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a" ContentType="audio/x-ms-wma"/>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Lst>
  <p:notesMasterIdLst>
    <p:notesMasterId r:id="rId175"/>
  </p:notesMasterIdLst>
  <p:sldIdLst>
    <p:sldId id="577" r:id="rId3"/>
    <p:sldId id="578" r:id="rId4"/>
    <p:sldId id="579" r:id="rId5"/>
    <p:sldId id="406" r:id="rId6"/>
    <p:sldId id="496" r:id="rId7"/>
    <p:sldId id="423" r:id="rId8"/>
    <p:sldId id="408" r:id="rId9"/>
    <p:sldId id="424" r:id="rId10"/>
    <p:sldId id="425" r:id="rId11"/>
    <p:sldId id="426" r:id="rId12"/>
    <p:sldId id="413" r:id="rId13"/>
    <p:sldId id="412" r:id="rId14"/>
    <p:sldId id="415" r:id="rId15"/>
    <p:sldId id="416" r:id="rId16"/>
    <p:sldId id="427" r:id="rId17"/>
    <p:sldId id="428" r:id="rId18"/>
    <p:sldId id="429" r:id="rId19"/>
    <p:sldId id="430" r:id="rId20"/>
    <p:sldId id="432" r:id="rId21"/>
    <p:sldId id="431" r:id="rId22"/>
    <p:sldId id="551" r:id="rId23"/>
    <p:sldId id="256" r:id="rId24"/>
    <p:sldId id="271" r:id="rId25"/>
    <p:sldId id="434" r:id="rId26"/>
    <p:sldId id="257" r:id="rId27"/>
    <p:sldId id="404" r:id="rId28"/>
    <p:sldId id="264" r:id="rId29"/>
    <p:sldId id="259" r:id="rId30"/>
    <p:sldId id="260" r:id="rId31"/>
    <p:sldId id="261" r:id="rId32"/>
    <p:sldId id="433" r:id="rId33"/>
    <p:sldId id="553" r:id="rId34"/>
    <p:sldId id="268" r:id="rId35"/>
    <p:sldId id="272" r:id="rId36"/>
    <p:sldId id="273" r:id="rId37"/>
    <p:sldId id="274" r:id="rId38"/>
    <p:sldId id="275" r:id="rId39"/>
    <p:sldId id="276" r:id="rId40"/>
    <p:sldId id="439" r:id="rId41"/>
    <p:sldId id="278" r:id="rId42"/>
    <p:sldId id="559" r:id="rId43"/>
    <p:sldId id="574" r:id="rId44"/>
    <p:sldId id="560" r:id="rId45"/>
    <p:sldId id="561" r:id="rId46"/>
    <p:sldId id="562" r:id="rId47"/>
    <p:sldId id="563" r:id="rId48"/>
    <p:sldId id="564" r:id="rId49"/>
    <p:sldId id="566" r:id="rId50"/>
    <p:sldId id="567" r:id="rId51"/>
    <p:sldId id="568" r:id="rId52"/>
    <p:sldId id="569" r:id="rId53"/>
    <p:sldId id="570" r:id="rId54"/>
    <p:sldId id="331" r:id="rId55"/>
    <p:sldId id="290" r:id="rId56"/>
    <p:sldId id="554" r:id="rId57"/>
    <p:sldId id="291" r:id="rId58"/>
    <p:sldId id="292" r:id="rId59"/>
    <p:sldId id="555" r:id="rId60"/>
    <p:sldId id="556" r:id="rId61"/>
    <p:sldId id="557" r:id="rId62"/>
    <p:sldId id="453" r:id="rId63"/>
    <p:sldId id="456" r:id="rId64"/>
    <p:sldId id="457" r:id="rId65"/>
    <p:sldId id="458" r:id="rId66"/>
    <p:sldId id="459" r:id="rId67"/>
    <p:sldId id="460" r:id="rId68"/>
    <p:sldId id="558" r:id="rId69"/>
    <p:sldId id="575" r:id="rId70"/>
    <p:sldId id="461" r:id="rId71"/>
    <p:sldId id="462" r:id="rId72"/>
    <p:sldId id="463" r:id="rId73"/>
    <p:sldId id="465" r:id="rId74"/>
    <p:sldId id="466" r:id="rId75"/>
    <p:sldId id="571" r:id="rId76"/>
    <p:sldId id="468" r:id="rId77"/>
    <p:sldId id="469" r:id="rId78"/>
    <p:sldId id="470" r:id="rId79"/>
    <p:sldId id="471" r:id="rId80"/>
    <p:sldId id="472" r:id="rId81"/>
    <p:sldId id="473" r:id="rId82"/>
    <p:sldId id="474" r:id="rId83"/>
    <p:sldId id="476" r:id="rId84"/>
    <p:sldId id="475" r:id="rId85"/>
    <p:sldId id="477" r:id="rId86"/>
    <p:sldId id="478" r:id="rId87"/>
    <p:sldId id="481" r:id="rId88"/>
    <p:sldId id="482" r:id="rId89"/>
    <p:sldId id="480" r:id="rId90"/>
    <p:sldId id="479" r:id="rId91"/>
    <p:sldId id="483" r:id="rId92"/>
    <p:sldId id="348" r:id="rId93"/>
    <p:sldId id="351" r:id="rId94"/>
    <p:sldId id="353" r:id="rId95"/>
    <p:sldId id="391" r:id="rId96"/>
    <p:sldId id="355" r:id="rId97"/>
    <p:sldId id="357" r:id="rId98"/>
    <p:sldId id="484" r:id="rId99"/>
    <p:sldId id="359" r:id="rId100"/>
    <p:sldId id="360" r:id="rId101"/>
    <p:sldId id="361" r:id="rId102"/>
    <p:sldId id="362" r:id="rId103"/>
    <p:sldId id="366" r:id="rId104"/>
    <p:sldId id="364" r:id="rId105"/>
    <p:sldId id="365" r:id="rId106"/>
    <p:sldId id="363" r:id="rId107"/>
    <p:sldId id="367" r:id="rId108"/>
    <p:sldId id="485" r:id="rId109"/>
    <p:sldId id="486" r:id="rId110"/>
    <p:sldId id="507" r:id="rId111"/>
    <p:sldId id="497" r:id="rId112"/>
    <p:sldId id="498" r:id="rId113"/>
    <p:sldId id="499" r:id="rId114"/>
    <p:sldId id="487" r:id="rId115"/>
    <p:sldId id="489" r:id="rId116"/>
    <p:sldId id="488" r:id="rId117"/>
    <p:sldId id="492" r:id="rId118"/>
    <p:sldId id="493" r:id="rId119"/>
    <p:sldId id="495" r:id="rId120"/>
    <p:sldId id="494" r:id="rId121"/>
    <p:sldId id="376" r:id="rId122"/>
    <p:sldId id="503" r:id="rId123"/>
    <p:sldId id="500" r:id="rId124"/>
    <p:sldId id="501" r:id="rId125"/>
    <p:sldId id="505" r:id="rId126"/>
    <p:sldId id="572" r:id="rId127"/>
    <p:sldId id="504" r:id="rId128"/>
    <p:sldId id="573" r:id="rId129"/>
    <p:sldId id="506" r:id="rId130"/>
    <p:sldId id="508" r:id="rId131"/>
    <p:sldId id="509" r:id="rId132"/>
    <p:sldId id="511" r:id="rId133"/>
    <p:sldId id="512" r:id="rId134"/>
    <p:sldId id="513" r:id="rId135"/>
    <p:sldId id="514" r:id="rId136"/>
    <p:sldId id="515" r:id="rId137"/>
    <p:sldId id="516" r:id="rId138"/>
    <p:sldId id="552" r:id="rId139"/>
    <p:sldId id="518" r:id="rId140"/>
    <p:sldId id="396" r:id="rId141"/>
    <p:sldId id="400" r:id="rId142"/>
    <p:sldId id="520" r:id="rId143"/>
    <p:sldId id="307" r:id="rId144"/>
    <p:sldId id="522" r:id="rId145"/>
    <p:sldId id="521" r:id="rId146"/>
    <p:sldId id="523" r:id="rId147"/>
    <p:sldId id="524" r:id="rId148"/>
    <p:sldId id="525" r:id="rId149"/>
    <p:sldId id="526" r:id="rId150"/>
    <p:sldId id="527" r:id="rId151"/>
    <p:sldId id="528" r:id="rId152"/>
    <p:sldId id="319" r:id="rId153"/>
    <p:sldId id="529" r:id="rId154"/>
    <p:sldId id="320" r:id="rId155"/>
    <p:sldId id="377" r:id="rId156"/>
    <p:sldId id="378" r:id="rId157"/>
    <p:sldId id="379" r:id="rId158"/>
    <p:sldId id="530" r:id="rId159"/>
    <p:sldId id="382" r:id="rId160"/>
    <p:sldId id="531" r:id="rId161"/>
    <p:sldId id="533" r:id="rId162"/>
    <p:sldId id="534" r:id="rId163"/>
    <p:sldId id="535" r:id="rId164"/>
    <p:sldId id="540" r:id="rId165"/>
    <p:sldId id="544" r:id="rId166"/>
    <p:sldId id="545" r:id="rId167"/>
    <p:sldId id="548" r:id="rId168"/>
    <p:sldId id="546" r:id="rId169"/>
    <p:sldId id="549" r:id="rId170"/>
    <p:sldId id="547" r:id="rId171"/>
    <p:sldId id="543" r:id="rId172"/>
    <p:sldId id="452" r:id="rId173"/>
    <p:sldId id="550" r:id="rId17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CC00"/>
    <a:srgbClr val="B5E1F5"/>
    <a:srgbClr val="A7DBF3"/>
    <a:srgbClr val="A0EAF2"/>
    <a:srgbClr val="FF3300"/>
    <a:srgbClr val="F3FFFF"/>
    <a:srgbClr val="99CC00"/>
    <a:srgbClr val="FF660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4EEBED-27F4-792C-A80B-D3FDEB908582}" v="1" dt="2023-08-23T21:04:37.107"/>
    <p1510:client id="{12A4D75D-C43E-5961-2E20-6104498E0434}" v="2" dt="2022-08-24T20:31:21.662"/>
    <p1510:client id="{1AE73667-E4B6-3112-9E55-2A28F1F73C92}" v="3" dt="2022-08-09T15:41:00.756"/>
    <p1510:client id="{1CA082B5-785E-0901-704D-513FF5718CA8}" v="1" dt="2022-08-12T01:04:23.478"/>
    <p1510:client id="{613CDDEC-7B74-8AF4-4EE3-DE133097AA82}" v="4" dt="2020-09-18T00:58:25.480"/>
    <p1510:client id="{7E6AA034-78E3-9D1D-DD4D-4BAE6BB40792}" v="3" dt="2022-08-16T13:55:01.522"/>
    <p1510:client id="{8802C5E3-6A56-EDD6-3161-91DE9C7C8428}" v="7" dt="2022-08-29T18:22:35.038"/>
    <p1510:client id="{9EBBDD0F-A6F7-0E66-CEE5-2EE9A7D29A17}" v="30" dt="2021-08-30T17:48:58.151"/>
    <p1510:client id="{A9A4E9BE-DE1E-7A3A-4A30-49FF22CD105F}" v="3" dt="2022-08-10T15:36:47.878"/>
    <p1510:client id="{AB04B8F9-20F6-5CBA-A148-393783946002}" v="1" dt="2022-08-12T15:50:17.571"/>
    <p1510:client id="{DFF99DB3-617C-47E8-9C60-09A652ADA6C1}" v="1" dt="2019-08-26T12:21:58.463"/>
    <p1510:client id="{F5AD3C85-D330-A0AE-8099-C8056555A6A5}" v="2" dt="2019-09-15T18:30:38.938"/>
    <p1510:client id="{FEA158F1-3A9B-0CFD-4C93-EBC1A547FAF2}" v="9" dt="2022-08-26T12:07:26.8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viewProps" Target="viewProps.xml"/><Relationship Id="rId172" Type="http://schemas.openxmlformats.org/officeDocument/2006/relationships/slide" Target="slides/slide170.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tableStyles" Target="tableStyle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4" Type="http://schemas.openxmlformats.org/officeDocument/2006/relationships/slide" Target="slides/slide2.xml"/><Relationship Id="rId9" Type="http://schemas.openxmlformats.org/officeDocument/2006/relationships/slide" Target="slides/slide7.xml"/><Relationship Id="rId180" Type="http://schemas.microsoft.com/office/2015/10/relationships/revisionInfo" Target="revisionInfo.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notesMaster" Target="notesMasters/notesMaster1.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presProps" Target="presProps.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 Type="http://schemas.openxmlformats.org/officeDocument/2006/relationships/slideMaster" Target="slideMasters/slideMaster1.xml"/></Relationships>
</file>

<file path=ppt/diagrams/_rels/data1.xml.rels><?xml version="1.0" encoding="UTF-8" standalone="yes"?>
<Relationships xmlns="http://schemas.openxmlformats.org/package/2006/relationships"><Relationship Id="rId2" Type="http://schemas.microsoft.com/office/2007/relationships/hdphoto" Target="../media/hdphoto8.wdp"/><Relationship Id="rId1" Type="http://schemas.openxmlformats.org/officeDocument/2006/relationships/image" Target="../media/image50.jpeg"/></Relationships>
</file>

<file path=ppt/diagrams/_rels/data2.xml.rels><?xml version="1.0" encoding="UTF-8" standalone="yes"?>
<Relationships xmlns="http://schemas.openxmlformats.org/package/2006/relationships"><Relationship Id="rId1" Type="http://schemas.openxmlformats.org/officeDocument/2006/relationships/image" Target="../media/image51.jpeg"/></Relationships>
</file>

<file path=ppt/diagrams/_rels/data3.xml.rels><?xml version="1.0" encoding="UTF-8" standalone="yes"?>
<Relationships xmlns="http://schemas.openxmlformats.org/package/2006/relationships"><Relationship Id="rId1" Type="http://schemas.openxmlformats.org/officeDocument/2006/relationships/image" Target="../media/image52.jpeg"/></Relationships>
</file>

<file path=ppt/diagrams/_rels/data4.xml.rels><?xml version="1.0" encoding="UTF-8" standalone="yes"?>
<Relationships xmlns="http://schemas.openxmlformats.org/package/2006/relationships"><Relationship Id="rId1" Type="http://schemas.openxmlformats.org/officeDocument/2006/relationships/image" Target="../media/image53.jpeg"/></Relationships>
</file>

<file path=ppt/diagrams/_rels/drawing1.xml.rels><?xml version="1.0" encoding="UTF-8" standalone="yes"?>
<Relationships xmlns="http://schemas.openxmlformats.org/package/2006/relationships"><Relationship Id="rId2" Type="http://schemas.microsoft.com/office/2007/relationships/hdphoto" Target="../media/hdphoto8.wdp"/><Relationship Id="rId1" Type="http://schemas.openxmlformats.org/officeDocument/2006/relationships/image" Target="../media/image50.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51.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52.jpeg"/></Relationships>
</file>

<file path=ppt/diagrams/_rels/drawing4.xml.rels><?xml version="1.0" encoding="UTF-8" standalone="yes"?>
<Relationships xmlns="http://schemas.openxmlformats.org/package/2006/relationships"><Relationship Id="rId1" Type="http://schemas.openxmlformats.org/officeDocument/2006/relationships/image" Target="../media/image53.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C9D2D8-07C4-4CB5-BF55-4D902C399D0B}"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290172E8-A477-4D56-B16F-15426A2D44E4}">
      <dgm:prSet phldrT="[Text]"/>
      <dgm:spPr/>
      <dgm:t>
        <a:bodyPr/>
        <a:lstStyle/>
        <a:p>
          <a:r>
            <a:rPr lang="en-US"/>
            <a:t> </a:t>
          </a:r>
        </a:p>
      </dgm:t>
    </dgm:pt>
    <dgm:pt modelId="{CB159ED5-FD73-4624-8779-B7BCD6AFA646}" type="sibTrans" cxnId="{7E7D2D4D-C6B0-4DE9-BBC0-6A98C8F7A473}">
      <dgm:prSet/>
      <dgm:spPr>
        <a:blipFill>
          <a:blip xmlns:r="http://schemas.openxmlformats.org/officeDocument/2006/relationships" r:embed="rId1" cstate="print">
            <a:extLst>
              <a:ext uri="{BEBA8EAE-BF5A-486C-A8C5-ECC9F3942E4B}">
                <a14:imgProps xmlns:a14="http://schemas.microsoft.com/office/drawing/2010/main">
                  <a14:imgLayer r:embed="rId2">
                    <a14:imgEffect>
                      <a14:brightnessContrast bright="64000"/>
                    </a14:imgEffect>
                  </a14:imgLayer>
                </a14:imgProps>
              </a:ext>
              <a:ext uri="{28A0092B-C50C-407E-A947-70E740481C1C}">
                <a14:useLocalDpi xmlns:a14="http://schemas.microsoft.com/office/drawing/2010/main" val="0"/>
              </a:ext>
            </a:extLst>
          </a:blip>
          <a:srcRect/>
          <a:stretch>
            <a:fillRect l="-13000" r="-13000"/>
          </a:stretch>
        </a:blipFill>
      </dgm:spPr>
      <dgm:t>
        <a:bodyPr/>
        <a:lstStyle/>
        <a:p>
          <a:endParaRPr lang="en-US"/>
        </a:p>
      </dgm:t>
    </dgm:pt>
    <dgm:pt modelId="{6C64C92C-0E88-466C-ABD6-3D4945E9DB99}" type="parTrans" cxnId="{7E7D2D4D-C6B0-4DE9-BBC0-6A98C8F7A473}">
      <dgm:prSet/>
      <dgm:spPr/>
      <dgm:t>
        <a:bodyPr/>
        <a:lstStyle/>
        <a:p>
          <a:endParaRPr lang="en-US"/>
        </a:p>
      </dgm:t>
    </dgm:pt>
    <dgm:pt modelId="{3040A299-16CA-48F3-9AE6-7A932ACD6BF0}" type="pres">
      <dgm:prSet presAssocID="{77C9D2D8-07C4-4CB5-BF55-4D902C399D0B}" presName="Name0" presStyleCnt="0">
        <dgm:presLayoutVars>
          <dgm:chMax val="7"/>
          <dgm:chPref val="7"/>
          <dgm:dir/>
        </dgm:presLayoutVars>
      </dgm:prSet>
      <dgm:spPr/>
    </dgm:pt>
    <dgm:pt modelId="{082CA85A-1CA5-43B9-A351-8A33E52D1E4B}" type="pres">
      <dgm:prSet presAssocID="{77C9D2D8-07C4-4CB5-BF55-4D902C399D0B}" presName="Name1" presStyleCnt="0"/>
      <dgm:spPr/>
    </dgm:pt>
    <dgm:pt modelId="{F4926AE8-237C-4EE1-94E1-FD717D8F2B41}" type="pres">
      <dgm:prSet presAssocID="{CB159ED5-FD73-4624-8779-B7BCD6AFA646}" presName="picture_1" presStyleCnt="0"/>
      <dgm:spPr/>
    </dgm:pt>
    <dgm:pt modelId="{A2E3F15E-DB03-4262-8F9F-7F34FB282D75}" type="pres">
      <dgm:prSet presAssocID="{CB159ED5-FD73-4624-8779-B7BCD6AFA646}" presName="pictureRepeatNode" presStyleLbl="alignImgPlace1" presStyleIdx="0" presStyleCnt="1" custLinFactNeighborX="-16864" custLinFactNeighborY="-32442"/>
      <dgm:spPr/>
    </dgm:pt>
    <dgm:pt modelId="{E0282324-5517-4396-B2F8-FCFC8DEA64ED}" type="pres">
      <dgm:prSet presAssocID="{290172E8-A477-4D56-B16F-15426A2D44E4}" presName="text_1" presStyleLbl="node1" presStyleIdx="0" presStyleCnt="0" custLinFactNeighborX="-74889" custLinFactNeighborY="-97195">
        <dgm:presLayoutVars>
          <dgm:bulletEnabled val="1"/>
        </dgm:presLayoutVars>
      </dgm:prSet>
      <dgm:spPr/>
    </dgm:pt>
  </dgm:ptLst>
  <dgm:cxnLst>
    <dgm:cxn modelId="{81EB0137-4399-4209-B038-415FBFACBDDA}" type="presOf" srcId="{CB159ED5-FD73-4624-8779-B7BCD6AFA646}" destId="{A2E3F15E-DB03-4262-8F9F-7F34FB282D75}" srcOrd="0" destOrd="0" presId="urn:microsoft.com/office/officeart/2008/layout/CircularPictureCallout"/>
    <dgm:cxn modelId="{8149C43F-0220-486B-85D7-689CBD0068C5}" type="presOf" srcId="{77C9D2D8-07C4-4CB5-BF55-4D902C399D0B}" destId="{3040A299-16CA-48F3-9AE6-7A932ACD6BF0}" srcOrd="0" destOrd="0" presId="urn:microsoft.com/office/officeart/2008/layout/CircularPictureCallout"/>
    <dgm:cxn modelId="{7E7D2D4D-C6B0-4DE9-BBC0-6A98C8F7A473}" srcId="{77C9D2D8-07C4-4CB5-BF55-4D902C399D0B}" destId="{290172E8-A477-4D56-B16F-15426A2D44E4}" srcOrd="0" destOrd="0" parTransId="{6C64C92C-0E88-466C-ABD6-3D4945E9DB99}" sibTransId="{CB159ED5-FD73-4624-8779-B7BCD6AFA646}"/>
    <dgm:cxn modelId="{8572CDB0-B415-44D1-991F-64427A1640D2}" type="presOf" srcId="{290172E8-A477-4D56-B16F-15426A2D44E4}" destId="{E0282324-5517-4396-B2F8-FCFC8DEA64ED}" srcOrd="0" destOrd="0" presId="urn:microsoft.com/office/officeart/2008/layout/CircularPictureCallout"/>
    <dgm:cxn modelId="{11B01486-5934-47F1-87E7-6BEF50CDC39E}" type="presParOf" srcId="{3040A299-16CA-48F3-9AE6-7A932ACD6BF0}" destId="{082CA85A-1CA5-43B9-A351-8A33E52D1E4B}" srcOrd="0" destOrd="0" presId="urn:microsoft.com/office/officeart/2008/layout/CircularPictureCallout"/>
    <dgm:cxn modelId="{C7CD16EE-3AB7-47BC-BD1A-9E72C2FC4C4E}" type="presParOf" srcId="{082CA85A-1CA5-43B9-A351-8A33E52D1E4B}" destId="{F4926AE8-237C-4EE1-94E1-FD717D8F2B41}" srcOrd="0" destOrd="0" presId="urn:microsoft.com/office/officeart/2008/layout/CircularPictureCallout"/>
    <dgm:cxn modelId="{4E2B135D-F437-45F1-8C51-3996D080422D}" type="presParOf" srcId="{F4926AE8-237C-4EE1-94E1-FD717D8F2B41}" destId="{A2E3F15E-DB03-4262-8F9F-7F34FB282D75}" srcOrd="0" destOrd="0" presId="urn:microsoft.com/office/officeart/2008/layout/CircularPictureCallout"/>
    <dgm:cxn modelId="{0AB7F4BE-C34C-467D-AC23-292A5AC01796}" type="presParOf" srcId="{082CA85A-1CA5-43B9-A351-8A33E52D1E4B}" destId="{E0282324-5517-4396-B2F8-FCFC8DEA64ED}" srcOrd="1"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17B0EC-65F5-42C2-BFFD-6469D5875EB0}"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54D2A4C5-1978-4283-8293-00C0DC996B52}">
      <dgm:prSet phldrT="[Text]"/>
      <dgm:spPr/>
      <dgm:t>
        <a:bodyPr/>
        <a:lstStyle/>
        <a:p>
          <a:r>
            <a:rPr lang="en-US"/>
            <a:t> </a:t>
          </a:r>
        </a:p>
      </dgm:t>
    </dgm:pt>
    <dgm:pt modelId="{63FA00AF-D29F-43E8-AAE7-D6575B70D198}" type="parTrans" cxnId="{ED50D9F8-639C-4871-B638-926B28579559}">
      <dgm:prSet/>
      <dgm:spPr/>
      <dgm:t>
        <a:bodyPr/>
        <a:lstStyle/>
        <a:p>
          <a:endParaRPr lang="en-US"/>
        </a:p>
      </dgm:t>
    </dgm:pt>
    <dgm:pt modelId="{B7D95E45-AFB8-4EB8-9D45-2B1F30243E08}" type="sibTrans" cxnId="{ED50D9F8-639C-4871-B638-926B28579559}">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3000" r="-13000"/>
          </a:stretch>
        </a:blipFill>
      </dgm:spPr>
      <dgm:t>
        <a:bodyPr/>
        <a:lstStyle/>
        <a:p>
          <a:endParaRPr lang="en-US"/>
        </a:p>
      </dgm:t>
    </dgm:pt>
    <dgm:pt modelId="{E0A23EB2-9ED7-4231-946E-E32E40EA9868}" type="pres">
      <dgm:prSet presAssocID="{A817B0EC-65F5-42C2-BFFD-6469D5875EB0}" presName="Name0" presStyleCnt="0">
        <dgm:presLayoutVars>
          <dgm:chMax val="7"/>
          <dgm:chPref val="7"/>
          <dgm:dir/>
        </dgm:presLayoutVars>
      </dgm:prSet>
      <dgm:spPr/>
    </dgm:pt>
    <dgm:pt modelId="{9B8F7E48-D617-47A6-BB2E-F6AF181581E9}" type="pres">
      <dgm:prSet presAssocID="{A817B0EC-65F5-42C2-BFFD-6469D5875EB0}" presName="Name1" presStyleCnt="0"/>
      <dgm:spPr/>
    </dgm:pt>
    <dgm:pt modelId="{8C213C33-0C35-4A98-B4BC-86A11DFA6E67}" type="pres">
      <dgm:prSet presAssocID="{B7D95E45-AFB8-4EB8-9D45-2B1F30243E08}" presName="picture_1" presStyleCnt="0"/>
      <dgm:spPr/>
    </dgm:pt>
    <dgm:pt modelId="{DA437973-C145-44C7-B9F1-5A2A1CA40654}" type="pres">
      <dgm:prSet presAssocID="{B7D95E45-AFB8-4EB8-9D45-2B1F30243E08}" presName="pictureRepeatNode" presStyleLbl="alignImgPlace1" presStyleIdx="0" presStyleCnt="1" custFlipHor="1" custScaleX="126365" custScaleY="130557" custLinFactNeighborX="14465" custLinFactNeighborY="-78311"/>
      <dgm:spPr/>
    </dgm:pt>
    <dgm:pt modelId="{1A9F6B20-45D8-4920-9628-AF9C59CD2117}" type="pres">
      <dgm:prSet presAssocID="{54D2A4C5-1978-4283-8293-00C0DC996B52}" presName="text_1" presStyleLbl="node1" presStyleIdx="0" presStyleCnt="0" custLinFactNeighborX="50000" custLinFactNeighborY="-19251">
        <dgm:presLayoutVars>
          <dgm:bulletEnabled val="1"/>
        </dgm:presLayoutVars>
      </dgm:prSet>
      <dgm:spPr/>
    </dgm:pt>
  </dgm:ptLst>
  <dgm:cxnLst>
    <dgm:cxn modelId="{2B95C70C-A433-40A8-8624-AFD33BED076A}" type="presOf" srcId="{B7D95E45-AFB8-4EB8-9D45-2B1F30243E08}" destId="{DA437973-C145-44C7-B9F1-5A2A1CA40654}" srcOrd="0" destOrd="0" presId="urn:microsoft.com/office/officeart/2008/layout/CircularPictureCallout"/>
    <dgm:cxn modelId="{5B0FCB0D-6218-4829-8EEB-9B72F9A2DC5B}" type="presOf" srcId="{54D2A4C5-1978-4283-8293-00C0DC996B52}" destId="{1A9F6B20-45D8-4920-9628-AF9C59CD2117}" srcOrd="0" destOrd="0" presId="urn:microsoft.com/office/officeart/2008/layout/CircularPictureCallout"/>
    <dgm:cxn modelId="{46A58FA7-A96A-4B6D-B960-7081EAF47B03}" type="presOf" srcId="{A817B0EC-65F5-42C2-BFFD-6469D5875EB0}" destId="{E0A23EB2-9ED7-4231-946E-E32E40EA9868}" srcOrd="0" destOrd="0" presId="urn:microsoft.com/office/officeart/2008/layout/CircularPictureCallout"/>
    <dgm:cxn modelId="{ED50D9F8-639C-4871-B638-926B28579559}" srcId="{A817B0EC-65F5-42C2-BFFD-6469D5875EB0}" destId="{54D2A4C5-1978-4283-8293-00C0DC996B52}" srcOrd="0" destOrd="0" parTransId="{63FA00AF-D29F-43E8-AAE7-D6575B70D198}" sibTransId="{B7D95E45-AFB8-4EB8-9D45-2B1F30243E08}"/>
    <dgm:cxn modelId="{4EB55451-4316-4354-B269-2F17D5D54CF4}" type="presParOf" srcId="{E0A23EB2-9ED7-4231-946E-E32E40EA9868}" destId="{9B8F7E48-D617-47A6-BB2E-F6AF181581E9}" srcOrd="0" destOrd="0" presId="urn:microsoft.com/office/officeart/2008/layout/CircularPictureCallout"/>
    <dgm:cxn modelId="{213558C4-4546-462E-83DA-26227E904F49}" type="presParOf" srcId="{9B8F7E48-D617-47A6-BB2E-F6AF181581E9}" destId="{8C213C33-0C35-4A98-B4BC-86A11DFA6E67}" srcOrd="0" destOrd="0" presId="urn:microsoft.com/office/officeart/2008/layout/CircularPictureCallout"/>
    <dgm:cxn modelId="{E02953F5-1789-4F82-8E5E-802AEFD7DE79}" type="presParOf" srcId="{8C213C33-0C35-4A98-B4BC-86A11DFA6E67}" destId="{DA437973-C145-44C7-B9F1-5A2A1CA40654}" srcOrd="0" destOrd="0" presId="urn:microsoft.com/office/officeart/2008/layout/CircularPictureCallout"/>
    <dgm:cxn modelId="{2269A450-8F2B-49A2-8F9C-E556D462D2B1}" type="presParOf" srcId="{9B8F7E48-D617-47A6-BB2E-F6AF181581E9}" destId="{1A9F6B20-45D8-4920-9628-AF9C59CD2117}" srcOrd="1" destOrd="0" presId="urn:microsoft.com/office/officeart/2008/layout/CircularPictureCallou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8A4C738-89FF-4065-BDAF-08BA336A339A}"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2481F711-4D9B-401D-A925-07D86452BCA1}">
      <dgm:prSet phldrT="[Text]"/>
      <dgm:spPr/>
      <dgm:t>
        <a:bodyPr/>
        <a:lstStyle/>
        <a:p>
          <a:r>
            <a:rPr lang="en-US"/>
            <a:t> </a:t>
          </a:r>
        </a:p>
      </dgm:t>
    </dgm:pt>
    <dgm:pt modelId="{FD459D58-B0B7-4992-B7D1-D527673208F9}" type="parTrans" cxnId="{D53D1014-352F-4336-8A33-EA41EACF5D86}">
      <dgm:prSet/>
      <dgm:spPr/>
      <dgm:t>
        <a:bodyPr/>
        <a:lstStyle/>
        <a:p>
          <a:endParaRPr lang="en-US"/>
        </a:p>
      </dgm:t>
    </dgm:pt>
    <dgm:pt modelId="{EA6DA1B3-6E4F-4611-B9D3-A53778F97404}" type="sibTrans" cxnId="{D53D1014-352F-4336-8A33-EA41EACF5D86}">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3000" r="-13000"/>
          </a:stretch>
        </a:blipFill>
      </dgm:spPr>
      <dgm:t>
        <a:bodyPr/>
        <a:lstStyle/>
        <a:p>
          <a:endParaRPr lang="en-US"/>
        </a:p>
      </dgm:t>
    </dgm:pt>
    <dgm:pt modelId="{182148ED-41D0-4361-AF81-57C791FC4DD4}" type="pres">
      <dgm:prSet presAssocID="{C8A4C738-89FF-4065-BDAF-08BA336A339A}" presName="Name0" presStyleCnt="0">
        <dgm:presLayoutVars>
          <dgm:chMax val="7"/>
          <dgm:chPref val="7"/>
          <dgm:dir/>
        </dgm:presLayoutVars>
      </dgm:prSet>
      <dgm:spPr/>
    </dgm:pt>
    <dgm:pt modelId="{37333F8E-B559-41F9-862B-E594DAE2AF35}" type="pres">
      <dgm:prSet presAssocID="{C8A4C738-89FF-4065-BDAF-08BA336A339A}" presName="Name1" presStyleCnt="0"/>
      <dgm:spPr/>
    </dgm:pt>
    <dgm:pt modelId="{6A928D34-90A0-4495-94A8-BF5F27C07FC3}" type="pres">
      <dgm:prSet presAssocID="{EA6DA1B3-6E4F-4611-B9D3-A53778F97404}" presName="picture_1" presStyleCnt="0"/>
      <dgm:spPr/>
    </dgm:pt>
    <dgm:pt modelId="{2854F7DF-EC53-4867-9734-5FF0E5959003}" type="pres">
      <dgm:prSet presAssocID="{EA6DA1B3-6E4F-4611-B9D3-A53778F97404}" presName="pictureRepeatNode" presStyleLbl="alignImgPlace1" presStyleIdx="0" presStyleCnt="1" custScaleX="142857" custScaleY="142857" custLinFactNeighborX="11429" custLinFactNeighborY="11429"/>
      <dgm:spPr/>
    </dgm:pt>
    <dgm:pt modelId="{FFC624F7-0271-4DA0-AB71-7E43CF7DC197}" type="pres">
      <dgm:prSet presAssocID="{2481F711-4D9B-401D-A925-07D86452BCA1}" presName="text_1" presStyleLbl="node1" presStyleIdx="0" presStyleCnt="0">
        <dgm:presLayoutVars>
          <dgm:bulletEnabled val="1"/>
        </dgm:presLayoutVars>
      </dgm:prSet>
      <dgm:spPr/>
    </dgm:pt>
  </dgm:ptLst>
  <dgm:cxnLst>
    <dgm:cxn modelId="{D53D1014-352F-4336-8A33-EA41EACF5D86}" srcId="{C8A4C738-89FF-4065-BDAF-08BA336A339A}" destId="{2481F711-4D9B-401D-A925-07D86452BCA1}" srcOrd="0" destOrd="0" parTransId="{FD459D58-B0B7-4992-B7D1-D527673208F9}" sibTransId="{EA6DA1B3-6E4F-4611-B9D3-A53778F97404}"/>
    <dgm:cxn modelId="{12B8F054-59F6-4AEA-BD8F-9CA2A1AEFB6E}" type="presOf" srcId="{2481F711-4D9B-401D-A925-07D86452BCA1}" destId="{FFC624F7-0271-4DA0-AB71-7E43CF7DC197}" srcOrd="0" destOrd="0" presId="urn:microsoft.com/office/officeart/2008/layout/CircularPictureCallout"/>
    <dgm:cxn modelId="{36BCD2A6-AF29-484F-BEE8-E3A0FF7B3869}" type="presOf" srcId="{EA6DA1B3-6E4F-4611-B9D3-A53778F97404}" destId="{2854F7DF-EC53-4867-9734-5FF0E5959003}" srcOrd="0" destOrd="0" presId="urn:microsoft.com/office/officeart/2008/layout/CircularPictureCallout"/>
    <dgm:cxn modelId="{3FE4E2B6-7100-479C-9E34-A810B6C50892}" type="presOf" srcId="{C8A4C738-89FF-4065-BDAF-08BA336A339A}" destId="{182148ED-41D0-4361-AF81-57C791FC4DD4}" srcOrd="0" destOrd="0" presId="urn:microsoft.com/office/officeart/2008/layout/CircularPictureCallout"/>
    <dgm:cxn modelId="{C61690F3-1C22-4994-97D0-376616C68257}" type="presParOf" srcId="{182148ED-41D0-4361-AF81-57C791FC4DD4}" destId="{37333F8E-B559-41F9-862B-E594DAE2AF35}" srcOrd="0" destOrd="0" presId="urn:microsoft.com/office/officeart/2008/layout/CircularPictureCallout"/>
    <dgm:cxn modelId="{7AA6281E-5FC2-48A4-B6A9-B3580558FF48}" type="presParOf" srcId="{37333F8E-B559-41F9-862B-E594DAE2AF35}" destId="{6A928D34-90A0-4495-94A8-BF5F27C07FC3}" srcOrd="0" destOrd="0" presId="urn:microsoft.com/office/officeart/2008/layout/CircularPictureCallout"/>
    <dgm:cxn modelId="{9858EFCE-31F7-489C-A68C-7972DE189DD3}" type="presParOf" srcId="{6A928D34-90A0-4495-94A8-BF5F27C07FC3}" destId="{2854F7DF-EC53-4867-9734-5FF0E5959003}" srcOrd="0" destOrd="0" presId="urn:microsoft.com/office/officeart/2008/layout/CircularPictureCallout"/>
    <dgm:cxn modelId="{B1FBBA1F-7F2F-4ABA-B921-8DBD8C4A478E}" type="presParOf" srcId="{37333F8E-B559-41F9-862B-E594DAE2AF35}" destId="{FFC624F7-0271-4DA0-AB71-7E43CF7DC197}" srcOrd="1" destOrd="0" presId="urn:microsoft.com/office/officeart/2008/layout/CircularPictureCallou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E291CC2-56BA-41B3-B584-B2FB794D0825}"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3511FEFB-C1B7-4923-864A-A8C1EE5E30F6}">
      <dgm:prSet phldrT="[Text]"/>
      <dgm:spPr/>
      <dgm:t>
        <a:bodyPr/>
        <a:lstStyle/>
        <a:p>
          <a:r>
            <a:rPr lang="en-US"/>
            <a:t> </a:t>
          </a:r>
        </a:p>
      </dgm:t>
    </dgm:pt>
    <dgm:pt modelId="{B942E322-035C-47AC-A06B-77EBF3685A03}" type="parTrans" cxnId="{1DD7F157-CD52-4CEC-8C6D-2AE883E64E5F}">
      <dgm:prSet/>
      <dgm:spPr/>
      <dgm:t>
        <a:bodyPr/>
        <a:lstStyle/>
        <a:p>
          <a:endParaRPr lang="en-US"/>
        </a:p>
      </dgm:t>
    </dgm:pt>
    <dgm:pt modelId="{1363A5AB-6168-44C4-B607-CC86ED9602DB}" type="sibTrans" cxnId="{1DD7F157-CD52-4CEC-8C6D-2AE883E64E5F}">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3000" r="-13000"/>
          </a:stretch>
        </a:blipFill>
      </dgm:spPr>
      <dgm:t>
        <a:bodyPr/>
        <a:lstStyle/>
        <a:p>
          <a:endParaRPr lang="en-US"/>
        </a:p>
      </dgm:t>
    </dgm:pt>
    <dgm:pt modelId="{6BB1A3FA-51CB-4953-A1D3-7CD4B4296D31}" type="pres">
      <dgm:prSet presAssocID="{2E291CC2-56BA-41B3-B584-B2FB794D0825}" presName="Name0" presStyleCnt="0">
        <dgm:presLayoutVars>
          <dgm:chMax val="7"/>
          <dgm:chPref val="7"/>
          <dgm:dir/>
        </dgm:presLayoutVars>
      </dgm:prSet>
      <dgm:spPr/>
    </dgm:pt>
    <dgm:pt modelId="{597F12DD-DBE7-4730-9666-2296507306A6}" type="pres">
      <dgm:prSet presAssocID="{2E291CC2-56BA-41B3-B584-B2FB794D0825}" presName="Name1" presStyleCnt="0"/>
      <dgm:spPr/>
    </dgm:pt>
    <dgm:pt modelId="{0DD01EC8-0B08-4D4F-84EB-C448A3A55B95}" type="pres">
      <dgm:prSet presAssocID="{1363A5AB-6168-44C4-B607-CC86ED9602DB}" presName="picture_1" presStyleCnt="0"/>
      <dgm:spPr/>
    </dgm:pt>
    <dgm:pt modelId="{BB153A46-45F1-4E2C-957B-DC3C434D6A3E}" type="pres">
      <dgm:prSet presAssocID="{1363A5AB-6168-44C4-B607-CC86ED9602DB}" presName="pictureRepeatNode" presStyleLbl="alignImgPlace1" presStyleIdx="0" presStyleCnt="1" custScaleX="116694" custScaleY="117600" custLinFactNeighborX="6453" custLinFactNeighborY="-24787"/>
      <dgm:spPr/>
    </dgm:pt>
    <dgm:pt modelId="{A11FA6BE-4B6B-4B90-8A80-16B256A6513A}" type="pres">
      <dgm:prSet presAssocID="{3511FEFB-C1B7-4923-864A-A8C1EE5E30F6}" presName="text_1" presStyleLbl="node1" presStyleIdx="0" presStyleCnt="0">
        <dgm:presLayoutVars>
          <dgm:bulletEnabled val="1"/>
        </dgm:presLayoutVars>
      </dgm:prSet>
      <dgm:spPr/>
    </dgm:pt>
  </dgm:ptLst>
  <dgm:cxnLst>
    <dgm:cxn modelId="{F003613F-3B7A-4D2A-98A9-7C274E2B5D5E}" type="presOf" srcId="{3511FEFB-C1B7-4923-864A-A8C1EE5E30F6}" destId="{A11FA6BE-4B6B-4B90-8A80-16B256A6513A}" srcOrd="0" destOrd="0" presId="urn:microsoft.com/office/officeart/2008/layout/CircularPictureCallout"/>
    <dgm:cxn modelId="{12358570-A1CB-4731-956D-D227A69A63B5}" type="presOf" srcId="{2E291CC2-56BA-41B3-B584-B2FB794D0825}" destId="{6BB1A3FA-51CB-4953-A1D3-7CD4B4296D31}" srcOrd="0" destOrd="0" presId="urn:microsoft.com/office/officeart/2008/layout/CircularPictureCallout"/>
    <dgm:cxn modelId="{1DD7F157-CD52-4CEC-8C6D-2AE883E64E5F}" srcId="{2E291CC2-56BA-41B3-B584-B2FB794D0825}" destId="{3511FEFB-C1B7-4923-864A-A8C1EE5E30F6}" srcOrd="0" destOrd="0" parTransId="{B942E322-035C-47AC-A06B-77EBF3685A03}" sibTransId="{1363A5AB-6168-44C4-B607-CC86ED9602DB}"/>
    <dgm:cxn modelId="{2BFF46C4-F82D-47E2-9CB0-E645F2883C69}" type="presOf" srcId="{1363A5AB-6168-44C4-B607-CC86ED9602DB}" destId="{BB153A46-45F1-4E2C-957B-DC3C434D6A3E}" srcOrd="0" destOrd="0" presId="urn:microsoft.com/office/officeart/2008/layout/CircularPictureCallout"/>
    <dgm:cxn modelId="{3F7869E1-C25E-4418-A4FB-EA927C91F954}" type="presParOf" srcId="{6BB1A3FA-51CB-4953-A1D3-7CD4B4296D31}" destId="{597F12DD-DBE7-4730-9666-2296507306A6}" srcOrd="0" destOrd="0" presId="urn:microsoft.com/office/officeart/2008/layout/CircularPictureCallout"/>
    <dgm:cxn modelId="{FA07916F-B6C4-44C6-BBEE-DB2E56E6F01A}" type="presParOf" srcId="{597F12DD-DBE7-4730-9666-2296507306A6}" destId="{0DD01EC8-0B08-4D4F-84EB-C448A3A55B95}" srcOrd="0" destOrd="0" presId="urn:microsoft.com/office/officeart/2008/layout/CircularPictureCallout"/>
    <dgm:cxn modelId="{6E59D584-CB05-4790-AB34-EBBCA6A7ADA2}" type="presParOf" srcId="{0DD01EC8-0B08-4D4F-84EB-C448A3A55B95}" destId="{BB153A46-45F1-4E2C-957B-DC3C434D6A3E}" srcOrd="0" destOrd="0" presId="urn:microsoft.com/office/officeart/2008/layout/CircularPictureCallout"/>
    <dgm:cxn modelId="{EFF3737D-8572-47E7-8B80-8A0E48338613}" type="presParOf" srcId="{597F12DD-DBE7-4730-9666-2296507306A6}" destId="{A11FA6BE-4B6B-4B90-8A80-16B256A6513A}" srcOrd="1" destOrd="0" presId="urn:microsoft.com/office/officeart/2008/layout/CircularPictureCallout"/>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E3F15E-DB03-4262-8F9F-7F34FB282D75}">
      <dsp:nvSpPr>
        <dsp:cNvPr id="0" name=""/>
        <dsp:cNvSpPr/>
      </dsp:nvSpPr>
      <dsp:spPr>
        <a:xfrm>
          <a:off x="533398" y="0"/>
          <a:ext cx="1609724" cy="1609724"/>
        </a:xfrm>
        <a:prstGeom prst="ellipse">
          <a:avLst/>
        </a:prstGeom>
        <a:blipFill>
          <a:blip xmlns:r="http://schemas.openxmlformats.org/officeDocument/2006/relationships" r:embed="rId1" cstate="print">
            <a:extLst>
              <a:ext uri="{BEBA8EAE-BF5A-486C-A8C5-ECC9F3942E4B}">
                <a14:imgProps xmlns:a14="http://schemas.microsoft.com/office/drawing/2010/main">
                  <a14:imgLayer r:embed="rId2">
                    <a14:imgEffect>
                      <a14:brightnessContrast bright="64000"/>
                    </a14:imgEffect>
                  </a14:imgLayer>
                </a14:imgProps>
              </a:ext>
              <a:ext uri="{28A0092B-C50C-407E-A947-70E740481C1C}">
                <a14:useLocalDpi xmlns:a14="http://schemas.microsoft.com/office/drawing/2010/main" val="0"/>
              </a:ext>
            </a:extLst>
          </a:blip>
          <a:srcRect/>
          <a:stretch>
            <a:fillRect l="-13000" r="-1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0282324-5517-4396-B2F8-FCFC8DEA64ED}">
      <dsp:nvSpPr>
        <dsp:cNvPr id="0" name=""/>
        <dsp:cNvSpPr/>
      </dsp:nvSpPr>
      <dsp:spPr>
        <a:xfrm>
          <a:off x="323088" y="821372"/>
          <a:ext cx="1030224" cy="531209"/>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1689100">
            <a:lnSpc>
              <a:spcPct val="90000"/>
            </a:lnSpc>
            <a:spcBef>
              <a:spcPct val="0"/>
            </a:spcBef>
            <a:spcAft>
              <a:spcPct val="35000"/>
            </a:spcAft>
            <a:buNone/>
          </a:pPr>
          <a:r>
            <a:rPr lang="en-US" sz="3800" kern="1200"/>
            <a:t> </a:t>
          </a:r>
        </a:p>
      </dsp:txBody>
      <dsp:txXfrm>
        <a:off x="323088" y="821372"/>
        <a:ext cx="1030224" cy="5312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437973-C145-44C7-B9F1-5A2A1CA40654}">
      <dsp:nvSpPr>
        <dsp:cNvPr id="0" name=""/>
        <dsp:cNvSpPr/>
      </dsp:nvSpPr>
      <dsp:spPr>
        <a:xfrm flipH="1">
          <a:off x="762006" y="3"/>
          <a:ext cx="1877657" cy="1939946"/>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3000" r="-1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A9F6B20-45D8-4920-9628-AF9C59CD2117}">
      <dsp:nvSpPr>
        <dsp:cNvPr id="0" name=""/>
        <dsp:cNvSpPr/>
      </dsp:nvSpPr>
      <dsp:spPr>
        <a:xfrm>
          <a:off x="1485900" y="2085266"/>
          <a:ext cx="950976" cy="490347"/>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1555750">
            <a:lnSpc>
              <a:spcPct val="90000"/>
            </a:lnSpc>
            <a:spcBef>
              <a:spcPct val="0"/>
            </a:spcBef>
            <a:spcAft>
              <a:spcPct val="35000"/>
            </a:spcAft>
            <a:buNone/>
          </a:pPr>
          <a:r>
            <a:rPr lang="en-US" sz="3500" kern="1200"/>
            <a:t> </a:t>
          </a:r>
        </a:p>
      </dsp:txBody>
      <dsp:txXfrm>
        <a:off x="1485900" y="2085266"/>
        <a:ext cx="950976" cy="49034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54F7DF-EC53-4867-9734-5FF0E5959003}">
      <dsp:nvSpPr>
        <dsp:cNvPr id="0" name=""/>
        <dsp:cNvSpPr/>
      </dsp:nvSpPr>
      <dsp:spPr>
        <a:xfrm>
          <a:off x="533406" y="457206"/>
          <a:ext cx="1904998" cy="1904998"/>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3000" r="-1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FC624F7-0271-4DA0-AB71-7E43CF7DC197}">
      <dsp:nvSpPr>
        <dsp:cNvPr id="0" name=""/>
        <dsp:cNvSpPr/>
      </dsp:nvSpPr>
      <dsp:spPr>
        <a:xfrm>
          <a:off x="906780" y="1298638"/>
          <a:ext cx="853440" cy="440055"/>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1377950">
            <a:lnSpc>
              <a:spcPct val="90000"/>
            </a:lnSpc>
            <a:spcBef>
              <a:spcPct val="0"/>
            </a:spcBef>
            <a:spcAft>
              <a:spcPct val="35000"/>
            </a:spcAft>
            <a:buNone/>
          </a:pPr>
          <a:r>
            <a:rPr lang="en-US" sz="3100" kern="1200"/>
            <a:t> </a:t>
          </a:r>
        </a:p>
      </dsp:txBody>
      <dsp:txXfrm>
        <a:off x="906780" y="1298638"/>
        <a:ext cx="853440" cy="44005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153A46-45F1-4E2C-957B-DC3C434D6A3E}">
      <dsp:nvSpPr>
        <dsp:cNvPr id="0" name=""/>
        <dsp:cNvSpPr/>
      </dsp:nvSpPr>
      <dsp:spPr>
        <a:xfrm>
          <a:off x="572762" y="0"/>
          <a:ext cx="1389387" cy="1400174"/>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3000" r="-1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11FA6BE-4B6B-4B90-8A80-16B256A6513A}">
      <dsp:nvSpPr>
        <dsp:cNvPr id="0" name=""/>
        <dsp:cNvSpPr/>
      </dsp:nvSpPr>
      <dsp:spPr>
        <a:xfrm>
          <a:off x="809625" y="989409"/>
          <a:ext cx="762000" cy="39290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1244600">
            <a:lnSpc>
              <a:spcPct val="90000"/>
            </a:lnSpc>
            <a:spcBef>
              <a:spcPct val="0"/>
            </a:spcBef>
            <a:spcAft>
              <a:spcPct val="35000"/>
            </a:spcAft>
            <a:buNone/>
          </a:pPr>
          <a:r>
            <a:rPr lang="en-US" sz="2800" kern="1200"/>
            <a:t> </a:t>
          </a:r>
        </a:p>
      </dsp:txBody>
      <dsp:txXfrm>
        <a:off x="809625" y="989409"/>
        <a:ext cx="762000" cy="392906"/>
      </dsp:txXfrm>
    </dsp:sp>
  </dsp:spTree>
</dsp:drawing>
</file>

<file path=ppt/diagrams/layout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85256A6-A7C9-4DE1-98B6-E89345B12DC5}" type="datetimeFigureOut">
              <a:rPr lang="en-US" smtClean="0"/>
              <a:t>8/12/2024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A337EAF-4560-4967-982D-C9B9A1B5D239}" type="slidenum">
              <a:rPr lang="en-US" smtClean="0"/>
              <a:t>‹#›</a:t>
            </a:fld>
            <a:endParaRPr lang="en-US"/>
          </a:p>
        </p:txBody>
      </p:sp>
    </p:spTree>
    <p:extLst>
      <p:ext uri="{BB962C8B-B14F-4D97-AF65-F5344CB8AC3E}">
        <p14:creationId xmlns:p14="http://schemas.microsoft.com/office/powerpoint/2010/main" val="23767219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337EAF-4560-4967-982D-C9B9A1B5D239}" type="slidenum">
              <a:rPr lang="en-US" smtClean="0"/>
              <a:t>142</a:t>
            </a:fld>
            <a:endParaRPr lang="en-US"/>
          </a:p>
        </p:txBody>
      </p:sp>
    </p:spTree>
    <p:extLst>
      <p:ext uri="{BB962C8B-B14F-4D97-AF65-F5344CB8AC3E}">
        <p14:creationId xmlns:p14="http://schemas.microsoft.com/office/powerpoint/2010/main" val="3119873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337EAF-4560-4967-982D-C9B9A1B5D239}" type="slidenum">
              <a:rPr lang="en-US" smtClean="0"/>
              <a:t>143</a:t>
            </a:fld>
            <a:endParaRPr lang="en-US"/>
          </a:p>
        </p:txBody>
      </p:sp>
    </p:spTree>
    <p:extLst>
      <p:ext uri="{BB962C8B-B14F-4D97-AF65-F5344CB8AC3E}">
        <p14:creationId xmlns:p14="http://schemas.microsoft.com/office/powerpoint/2010/main" val="3119873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337EAF-4560-4967-982D-C9B9A1B5D239}" type="slidenum">
              <a:rPr lang="en-US" smtClean="0"/>
              <a:t>147</a:t>
            </a:fld>
            <a:endParaRPr lang="en-US"/>
          </a:p>
        </p:txBody>
      </p:sp>
    </p:spTree>
    <p:extLst>
      <p:ext uri="{BB962C8B-B14F-4D97-AF65-F5344CB8AC3E}">
        <p14:creationId xmlns:p14="http://schemas.microsoft.com/office/powerpoint/2010/main" val="3119873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337EAF-4560-4967-982D-C9B9A1B5D239}" type="slidenum">
              <a:rPr lang="en-US" smtClean="0"/>
              <a:t>148</a:t>
            </a:fld>
            <a:endParaRPr lang="en-US"/>
          </a:p>
        </p:txBody>
      </p:sp>
    </p:spTree>
    <p:extLst>
      <p:ext uri="{BB962C8B-B14F-4D97-AF65-F5344CB8AC3E}">
        <p14:creationId xmlns:p14="http://schemas.microsoft.com/office/powerpoint/2010/main" val="3119873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337EAF-4560-4967-982D-C9B9A1B5D239}" type="slidenum">
              <a:rPr lang="en-US" smtClean="0"/>
              <a:t>149</a:t>
            </a:fld>
            <a:endParaRPr lang="en-US"/>
          </a:p>
        </p:txBody>
      </p:sp>
    </p:spTree>
    <p:extLst>
      <p:ext uri="{BB962C8B-B14F-4D97-AF65-F5344CB8AC3E}">
        <p14:creationId xmlns:p14="http://schemas.microsoft.com/office/powerpoint/2010/main" val="31198731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337EAF-4560-4967-982D-C9B9A1B5D239}" type="slidenum">
              <a:rPr lang="en-US" smtClean="0"/>
              <a:t>150</a:t>
            </a:fld>
            <a:endParaRPr lang="en-US"/>
          </a:p>
        </p:txBody>
      </p:sp>
    </p:spTree>
    <p:extLst>
      <p:ext uri="{BB962C8B-B14F-4D97-AF65-F5344CB8AC3E}">
        <p14:creationId xmlns:p14="http://schemas.microsoft.com/office/powerpoint/2010/main" val="3119873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62520A-3196-4FA2-BBFD-C3E318A75BEC}" type="slidenum">
              <a:rPr lang="en-US"/>
              <a:pPr>
                <a:defRPr/>
              </a:pPr>
              <a:t>‹#›</a:t>
            </a:fld>
            <a:endParaRPr lang="en-US"/>
          </a:p>
        </p:txBody>
      </p:sp>
    </p:spTree>
    <p:extLst>
      <p:ext uri="{BB962C8B-B14F-4D97-AF65-F5344CB8AC3E}">
        <p14:creationId xmlns:p14="http://schemas.microsoft.com/office/powerpoint/2010/main" val="19339028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35ADBC-6E3A-4CC1-8C46-1380061F04F4}" type="slidenum">
              <a:rPr lang="en-US"/>
              <a:pPr>
                <a:defRPr/>
              </a:pPr>
              <a:t>‹#›</a:t>
            </a:fld>
            <a:endParaRPr lang="en-US"/>
          </a:p>
        </p:txBody>
      </p:sp>
    </p:spTree>
    <p:extLst>
      <p:ext uri="{BB962C8B-B14F-4D97-AF65-F5344CB8AC3E}">
        <p14:creationId xmlns:p14="http://schemas.microsoft.com/office/powerpoint/2010/main" val="3043850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8EAF11-08F7-4954-8309-EC6103DF8E2F}" type="slidenum">
              <a:rPr lang="en-US"/>
              <a:pPr>
                <a:defRPr/>
              </a:pPr>
              <a:t>‹#›</a:t>
            </a:fld>
            <a:endParaRPr lang="en-US"/>
          </a:p>
        </p:txBody>
      </p:sp>
    </p:spTree>
    <p:extLst>
      <p:ext uri="{BB962C8B-B14F-4D97-AF65-F5344CB8AC3E}">
        <p14:creationId xmlns:p14="http://schemas.microsoft.com/office/powerpoint/2010/main" val="4054525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FF7EDBF-7510-47BE-8489-DBFF6FBCC2CE}" type="slidenum">
              <a:rPr lang="en-US"/>
              <a:pPr>
                <a:defRPr/>
              </a:pPr>
              <a:t>‹#›</a:t>
            </a:fld>
            <a:endParaRPr lang="en-US"/>
          </a:p>
        </p:txBody>
      </p:sp>
    </p:spTree>
    <p:extLst>
      <p:ext uri="{BB962C8B-B14F-4D97-AF65-F5344CB8AC3E}">
        <p14:creationId xmlns:p14="http://schemas.microsoft.com/office/powerpoint/2010/main" val="30928775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6F486FA-9866-466A-8E57-037E3015C0FA}" type="slidenum">
              <a:rPr lang="en-US"/>
              <a:pPr>
                <a:defRPr/>
              </a:pPr>
              <a:t>‹#›</a:t>
            </a:fld>
            <a:endParaRPr lang="en-US"/>
          </a:p>
        </p:txBody>
      </p:sp>
    </p:spTree>
    <p:extLst>
      <p:ext uri="{BB962C8B-B14F-4D97-AF65-F5344CB8AC3E}">
        <p14:creationId xmlns:p14="http://schemas.microsoft.com/office/powerpoint/2010/main" val="13559356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283B2A50-27D6-4057-BDB0-856539841948}" type="slidenum">
              <a:rPr lang="en-US"/>
              <a:pPr>
                <a:defRPr/>
              </a:pPr>
              <a:t>‹#›</a:t>
            </a:fld>
            <a:endParaRPr lang="en-US"/>
          </a:p>
        </p:txBody>
      </p:sp>
    </p:spTree>
    <p:extLst>
      <p:ext uri="{BB962C8B-B14F-4D97-AF65-F5344CB8AC3E}">
        <p14:creationId xmlns:p14="http://schemas.microsoft.com/office/powerpoint/2010/main" val="41074906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721FF3D-3A23-489C-A997-CB2637FA69F7}" type="slidenum">
              <a:rPr lang="en-US"/>
              <a:pPr>
                <a:defRPr/>
              </a:pPr>
              <a:t>‹#›</a:t>
            </a:fld>
            <a:endParaRPr lang="en-US"/>
          </a:p>
        </p:txBody>
      </p:sp>
    </p:spTree>
    <p:extLst>
      <p:ext uri="{BB962C8B-B14F-4D97-AF65-F5344CB8AC3E}">
        <p14:creationId xmlns:p14="http://schemas.microsoft.com/office/powerpoint/2010/main" val="37274174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609AD01-CF67-4FA9-A542-915CFC7AF519}" type="slidenum">
              <a:rPr lang="en-US"/>
              <a:pPr>
                <a:defRPr/>
              </a:pPr>
              <a:t>‹#›</a:t>
            </a:fld>
            <a:endParaRPr lang="en-US"/>
          </a:p>
        </p:txBody>
      </p:sp>
    </p:spTree>
    <p:extLst>
      <p:ext uri="{BB962C8B-B14F-4D97-AF65-F5344CB8AC3E}">
        <p14:creationId xmlns:p14="http://schemas.microsoft.com/office/powerpoint/2010/main" val="26330045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54755C-3509-4CDB-B0A9-5DFA5F8B533B}" type="slidenum">
              <a:rPr lang="en-US"/>
              <a:pPr>
                <a:defRPr/>
              </a:pPr>
              <a:t>‹#›</a:t>
            </a:fld>
            <a:endParaRPr lang="en-US"/>
          </a:p>
        </p:txBody>
      </p:sp>
    </p:spTree>
    <p:extLst>
      <p:ext uri="{BB962C8B-B14F-4D97-AF65-F5344CB8AC3E}">
        <p14:creationId xmlns:p14="http://schemas.microsoft.com/office/powerpoint/2010/main" val="32108515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4A7195-6DFF-4A42-B8B2-8A1DDA887D9D}" type="slidenum">
              <a:rPr lang="en-US">
                <a:solidFill>
                  <a:srgbClr val="000000"/>
                </a:solidFill>
              </a:rPr>
              <a:pPr>
                <a:defRPr/>
              </a:pPr>
              <a:t>‹#›</a:t>
            </a:fld>
            <a:endParaRPr lang="en-US">
              <a:solidFill>
                <a:srgbClr val="000000"/>
              </a:solidFill>
            </a:endParaRPr>
          </a:p>
        </p:txBody>
      </p:sp>
      <p:sp>
        <p:nvSpPr>
          <p:cNvPr id="8" name="Rectangle 4"/>
          <p:cNvSpPr>
            <a:spLocks noGrp="1" noChangeArrowheads="1"/>
          </p:cNvSpPr>
          <p:nvPr>
            <p:ph type="dt" sz="half" idx="2"/>
          </p:nvPr>
        </p:nvSpPr>
        <p:spPr bwMode="auto">
          <a:xfrm>
            <a:off x="457200" y="6400799"/>
            <a:ext cx="2133600" cy="320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cs typeface="+mn-cs"/>
              </a:defRPr>
            </a:lvl1pPr>
          </a:lstStyle>
          <a:p>
            <a:pPr>
              <a:defRPr/>
            </a:pPr>
            <a:r>
              <a:rPr lang="en-US">
                <a:solidFill>
                  <a:srgbClr val="000000"/>
                </a:solidFill>
              </a:rPr>
              <a:t>© Getting Nerdy, LLC</a:t>
            </a:r>
          </a:p>
        </p:txBody>
      </p:sp>
    </p:spTree>
    <p:extLst>
      <p:ext uri="{BB962C8B-B14F-4D97-AF65-F5344CB8AC3E}">
        <p14:creationId xmlns:p14="http://schemas.microsoft.com/office/powerpoint/2010/main" val="26656119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AC2706-91FE-4468-975A-A75082978FE0}" type="slidenum">
              <a:rPr lang="en-US">
                <a:solidFill>
                  <a:srgbClr val="000000"/>
                </a:solidFill>
              </a:rPr>
              <a:pPr>
                <a:defRPr/>
              </a:pPr>
              <a:t>‹#›</a:t>
            </a:fld>
            <a:endParaRPr lang="en-US">
              <a:solidFill>
                <a:srgbClr val="000000"/>
              </a:solidFill>
            </a:endParaRPr>
          </a:p>
        </p:txBody>
      </p:sp>
      <p:sp>
        <p:nvSpPr>
          <p:cNvPr id="7" name="Rectangle 4"/>
          <p:cNvSpPr>
            <a:spLocks noGrp="1" noChangeArrowheads="1"/>
          </p:cNvSpPr>
          <p:nvPr>
            <p:ph type="dt" sz="half" idx="2"/>
          </p:nvPr>
        </p:nvSpPr>
        <p:spPr bwMode="auto">
          <a:xfrm>
            <a:off x="457200" y="6400799"/>
            <a:ext cx="2133600" cy="320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cs typeface="+mn-cs"/>
              </a:defRPr>
            </a:lvl1pPr>
          </a:lstStyle>
          <a:p>
            <a:pPr>
              <a:defRPr/>
            </a:pPr>
            <a:r>
              <a:rPr lang="en-US">
                <a:solidFill>
                  <a:srgbClr val="000000"/>
                </a:solidFill>
              </a:rPr>
              <a:t>© Getting Nerdy, LLC</a:t>
            </a:r>
          </a:p>
        </p:txBody>
      </p:sp>
    </p:spTree>
    <p:extLst>
      <p:ext uri="{BB962C8B-B14F-4D97-AF65-F5344CB8AC3E}">
        <p14:creationId xmlns:p14="http://schemas.microsoft.com/office/powerpoint/2010/main" val="4252039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0A43AD-C70A-4F22-90F2-37F5E772FB24}" type="slidenum">
              <a:rPr lang="en-US"/>
              <a:pPr>
                <a:defRPr/>
              </a:pPr>
              <a:t>‹#›</a:t>
            </a:fld>
            <a:endParaRPr lang="en-US"/>
          </a:p>
        </p:txBody>
      </p:sp>
    </p:spTree>
    <p:extLst>
      <p:ext uri="{BB962C8B-B14F-4D97-AF65-F5344CB8AC3E}">
        <p14:creationId xmlns:p14="http://schemas.microsoft.com/office/powerpoint/2010/main" val="21536371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44F3595-6DF5-413B-84B7-270A43E7EB01}" type="slidenum">
              <a:rPr lang="en-US">
                <a:solidFill>
                  <a:srgbClr val="000000"/>
                </a:solidFill>
              </a:rPr>
              <a:pPr>
                <a:defRPr/>
              </a:pPr>
              <a:t>‹#›</a:t>
            </a:fld>
            <a:endParaRPr lang="en-US">
              <a:solidFill>
                <a:srgbClr val="000000"/>
              </a:solidFill>
            </a:endParaRPr>
          </a:p>
        </p:txBody>
      </p:sp>
      <p:sp>
        <p:nvSpPr>
          <p:cNvPr id="5" name="Date Placeholder 4"/>
          <p:cNvSpPr>
            <a:spLocks noGrp="1" noChangeArrowheads="1"/>
          </p:cNvSpPr>
          <p:nvPr>
            <p:ph type="dt" sz="half" idx="2"/>
          </p:nvPr>
        </p:nvSpPr>
        <p:spPr bwMode="auto">
          <a:xfrm>
            <a:off x="457200" y="6400799"/>
            <a:ext cx="2133600" cy="320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cs typeface="+mn-cs"/>
              </a:defRPr>
            </a:lvl1pPr>
          </a:lstStyle>
          <a:p>
            <a:pPr>
              <a:defRPr/>
            </a:pPr>
            <a:r>
              <a:rPr lang="en-US">
                <a:solidFill>
                  <a:srgbClr val="000000"/>
                </a:solidFill>
              </a:rPr>
              <a:t>Getting Nerdy, LLC</a:t>
            </a:r>
          </a:p>
        </p:txBody>
      </p:sp>
    </p:spTree>
    <p:extLst>
      <p:ext uri="{BB962C8B-B14F-4D97-AF65-F5344CB8AC3E}">
        <p14:creationId xmlns:p14="http://schemas.microsoft.com/office/powerpoint/2010/main" val="36272388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083BF61-420C-484D-A16F-2D53684EE7FE}" type="slidenum">
              <a:rPr lang="en-US">
                <a:solidFill>
                  <a:srgbClr val="000000"/>
                </a:solidFill>
              </a:rPr>
              <a:pPr>
                <a:defRPr/>
              </a:pPr>
              <a:t>‹#›</a:t>
            </a:fld>
            <a:endParaRPr lang="en-US">
              <a:solidFill>
                <a:srgbClr val="000000"/>
              </a:solidFill>
            </a:endParaRPr>
          </a:p>
        </p:txBody>
      </p:sp>
      <p:sp>
        <p:nvSpPr>
          <p:cNvPr id="8" name="Rectangle 4"/>
          <p:cNvSpPr>
            <a:spLocks noGrp="1" noChangeArrowheads="1"/>
          </p:cNvSpPr>
          <p:nvPr>
            <p:ph type="dt" sz="half" idx="13"/>
          </p:nvPr>
        </p:nvSpPr>
        <p:spPr bwMode="auto">
          <a:xfrm>
            <a:off x="457200" y="6400799"/>
            <a:ext cx="2133600" cy="320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cs typeface="+mn-cs"/>
              </a:defRPr>
            </a:lvl1pPr>
          </a:lstStyle>
          <a:p>
            <a:pPr>
              <a:defRPr/>
            </a:pPr>
            <a:r>
              <a:rPr lang="en-US">
                <a:solidFill>
                  <a:srgbClr val="000000"/>
                </a:solidFill>
              </a:rPr>
              <a:t>Getting Nerdy, LLC</a:t>
            </a:r>
          </a:p>
        </p:txBody>
      </p:sp>
    </p:spTree>
    <p:extLst>
      <p:ext uri="{BB962C8B-B14F-4D97-AF65-F5344CB8AC3E}">
        <p14:creationId xmlns:p14="http://schemas.microsoft.com/office/powerpoint/2010/main" val="8734627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78100D-F312-4BDD-9351-54E669FA0D09}" type="slidenum">
              <a:rPr lang="en-US">
                <a:solidFill>
                  <a:srgbClr val="000000"/>
                </a:solidFill>
              </a:rPr>
              <a:pPr>
                <a:defRPr/>
              </a:pPr>
              <a:t>‹#›</a:t>
            </a:fld>
            <a:endParaRPr lang="en-US">
              <a:solidFill>
                <a:srgbClr val="000000"/>
              </a:solidFill>
            </a:endParaRPr>
          </a:p>
        </p:txBody>
      </p:sp>
      <p:sp>
        <p:nvSpPr>
          <p:cNvPr id="7" name="Rectangle 4"/>
          <p:cNvSpPr>
            <a:spLocks noGrp="1" noChangeArrowheads="1"/>
          </p:cNvSpPr>
          <p:nvPr>
            <p:ph type="dt" sz="half" idx="2"/>
          </p:nvPr>
        </p:nvSpPr>
        <p:spPr bwMode="auto">
          <a:xfrm>
            <a:off x="457200" y="6400799"/>
            <a:ext cx="2133600" cy="320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cs typeface="+mn-cs"/>
              </a:defRPr>
            </a:lvl1pPr>
          </a:lstStyle>
          <a:p>
            <a:pPr>
              <a:defRPr/>
            </a:pPr>
            <a:r>
              <a:rPr lang="en-US">
                <a:solidFill>
                  <a:srgbClr val="000000"/>
                </a:solidFill>
              </a:rPr>
              <a:t>Getting Nerdy, LLC</a:t>
            </a:r>
          </a:p>
        </p:txBody>
      </p:sp>
    </p:spTree>
    <p:extLst>
      <p:ext uri="{BB962C8B-B14F-4D97-AF65-F5344CB8AC3E}">
        <p14:creationId xmlns:p14="http://schemas.microsoft.com/office/powerpoint/2010/main" val="41967118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371AA41-C545-4E89-8B63-1E403BF5A56F}" type="slidenum">
              <a:rPr lang="en-US">
                <a:solidFill>
                  <a:srgbClr val="000000"/>
                </a:solidFill>
              </a:rPr>
              <a:pPr>
                <a:defRPr/>
              </a:pPr>
              <a:t>‹#›</a:t>
            </a:fld>
            <a:endParaRPr lang="en-US">
              <a:solidFill>
                <a:srgbClr val="000000"/>
              </a:solidFill>
            </a:endParaRPr>
          </a:p>
        </p:txBody>
      </p:sp>
      <p:sp>
        <p:nvSpPr>
          <p:cNvPr id="8" name="Rectangle 4"/>
          <p:cNvSpPr>
            <a:spLocks noGrp="1" noChangeArrowheads="1"/>
          </p:cNvSpPr>
          <p:nvPr>
            <p:ph type="dt" sz="half" idx="13"/>
          </p:nvPr>
        </p:nvSpPr>
        <p:spPr bwMode="auto">
          <a:xfrm>
            <a:off x="457200" y="6400799"/>
            <a:ext cx="2133600" cy="320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cs typeface="+mn-cs"/>
              </a:defRPr>
            </a:lvl1pPr>
          </a:lstStyle>
          <a:p>
            <a:pPr>
              <a:defRPr/>
            </a:pPr>
            <a:r>
              <a:rPr lang="en-US">
                <a:solidFill>
                  <a:srgbClr val="000000"/>
                </a:solidFill>
              </a:rPr>
              <a:t>Getting Nerdy, LLC</a:t>
            </a:r>
          </a:p>
        </p:txBody>
      </p:sp>
    </p:spTree>
    <p:extLst>
      <p:ext uri="{BB962C8B-B14F-4D97-AF65-F5344CB8AC3E}">
        <p14:creationId xmlns:p14="http://schemas.microsoft.com/office/powerpoint/2010/main" val="820922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A864A57-25A6-46EE-9FF1-1170C4DCC273}" type="slidenum">
              <a:rPr lang="en-US"/>
              <a:pPr>
                <a:defRPr/>
              </a:pPr>
              <a:t>‹#›</a:t>
            </a:fld>
            <a:endParaRPr lang="en-US"/>
          </a:p>
        </p:txBody>
      </p:sp>
    </p:spTree>
    <p:extLst>
      <p:ext uri="{BB962C8B-B14F-4D97-AF65-F5344CB8AC3E}">
        <p14:creationId xmlns:p14="http://schemas.microsoft.com/office/powerpoint/2010/main" val="1412032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F2C33E9-7005-486A-8B4E-4CE3F00D0B7D}" type="slidenum">
              <a:rPr lang="en-US"/>
              <a:pPr>
                <a:defRPr/>
              </a:pPr>
              <a:t>‹#›</a:t>
            </a:fld>
            <a:endParaRPr lang="en-US"/>
          </a:p>
        </p:txBody>
      </p:sp>
    </p:spTree>
    <p:extLst>
      <p:ext uri="{BB962C8B-B14F-4D97-AF65-F5344CB8AC3E}">
        <p14:creationId xmlns:p14="http://schemas.microsoft.com/office/powerpoint/2010/main" val="2701339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A789A68-7A7D-46FC-8318-28C1EF478260}" type="slidenum">
              <a:rPr lang="en-US"/>
              <a:pPr>
                <a:defRPr/>
              </a:pPr>
              <a:t>‹#›</a:t>
            </a:fld>
            <a:endParaRPr lang="en-US"/>
          </a:p>
        </p:txBody>
      </p:sp>
    </p:spTree>
    <p:extLst>
      <p:ext uri="{BB962C8B-B14F-4D97-AF65-F5344CB8AC3E}">
        <p14:creationId xmlns:p14="http://schemas.microsoft.com/office/powerpoint/2010/main" val="2823944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CD38525-EF08-40F9-BA88-A83CE04D329F}" type="slidenum">
              <a:rPr lang="en-US"/>
              <a:pPr>
                <a:defRPr/>
              </a:pPr>
              <a:t>‹#›</a:t>
            </a:fld>
            <a:endParaRPr lang="en-US"/>
          </a:p>
        </p:txBody>
      </p:sp>
    </p:spTree>
    <p:extLst>
      <p:ext uri="{BB962C8B-B14F-4D97-AF65-F5344CB8AC3E}">
        <p14:creationId xmlns:p14="http://schemas.microsoft.com/office/powerpoint/2010/main" val="3164486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61229E7-7802-4119-B929-6D3B16BB5140}" type="slidenum">
              <a:rPr lang="en-US"/>
              <a:pPr>
                <a:defRPr/>
              </a:pPr>
              <a:t>‹#›</a:t>
            </a:fld>
            <a:endParaRPr lang="en-US"/>
          </a:p>
        </p:txBody>
      </p:sp>
    </p:spTree>
    <p:extLst>
      <p:ext uri="{BB962C8B-B14F-4D97-AF65-F5344CB8AC3E}">
        <p14:creationId xmlns:p14="http://schemas.microsoft.com/office/powerpoint/2010/main" val="1596175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82047E-877A-4DB9-BDDB-ACE0C1E8262C}" type="slidenum">
              <a:rPr lang="en-US"/>
              <a:pPr>
                <a:defRPr/>
              </a:pPr>
              <a:t>‹#›</a:t>
            </a:fld>
            <a:endParaRPr lang="en-US"/>
          </a:p>
        </p:txBody>
      </p:sp>
    </p:spTree>
    <p:extLst>
      <p:ext uri="{BB962C8B-B14F-4D97-AF65-F5344CB8AC3E}">
        <p14:creationId xmlns:p14="http://schemas.microsoft.com/office/powerpoint/2010/main" val="26565367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6FB9627-2DD8-4FAF-A49E-83B64CF46BDA}" type="slidenum">
              <a:rPr lang="en-US"/>
              <a:pPr>
                <a:defRPr/>
              </a:pPr>
              <a:t>‹#›</a:t>
            </a:fld>
            <a:endParaRPr lang="en-US"/>
          </a:p>
        </p:txBody>
      </p:sp>
    </p:spTree>
    <p:extLst>
      <p:ext uri="{BB962C8B-B14F-4D97-AF65-F5344CB8AC3E}">
        <p14:creationId xmlns:p14="http://schemas.microsoft.com/office/powerpoint/2010/main" val="4016420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681DEA1A-D6A1-41DD-A166-6C692AD3ABE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400799"/>
            <a:ext cx="2133600" cy="320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cs typeface="+mn-cs"/>
              </a:defRPr>
            </a:lvl1pPr>
          </a:lstStyle>
          <a:p>
            <a:pPr>
              <a:defRPr/>
            </a:pPr>
            <a:r>
              <a:rPr lang="en-US">
                <a:solidFill>
                  <a:srgbClr val="000000"/>
                </a:solidFill>
              </a:rPr>
              <a:t>Getting Nerdy, LLC</a:t>
            </a: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C30F7D5B-BDC6-45D1-929D-00CE1777D6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854487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158.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160.wmf"/><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60.wmf"/><Relationship Id="rId2" Type="http://schemas.openxmlformats.org/officeDocument/2006/relationships/image" Target="../media/image159.png"/><Relationship Id="rId1" Type="http://schemas.openxmlformats.org/officeDocument/2006/relationships/slideLayout" Target="../slideLayouts/slideLayout2.xml"/><Relationship Id="rId4" Type="http://schemas.openxmlformats.org/officeDocument/2006/relationships/image" Target="../media/image137.wmf"/></Relationships>
</file>

<file path=ppt/slides/_rels/slide111.xml.rels><?xml version="1.0" encoding="UTF-8" standalone="yes"?>
<Relationships xmlns="http://schemas.openxmlformats.org/package/2006/relationships"><Relationship Id="rId3" Type="http://schemas.openxmlformats.org/officeDocument/2006/relationships/image" Target="../media/image162.wmf"/><Relationship Id="rId2" Type="http://schemas.openxmlformats.org/officeDocument/2006/relationships/image" Target="../media/image161.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60.wmf"/><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163.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163.pn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14.jpeg"/><Relationship Id="rId3" Type="http://schemas.microsoft.com/office/2007/relationships/hdphoto" Target="../media/hdphoto1.wdp"/><Relationship Id="rId7" Type="http://schemas.microsoft.com/office/2007/relationships/hdphoto" Target="../media/hdphoto3.wdp"/><Relationship Id="rId12" Type="http://schemas.microsoft.com/office/2007/relationships/hdphoto" Target="../media/hdphoto5.wdp"/><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6.png"/><Relationship Id="rId5" Type="http://schemas.microsoft.com/office/2007/relationships/hdphoto" Target="../media/hdphoto2.wdp"/><Relationship Id="rId10" Type="http://schemas.microsoft.com/office/2007/relationships/hdphoto" Target="../media/hdphoto4.wdp"/><Relationship Id="rId4" Type="http://schemas.openxmlformats.org/officeDocument/2006/relationships/image" Target="../media/image12.png"/><Relationship Id="rId9" Type="http://schemas.openxmlformats.org/officeDocument/2006/relationships/image" Target="../media/image15.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66.wmf"/><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66.wmf"/><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67.wmf"/><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68.wmf"/><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68.wmf"/><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68.wmf"/><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68.wmf"/><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68.wmf"/><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68.wmf"/><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60.wmf"/><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60.wmf"/><Relationship Id="rId2" Type="http://schemas.openxmlformats.org/officeDocument/2006/relationships/image" Target="../media/image172.png"/><Relationship Id="rId1" Type="http://schemas.openxmlformats.org/officeDocument/2006/relationships/slideLayout" Target="../slideLayouts/slideLayout2.xml"/><Relationship Id="rId4" Type="http://schemas.openxmlformats.org/officeDocument/2006/relationships/image" Target="../media/image4.wmf"/></Relationships>
</file>

<file path=ppt/slides/_rels/slide147.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5.wmf"/><Relationship Id="rId3" Type="http://schemas.openxmlformats.org/officeDocument/2006/relationships/image" Target="../media/image20.jpeg"/><Relationship Id="rId7" Type="http://schemas.openxmlformats.org/officeDocument/2006/relationships/image" Target="../media/image24.wmf"/><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wmf"/><Relationship Id="rId5" Type="http://schemas.openxmlformats.org/officeDocument/2006/relationships/image" Target="../media/image22.wmf"/><Relationship Id="rId4" Type="http://schemas.openxmlformats.org/officeDocument/2006/relationships/image" Target="../media/image21.jpeg"/></Relationships>
</file>

<file path=ppt/slides/_rels/slide150.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178.png"/><Relationship Id="rId1" Type="http://schemas.openxmlformats.org/officeDocument/2006/relationships/slideLayout" Target="../slideLayouts/slideLayout17.xml"/></Relationships>
</file>

<file path=ppt/slides/_rels/slide159.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179.png"/><Relationship Id="rId1" Type="http://schemas.openxmlformats.org/officeDocument/2006/relationships/slideLayout" Target="../slideLayouts/slideLayout2.xml"/><Relationship Id="rId5" Type="http://schemas.microsoft.com/office/2007/relationships/hdphoto" Target="../media/hdphoto31.wdp"/><Relationship Id="rId4" Type="http://schemas.openxmlformats.org/officeDocument/2006/relationships/image" Target="../media/image180.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181.png"/><Relationship Id="rId1" Type="http://schemas.openxmlformats.org/officeDocument/2006/relationships/slideLayout" Target="../slideLayouts/slideLayout2.xml"/><Relationship Id="rId5" Type="http://schemas.microsoft.com/office/2007/relationships/hdphoto" Target="../media/hdphoto33.wdp"/><Relationship Id="rId4" Type="http://schemas.openxmlformats.org/officeDocument/2006/relationships/image" Target="../media/image182.png"/></Relationships>
</file>

<file path=ppt/slides/_rels/slide161.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microsoft.com/office/2007/relationships/hdphoto" Target="../media/hdphoto34.wdp"/><Relationship Id="rId2" Type="http://schemas.openxmlformats.org/officeDocument/2006/relationships/image" Target="../media/image183.png"/><Relationship Id="rId1" Type="http://schemas.openxmlformats.org/officeDocument/2006/relationships/slideLayout" Target="../slideLayouts/slideLayout2.xml"/><Relationship Id="rId5" Type="http://schemas.microsoft.com/office/2007/relationships/hdphoto" Target="../media/hdphoto33.wdp"/><Relationship Id="rId4" Type="http://schemas.openxmlformats.org/officeDocument/2006/relationships/image" Target="../media/image182.png"/></Relationships>
</file>

<file path=ppt/slides/_rels/slide163.xml.rels><?xml version="1.0" encoding="UTF-8" standalone="yes"?>
<Relationships xmlns="http://schemas.openxmlformats.org/package/2006/relationships"><Relationship Id="rId3" Type="http://schemas.microsoft.com/office/2007/relationships/hdphoto" Target="../media/hdphoto34.wdp"/><Relationship Id="rId7" Type="http://schemas.openxmlformats.org/officeDocument/2006/relationships/image" Target="../media/image185.png"/><Relationship Id="rId2" Type="http://schemas.openxmlformats.org/officeDocument/2006/relationships/image" Target="../media/image183.png"/><Relationship Id="rId1" Type="http://schemas.openxmlformats.org/officeDocument/2006/relationships/slideLayout" Target="../slideLayouts/slideLayout2.xml"/><Relationship Id="rId6" Type="http://schemas.openxmlformats.org/officeDocument/2006/relationships/image" Target="../media/image184.png"/><Relationship Id="rId5" Type="http://schemas.microsoft.com/office/2007/relationships/hdphoto" Target="../media/hdphoto33.wdp"/><Relationship Id="rId4" Type="http://schemas.openxmlformats.org/officeDocument/2006/relationships/image" Target="../media/image182.png"/></Relationships>
</file>

<file path=ppt/slides/_rels/slide164.xml.rels><?xml version="1.0" encoding="UTF-8" standalone="yes"?>
<Relationships xmlns="http://schemas.openxmlformats.org/package/2006/relationships"><Relationship Id="rId8" Type="http://schemas.openxmlformats.org/officeDocument/2006/relationships/image" Target="../media/image189.png"/><Relationship Id="rId3" Type="http://schemas.microsoft.com/office/2007/relationships/hdphoto" Target="../media/hdphoto35.wdp"/><Relationship Id="rId7" Type="http://schemas.microsoft.com/office/2007/relationships/hdphoto" Target="../media/hdphoto37.wdp"/><Relationship Id="rId2" Type="http://schemas.openxmlformats.org/officeDocument/2006/relationships/image" Target="../media/image186.png"/><Relationship Id="rId1" Type="http://schemas.openxmlformats.org/officeDocument/2006/relationships/slideLayout" Target="../slideLayouts/slideLayout2.xml"/><Relationship Id="rId6" Type="http://schemas.openxmlformats.org/officeDocument/2006/relationships/image" Target="../media/image188.png"/><Relationship Id="rId5" Type="http://schemas.microsoft.com/office/2007/relationships/hdphoto" Target="../media/hdphoto36.wdp"/><Relationship Id="rId4" Type="http://schemas.openxmlformats.org/officeDocument/2006/relationships/image" Target="../media/image187.png"/><Relationship Id="rId9" Type="http://schemas.microsoft.com/office/2007/relationships/hdphoto" Target="../media/hdphoto38.wdp"/></Relationships>
</file>

<file path=ppt/slides/_rels/slide165.xml.rels><?xml version="1.0" encoding="UTF-8" standalone="yes"?>
<Relationships xmlns="http://schemas.openxmlformats.org/package/2006/relationships"><Relationship Id="rId3" Type="http://schemas.microsoft.com/office/2007/relationships/hdphoto" Target="../media/hdphoto38.wdp"/><Relationship Id="rId7" Type="http://schemas.microsoft.com/office/2007/relationships/hdphoto" Target="../media/hdphoto40.wdp"/><Relationship Id="rId2" Type="http://schemas.openxmlformats.org/officeDocument/2006/relationships/image" Target="../media/image189.png"/><Relationship Id="rId1" Type="http://schemas.openxmlformats.org/officeDocument/2006/relationships/slideLayout" Target="../slideLayouts/slideLayout2.xml"/><Relationship Id="rId6" Type="http://schemas.openxmlformats.org/officeDocument/2006/relationships/image" Target="../media/image191.png"/><Relationship Id="rId5" Type="http://schemas.microsoft.com/office/2007/relationships/hdphoto" Target="../media/hdphoto39.wdp"/><Relationship Id="rId4" Type="http://schemas.openxmlformats.org/officeDocument/2006/relationships/image" Target="../media/image190.png"/></Relationships>
</file>

<file path=ppt/slides/_rels/slide166.xml.rels><?xml version="1.0" encoding="UTF-8" standalone="yes"?>
<Relationships xmlns="http://schemas.openxmlformats.org/package/2006/relationships"><Relationship Id="rId3" Type="http://schemas.microsoft.com/office/2007/relationships/hdphoto" Target="../media/hdphoto40.wdp"/><Relationship Id="rId2" Type="http://schemas.openxmlformats.org/officeDocument/2006/relationships/image" Target="../media/image191.png"/><Relationship Id="rId1" Type="http://schemas.openxmlformats.org/officeDocument/2006/relationships/slideLayout" Target="../slideLayouts/slideLayout2.xml"/><Relationship Id="rId5" Type="http://schemas.microsoft.com/office/2007/relationships/hdphoto" Target="../media/hdphoto41.wdp"/><Relationship Id="rId4" Type="http://schemas.openxmlformats.org/officeDocument/2006/relationships/image" Target="../media/image192.png"/></Relationships>
</file>

<file path=ppt/slides/_rels/slide167.xml.rels><?xml version="1.0" encoding="UTF-8" standalone="yes"?>
<Relationships xmlns="http://schemas.openxmlformats.org/package/2006/relationships"><Relationship Id="rId3" Type="http://schemas.microsoft.com/office/2007/relationships/hdphoto" Target="../media/hdphoto41.wdp"/><Relationship Id="rId2" Type="http://schemas.openxmlformats.org/officeDocument/2006/relationships/image" Target="../media/image192.png"/><Relationship Id="rId1" Type="http://schemas.openxmlformats.org/officeDocument/2006/relationships/slideLayout" Target="../slideLayouts/slideLayout2.xml"/><Relationship Id="rId5" Type="http://schemas.microsoft.com/office/2007/relationships/hdphoto" Target="../media/hdphoto33.wdp"/><Relationship Id="rId4" Type="http://schemas.openxmlformats.org/officeDocument/2006/relationships/image" Target="../media/image182.png"/></Relationships>
</file>

<file path=ppt/slides/_rels/slide168.xml.rels><?xml version="1.0" encoding="UTF-8" standalone="yes"?>
<Relationships xmlns="http://schemas.openxmlformats.org/package/2006/relationships"><Relationship Id="rId3" Type="http://schemas.microsoft.com/office/2007/relationships/hdphoto" Target="../media/hdphoto41.wdp"/><Relationship Id="rId7" Type="http://schemas.microsoft.com/office/2007/relationships/hdphoto" Target="../media/hdphoto43.wdp"/><Relationship Id="rId2" Type="http://schemas.openxmlformats.org/officeDocument/2006/relationships/image" Target="../media/image192.png"/><Relationship Id="rId1" Type="http://schemas.openxmlformats.org/officeDocument/2006/relationships/slideLayout" Target="../slideLayouts/slideLayout2.xml"/><Relationship Id="rId6" Type="http://schemas.openxmlformats.org/officeDocument/2006/relationships/image" Target="../media/image194.png"/><Relationship Id="rId5" Type="http://schemas.microsoft.com/office/2007/relationships/hdphoto" Target="../media/hdphoto42.wdp"/><Relationship Id="rId4" Type="http://schemas.openxmlformats.org/officeDocument/2006/relationships/image" Target="../media/image193.png"/></Relationships>
</file>

<file path=ppt/slides/_rels/slide169.xml.rels><?xml version="1.0" encoding="UTF-8" standalone="yes"?>
<Relationships xmlns="http://schemas.openxmlformats.org/package/2006/relationships"><Relationship Id="rId8" Type="http://schemas.microsoft.com/office/2007/relationships/hdphoto" Target="../media/hdphoto36.wdp"/><Relationship Id="rId13" Type="http://schemas.openxmlformats.org/officeDocument/2006/relationships/image" Target="../media/image190.png"/><Relationship Id="rId18" Type="http://schemas.microsoft.com/office/2007/relationships/hdphoto" Target="../media/hdphoto41.wdp"/><Relationship Id="rId3" Type="http://schemas.microsoft.com/office/2007/relationships/hdphoto" Target="../media/hdphoto34.wdp"/><Relationship Id="rId21" Type="http://schemas.openxmlformats.org/officeDocument/2006/relationships/image" Target="../media/image194.png"/><Relationship Id="rId7" Type="http://schemas.openxmlformats.org/officeDocument/2006/relationships/image" Target="../media/image187.png"/><Relationship Id="rId12" Type="http://schemas.microsoft.com/office/2007/relationships/hdphoto" Target="../media/hdphoto38.wdp"/><Relationship Id="rId17" Type="http://schemas.openxmlformats.org/officeDocument/2006/relationships/image" Target="../media/image192.png"/><Relationship Id="rId2" Type="http://schemas.openxmlformats.org/officeDocument/2006/relationships/image" Target="../media/image184.png"/><Relationship Id="rId16" Type="http://schemas.microsoft.com/office/2007/relationships/hdphoto" Target="../media/hdphoto40.wdp"/><Relationship Id="rId20" Type="http://schemas.microsoft.com/office/2007/relationships/hdphoto" Target="../media/hdphoto42.wdp"/><Relationship Id="rId1" Type="http://schemas.openxmlformats.org/officeDocument/2006/relationships/slideLayout" Target="../slideLayouts/slideLayout2.xml"/><Relationship Id="rId6" Type="http://schemas.microsoft.com/office/2007/relationships/hdphoto" Target="../media/hdphoto35.wdp"/><Relationship Id="rId11" Type="http://schemas.openxmlformats.org/officeDocument/2006/relationships/image" Target="../media/image189.png"/><Relationship Id="rId5" Type="http://schemas.openxmlformats.org/officeDocument/2006/relationships/image" Target="../media/image186.png"/><Relationship Id="rId15" Type="http://schemas.openxmlformats.org/officeDocument/2006/relationships/image" Target="../media/image191.png"/><Relationship Id="rId10" Type="http://schemas.microsoft.com/office/2007/relationships/hdphoto" Target="../media/hdphoto37.wdp"/><Relationship Id="rId19" Type="http://schemas.openxmlformats.org/officeDocument/2006/relationships/image" Target="../media/image193.png"/><Relationship Id="rId4" Type="http://schemas.openxmlformats.org/officeDocument/2006/relationships/image" Target="../media/image185.png"/><Relationship Id="rId9" Type="http://schemas.openxmlformats.org/officeDocument/2006/relationships/image" Target="../media/image188.png"/><Relationship Id="rId14" Type="http://schemas.microsoft.com/office/2007/relationships/hdphoto" Target="../media/hdphoto39.wdp"/><Relationship Id="rId22" Type="http://schemas.microsoft.com/office/2007/relationships/hdphoto" Target="../media/hdphoto43.wdp"/></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70.xml.rels><?xml version="1.0" encoding="UTF-8" standalone="yes"?>
<Relationships xmlns="http://schemas.openxmlformats.org/package/2006/relationships"><Relationship Id="rId3" Type="http://schemas.microsoft.com/office/2007/relationships/hdphoto" Target="../media/hdphoto34.wdp"/><Relationship Id="rId2" Type="http://schemas.openxmlformats.org/officeDocument/2006/relationships/image" Target="../media/image183.png"/><Relationship Id="rId1" Type="http://schemas.openxmlformats.org/officeDocument/2006/relationships/slideLayout" Target="../slideLayouts/slideLayout2.xml"/><Relationship Id="rId5" Type="http://schemas.microsoft.com/office/2007/relationships/hdphoto" Target="../media/hdphoto33.wdp"/><Relationship Id="rId4" Type="http://schemas.openxmlformats.org/officeDocument/2006/relationships/image" Target="../media/image182.png"/></Relationships>
</file>

<file path=ppt/slides/_rels/slide171.xml.rels><?xml version="1.0" encoding="UTF-8" standalone="yes"?>
<Relationships xmlns="http://schemas.openxmlformats.org/package/2006/relationships"><Relationship Id="rId3" Type="http://schemas.openxmlformats.org/officeDocument/2006/relationships/hyperlink" Target="http://www.hhmi.org/biointeractive/media/DNAi_packaging_vo2-lg.mov" TargetMode="External"/><Relationship Id="rId7" Type="http://schemas.openxmlformats.org/officeDocument/2006/relationships/hyperlink" Target="http://www.youtube.com/watch?v=9KTDz-ZisZ0" TargetMode="External"/><Relationship Id="rId2" Type="http://schemas.openxmlformats.org/officeDocument/2006/relationships/image" Target="../media/image78.jpeg"/><Relationship Id="rId1" Type="http://schemas.openxmlformats.org/officeDocument/2006/relationships/slideLayout" Target="../slideLayouts/slideLayout13.xml"/><Relationship Id="rId6" Type="http://schemas.openxmlformats.org/officeDocument/2006/relationships/hyperlink" Target="http://www.hhmi.org/biointeractive/media/DNAi_translation_vo1-lg.mov" TargetMode="External"/><Relationship Id="rId5" Type="http://schemas.openxmlformats.org/officeDocument/2006/relationships/hyperlink" Target="http://www.hhmi.org/biointeractive/media/DNAi_transcription_vo1-lg.mov" TargetMode="External"/><Relationship Id="rId4" Type="http://schemas.openxmlformats.org/officeDocument/2006/relationships/hyperlink" Target="http://www.hhmi.org/biointeractive/media/DNAi_replication_vo1-lg.mov" TargetMode="External"/></Relationships>
</file>

<file path=ppt/slides/_rels/slide172.xml.rels><?xml version="1.0" encoding="UTF-8" standalone="yes"?>
<Relationships xmlns="http://schemas.openxmlformats.org/package/2006/relationships"><Relationship Id="rId3" Type="http://schemas.microsoft.com/office/2007/relationships/hdphoto" Target="../media/hdphoto44.wdp"/><Relationship Id="rId7" Type="http://schemas.microsoft.com/office/2007/relationships/hdphoto" Target="../media/hdphoto33.wdp"/><Relationship Id="rId2" Type="http://schemas.openxmlformats.org/officeDocument/2006/relationships/image" Target="../media/image195.png"/><Relationship Id="rId1" Type="http://schemas.openxmlformats.org/officeDocument/2006/relationships/slideLayout" Target="../slideLayouts/slideLayout2.xml"/><Relationship Id="rId6" Type="http://schemas.openxmlformats.org/officeDocument/2006/relationships/image" Target="../media/image182.png"/><Relationship Id="rId5" Type="http://schemas.microsoft.com/office/2007/relationships/hdphoto" Target="../media/hdphoto34.wdp"/><Relationship Id="rId4" Type="http://schemas.openxmlformats.org/officeDocument/2006/relationships/image" Target="../media/image183.png"/></Relationships>
</file>

<file path=ppt/slides/_rels/slide1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2.wmf"/></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1.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22.wmf"/><Relationship Id="rId7" Type="http://schemas.openxmlformats.org/officeDocument/2006/relationships/image" Target="../media/image19.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wmf"/><Relationship Id="rId5" Type="http://schemas.openxmlformats.org/officeDocument/2006/relationships/image" Target="../media/image24.wmf"/><Relationship Id="rId4" Type="http://schemas.openxmlformats.org/officeDocument/2006/relationships/image" Target="../media/image23.wmf"/><Relationship Id="rId9" Type="http://schemas.openxmlformats.org/officeDocument/2006/relationships/image" Target="../media/image20.jpeg"/></Relationships>
</file>

<file path=ppt/slides/_rels/slide26.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wmf"/></Relationships>
</file>

<file path=ppt/slides/_rels/slide27.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diagramData" Target="../diagrams/data4.xml"/><Relationship Id="rId26" Type="http://schemas.microsoft.com/office/2007/relationships/hdphoto" Target="../media/hdphoto10.wdp"/><Relationship Id="rId3" Type="http://schemas.openxmlformats.org/officeDocument/2006/relationships/diagramData" Target="../diagrams/data1.xml"/><Relationship Id="rId21" Type="http://schemas.openxmlformats.org/officeDocument/2006/relationships/diagramColors" Target="../diagrams/colors4.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5" Type="http://schemas.openxmlformats.org/officeDocument/2006/relationships/image" Target="../media/image55.jpeg"/><Relationship Id="rId2" Type="http://schemas.openxmlformats.org/officeDocument/2006/relationships/image" Target="../media/image49.jpeg"/><Relationship Id="rId16" Type="http://schemas.openxmlformats.org/officeDocument/2006/relationships/diagramColors" Target="../diagrams/colors3.xml"/><Relationship Id="rId20" Type="http://schemas.openxmlformats.org/officeDocument/2006/relationships/diagramQuickStyle" Target="../diagrams/quickStyle4.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24" Type="http://schemas.microsoft.com/office/2007/relationships/hdphoto" Target="../media/hdphoto9.wdp"/><Relationship Id="rId5" Type="http://schemas.openxmlformats.org/officeDocument/2006/relationships/diagramQuickStyle" Target="../diagrams/quickStyle1.xml"/><Relationship Id="rId15" Type="http://schemas.openxmlformats.org/officeDocument/2006/relationships/diagramQuickStyle" Target="../diagrams/quickStyle3.xml"/><Relationship Id="rId23" Type="http://schemas.openxmlformats.org/officeDocument/2006/relationships/image" Target="../media/image54.jpeg"/><Relationship Id="rId10" Type="http://schemas.openxmlformats.org/officeDocument/2006/relationships/diagramQuickStyle" Target="../diagrams/quickStyle2.xml"/><Relationship Id="rId19" Type="http://schemas.openxmlformats.org/officeDocument/2006/relationships/diagramLayout" Target="../diagrams/layout4.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 Id="rId22" Type="http://schemas.microsoft.com/office/2007/relationships/diagramDrawing" Target="../diagrams/drawing4.xml"/></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5" Type="http://schemas.microsoft.com/office/2007/relationships/hdphoto" Target="../media/hdphoto11.wdp"/><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https://www.pinterest.com/gettingnerdy" TargetMode="External"/><Relationship Id="rId13" Type="http://schemas.openxmlformats.org/officeDocument/2006/relationships/hyperlink" Target="http://www.teacherspayteachers.com/Store/Khrys-Bosland/Category/Fonts" TargetMode="External"/><Relationship Id="rId3" Type="http://schemas.openxmlformats.org/officeDocument/2006/relationships/hyperlink" Target="https://www.teacherspayteachers.com/Store/Getting-Nerdy-With-Mel-And-Gerdy" TargetMode="External"/><Relationship Id="rId7" Type="http://schemas.openxmlformats.org/officeDocument/2006/relationships/hyperlink" Target="https://instagram.com/gettingnerdy/" TargetMode="External"/><Relationship Id="rId12" Type="http://schemas.openxmlformats.org/officeDocument/2006/relationships/hyperlink" Target="http://www.teacherspayteachers.com/Store/This-Little-Piggy-Reads/Category/Fonts" TargetMode="External"/><Relationship Id="rId2" Type="http://schemas.openxmlformats.org/officeDocument/2006/relationships/image" Target="../media/image3.jpeg"/><Relationship Id="rId1" Type="http://schemas.openxmlformats.org/officeDocument/2006/relationships/slideLayout" Target="../slideLayouts/slideLayout19.xml"/><Relationship Id="rId6" Type="http://schemas.openxmlformats.org/officeDocument/2006/relationships/hyperlink" Target="http://gettingnerdywithmelandgerdy.us8.list-manage1.com/subscribe?u=c1c4da1d72e65dac8abee53db&amp;id=8f877c906e" TargetMode="External"/><Relationship Id="rId11" Type="http://schemas.openxmlformats.org/officeDocument/2006/relationships/hyperlink" Target="https://www.teacherspayteachers.com/Store/Kimberly-Geswein-Fonts" TargetMode="External"/><Relationship Id="rId5" Type="http://schemas.openxmlformats.org/officeDocument/2006/relationships/hyperlink" Target="http://www.teacherspayteachers.com/Store/Getting-Nerdy-With-Mel-And-Gerdy" TargetMode="External"/><Relationship Id="rId10" Type="http://schemas.openxmlformats.org/officeDocument/2006/relationships/hyperlink" Target="https://www.teacherspayteachers.com/Store/Ashley-Hughes-38" TargetMode="External"/><Relationship Id="rId4" Type="http://schemas.openxmlformats.org/officeDocument/2006/relationships/hyperlink" Target="mailto:gettingnerdywithmelandgerdy@gmail.com" TargetMode="External"/><Relationship Id="rId9" Type="http://schemas.openxmlformats.org/officeDocument/2006/relationships/hyperlink" Target="https://www.facebook.com/gettingnerdy" TargetMode="External"/><Relationship Id="rId14" Type="http://schemas.openxmlformats.org/officeDocument/2006/relationships/hyperlink" Target="https://www.youtube.com/c/GettingNerdy" TargetMode="External"/></Relationships>
</file>

<file path=ppt/slides/_rels/slide30.xml.rels><?xml version="1.0" encoding="UTF-8" standalone="yes"?>
<Relationships xmlns="http://schemas.openxmlformats.org/package/2006/relationships"><Relationship Id="rId8" Type="http://schemas.microsoft.com/office/2007/relationships/hdphoto" Target="../media/hdphoto12.wdp"/><Relationship Id="rId3" Type="http://schemas.microsoft.com/office/2007/relationships/hdphoto" Target="../media/hdphoto1.wdp"/><Relationship Id="rId7" Type="http://schemas.openxmlformats.org/officeDocument/2006/relationships/image" Target="../media/image60.png"/><Relationship Id="rId12"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image" Target="../media/image12.png"/><Relationship Id="rId5" Type="http://schemas.microsoft.com/office/2007/relationships/hdphoto" Target="../media/hdphoto3.wdp"/><Relationship Id="rId10" Type="http://schemas.microsoft.com/office/2007/relationships/hdphoto" Target="../media/hdphoto5.wdp"/><Relationship Id="rId4" Type="http://schemas.openxmlformats.org/officeDocument/2006/relationships/image" Target="../media/image13.png"/><Relationship Id="rId9"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25.wmf"/></Relationships>
</file>

<file path=ppt/slides/_rels/slide32.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slideLayout" Target="../slideLayouts/slideLayout2.xml"/><Relationship Id="rId7" Type="http://schemas.openxmlformats.org/officeDocument/2006/relationships/image" Target="../media/image63.jpeg"/><Relationship Id="rId2" Type="http://schemas.microsoft.com/office/2007/relationships/media" Target="../media/media1.wma"/><Relationship Id="rId1" Type="http://schemas.openxmlformats.org/officeDocument/2006/relationships/audio" Target="NULL" TargetMode="External"/><Relationship Id="rId6" Type="http://schemas.openxmlformats.org/officeDocument/2006/relationships/image" Target="../media/image25.wmf"/><Relationship Id="rId5" Type="http://schemas.openxmlformats.org/officeDocument/2006/relationships/image" Target="../media/image62.jpeg"/><Relationship Id="rId4" Type="http://schemas.openxmlformats.org/officeDocument/2006/relationships/image" Target="../media/image61.jpeg"/><Relationship Id="rId9" Type="http://schemas.openxmlformats.org/officeDocument/2006/relationships/image" Target="../media/image65.png"/></Relationships>
</file>

<file path=ppt/slides/_rels/slide3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67.png"/><Relationship Id="rId1" Type="http://schemas.openxmlformats.org/officeDocument/2006/relationships/slideLayout" Target="../slideLayouts/slideLayout1.xml"/><Relationship Id="rId4" Type="http://schemas.openxmlformats.org/officeDocument/2006/relationships/image" Target="../media/image68.jpeg"/></Relationships>
</file>

<file path=ppt/slides/_rels/slide3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70.png"/><Relationship Id="rId1" Type="http://schemas.openxmlformats.org/officeDocument/2006/relationships/slideLayout" Target="../slideLayouts/slideLayout1.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37.xml.rels><?xml version="1.0" encoding="UTF-8" standalone="yes"?>
<Relationships xmlns="http://schemas.openxmlformats.org/package/2006/relationships"><Relationship Id="rId3" Type="http://schemas.openxmlformats.org/officeDocument/2006/relationships/image" Target="../media/image75.jpeg"/><Relationship Id="rId7" Type="http://schemas.microsoft.com/office/2007/relationships/hdphoto" Target="../media/hdphoto13.wdp"/><Relationship Id="rId2" Type="http://schemas.openxmlformats.org/officeDocument/2006/relationships/image" Target="../media/image74.jpeg"/><Relationship Id="rId1" Type="http://schemas.openxmlformats.org/officeDocument/2006/relationships/slideLayout" Target="../slideLayouts/slideLayout12.xml"/><Relationship Id="rId6" Type="http://schemas.openxmlformats.org/officeDocument/2006/relationships/image" Target="../media/image67.png"/><Relationship Id="rId5" Type="http://schemas.openxmlformats.org/officeDocument/2006/relationships/image" Target="../media/image76.jpeg"/><Relationship Id="rId4" Type="http://schemas.microsoft.com/office/2007/relationships/hdphoto" Target="../media/hdphoto15.wdp"/></Relationships>
</file>

<file path=ppt/slides/_rels/slide38.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3.jpeg"/><Relationship Id="rId2" Type="http://schemas.openxmlformats.org/officeDocument/2006/relationships/image" Target="../media/image80.jpeg"/><Relationship Id="rId1" Type="http://schemas.openxmlformats.org/officeDocument/2006/relationships/slideLayout" Target="../slideLayouts/slideLayout15.xml"/><Relationship Id="rId6" Type="http://schemas.microsoft.com/office/2007/relationships/hdphoto" Target="../media/hdphoto18.wdp"/><Relationship Id="rId5" Type="http://schemas.openxmlformats.org/officeDocument/2006/relationships/image" Target="../media/image82.png"/><Relationship Id="rId4" Type="http://schemas.microsoft.com/office/2007/relationships/hdphoto" Target="../media/hdphoto17.wdp"/></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79.jpeg"/><Relationship Id="rId7" Type="http://schemas.microsoft.com/office/2007/relationships/hdphoto" Target="../media/hdphoto20.wdp"/><Relationship Id="rId2" Type="http://schemas.openxmlformats.org/officeDocument/2006/relationships/image" Target="../media/image78.jpeg"/><Relationship Id="rId1" Type="http://schemas.openxmlformats.org/officeDocument/2006/relationships/slideLayout" Target="../slideLayouts/slideLayout2.xml"/><Relationship Id="rId6" Type="http://schemas.openxmlformats.org/officeDocument/2006/relationships/image" Target="../media/image85.jpeg"/><Relationship Id="rId5" Type="http://schemas.microsoft.com/office/2007/relationships/hdphoto" Target="../media/hdphoto19.wdp"/><Relationship Id="rId4" Type="http://schemas.openxmlformats.org/officeDocument/2006/relationships/image" Target="../media/image84.png"/></Relationships>
</file>

<file path=ppt/slides/_rels/slide44.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eg"/><Relationship Id="rId1" Type="http://schemas.openxmlformats.org/officeDocument/2006/relationships/slideLayout" Target="../slideLayouts/slideLayout2.xml"/><Relationship Id="rId6" Type="http://schemas.openxmlformats.org/officeDocument/2006/relationships/image" Target="../media/image89.wmf"/><Relationship Id="rId5" Type="http://schemas.microsoft.com/office/2007/relationships/hdphoto" Target="../media/hdphoto21.wdp"/><Relationship Id="rId4" Type="http://schemas.openxmlformats.org/officeDocument/2006/relationships/image" Target="../media/image88.png"/></Relationships>
</file>

<file path=ppt/slides/_rels/slide4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6" Type="http://schemas.openxmlformats.org/officeDocument/2006/relationships/image" Target="../media/image90.gif"/><Relationship Id="rId5" Type="http://schemas.microsoft.com/office/2007/relationships/hdphoto" Target="../media/hdphoto19.wdp"/><Relationship Id="rId4" Type="http://schemas.openxmlformats.org/officeDocument/2006/relationships/image" Target="../media/image84.png"/></Relationships>
</file>

<file path=ppt/slides/_rels/slide46.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g"/><Relationship Id="rId1" Type="http://schemas.openxmlformats.org/officeDocument/2006/relationships/slideLayout" Target="../slideLayouts/slideLayout2.xml"/><Relationship Id="rId6" Type="http://schemas.microsoft.com/office/2007/relationships/hdphoto" Target="../media/hdphoto23.wdp"/><Relationship Id="rId5" Type="http://schemas.openxmlformats.org/officeDocument/2006/relationships/image" Target="../media/image95.png"/><Relationship Id="rId4" Type="http://schemas.microsoft.com/office/2007/relationships/hdphoto" Target="../media/hdphoto22.wdp"/></Relationships>
</file>

<file path=ppt/slides/_rels/slide48.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g"/><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4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g"/><Relationship Id="rId1" Type="http://schemas.openxmlformats.org/officeDocument/2006/relationships/slideLayout" Target="../slideLayouts/slideLayout2.xml"/><Relationship Id="rId4" Type="http://schemas.openxmlformats.org/officeDocument/2006/relationships/image" Target="../media/image101.jpg"/></Relationships>
</file>

<file path=ppt/slides/_rels/slide5.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02.jpg"/><Relationship Id="rId1" Type="http://schemas.openxmlformats.org/officeDocument/2006/relationships/slideLayout" Target="../slideLayouts/slideLayout2.xml"/><Relationship Id="rId4" Type="http://schemas.openxmlformats.org/officeDocument/2006/relationships/image" Target="../media/image104.jpeg"/></Relationships>
</file>

<file path=ppt/slides/_rels/slide51.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105.jpg"/><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5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jpeg"/><Relationship Id="rId1" Type="http://schemas.openxmlformats.org/officeDocument/2006/relationships/slideLayout" Target="../slideLayouts/slideLayout2.xml"/><Relationship Id="rId5" Type="http://schemas.openxmlformats.org/officeDocument/2006/relationships/image" Target="../media/image110.jpg"/><Relationship Id="rId4" Type="http://schemas.microsoft.com/office/2007/relationships/hdphoto" Target="../media/hdphoto24.wdp"/></Relationships>
</file>

<file path=ppt/slides/_rels/slide5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4.xml"/><Relationship Id="rId5" Type="http://schemas.microsoft.com/office/2007/relationships/hdphoto" Target="../media/hdphoto16.wdp"/><Relationship Id="rId4" Type="http://schemas.openxmlformats.org/officeDocument/2006/relationships/image" Target="../media/image77.png"/></Relationships>
</file>

<file path=ppt/slides/_rels/slide5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11.gi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1.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6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s>
</file>

<file path=ppt/slides/_rels/slide64.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wmf"/><Relationship Id="rId1" Type="http://schemas.openxmlformats.org/officeDocument/2006/relationships/slideLayout" Target="../slideLayouts/slideLayout2.xml"/><Relationship Id="rId4" Type="http://schemas.microsoft.com/office/2007/relationships/hdphoto" Target="../media/hdphoto26.wdp"/></Relationships>
</file>

<file path=ppt/slides/_rels/slide69.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27.wmf"/><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wmf"/><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7.wmf"/><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7.wmf"/><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27.wmf"/><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27.wmf"/><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27.wm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27.wmf"/><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137.wmf"/><Relationship Id="rId2" Type="http://schemas.openxmlformats.org/officeDocument/2006/relationships/image" Target="../media/image136.jpeg"/><Relationship Id="rId1" Type="http://schemas.openxmlformats.org/officeDocument/2006/relationships/slideLayout" Target="../slideLayouts/slideLayout1.xml"/><Relationship Id="rId4" Type="http://schemas.openxmlformats.org/officeDocument/2006/relationships/image" Target="../media/image138.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50.wmf"/><Relationship Id="rId2" Type="http://schemas.openxmlformats.org/officeDocument/2006/relationships/image" Target="../media/image14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10" y="-1"/>
            <a:ext cx="9144000" cy="6858000"/>
          </a:xfrm>
          <a:prstGeom prst="rect">
            <a:avLst/>
          </a:prstGeom>
        </p:spPr>
      </p:pic>
    </p:spTree>
    <p:extLst>
      <p:ext uri="{BB962C8B-B14F-4D97-AF65-F5344CB8AC3E}">
        <p14:creationId xmlns:p14="http://schemas.microsoft.com/office/powerpoint/2010/main" val="2186444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type="body" idx="1"/>
          </p:nvPr>
        </p:nvSpPr>
        <p:spPr>
          <a:xfrm>
            <a:off x="457200" y="1219200"/>
            <a:ext cx="5638800" cy="4419600"/>
          </a:xfrm>
        </p:spPr>
        <p:txBody>
          <a:bodyPr/>
          <a:lstStyle/>
          <a:p>
            <a:pPr marL="0" indent="0" algn="ctr" eaLnBrk="1" hangingPunct="1">
              <a:buNone/>
            </a:pPr>
            <a:r>
              <a:rPr lang="en-US" sz="5400" b="1"/>
              <a:t>CHARACTERISTICS OF LIVING THINGS </a:t>
            </a:r>
          </a:p>
          <a:p>
            <a:pPr marL="0" indent="0" algn="ctr" eaLnBrk="1" hangingPunct="1">
              <a:buNone/>
            </a:pPr>
            <a:r>
              <a:rPr lang="en-US"/>
              <a:t>Let’s create a foldable to keep track of our notes on living things.</a:t>
            </a:r>
          </a:p>
          <a:p>
            <a:pPr marL="0" indent="0" algn="ctr" eaLnBrk="1" hangingPunct="1">
              <a:buNone/>
            </a:pPr>
            <a:r>
              <a:rPr lang="en-US"/>
              <a:t>Obtain a square piece of paper and let’s get started…   </a:t>
            </a:r>
          </a:p>
        </p:txBody>
      </p:sp>
      <p:pic>
        <p:nvPicPr>
          <p:cNvPr id="8194" name="Picture 2" descr="http://images.clipart.com/thb/thb11/PO/5344_2005020025/010214_0658_01/23517519.thb.jpg?010214_0658_0191_n__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609600"/>
            <a:ext cx="2955472" cy="5715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extLst>
      <p:ext uri="{BB962C8B-B14F-4D97-AF65-F5344CB8AC3E}">
        <p14:creationId xmlns:p14="http://schemas.microsoft.com/office/powerpoint/2010/main" val="240832551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Cell Cookie 046"/>
          <p:cNvPicPr>
            <a:picLocks noChangeAspect="1" noChangeArrowheads="1"/>
          </p:cNvPicPr>
          <p:nvPr/>
        </p:nvPicPr>
        <p:blipFill rotWithShape="1">
          <a:blip r:embed="rId2">
            <a:extLst>
              <a:ext uri="{28A0092B-C50C-407E-A947-70E740481C1C}">
                <a14:useLocalDpi xmlns:a14="http://schemas.microsoft.com/office/drawing/2010/main" val="0"/>
              </a:ext>
            </a:extLst>
          </a:blip>
          <a:srcRect l="7496" t="9932" r="6507" b="3568"/>
          <a:stretch/>
        </p:blipFill>
        <p:spPr bwMode="auto">
          <a:xfrm>
            <a:off x="2725730" y="1095828"/>
            <a:ext cx="6113468" cy="46119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3"/>
          <p:cNvSpPr txBox="1">
            <a:spLocks noChangeArrowheads="1"/>
          </p:cNvSpPr>
          <p:nvPr/>
        </p:nvSpPr>
        <p:spPr bwMode="auto">
          <a:xfrm>
            <a:off x="152400" y="2057400"/>
            <a:ext cx="2486246" cy="27069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eaLnBrk="1" hangingPunct="1">
              <a:lnSpc>
                <a:spcPct val="90000"/>
              </a:lnSpc>
              <a:spcBef>
                <a:spcPts val="0"/>
              </a:spcBef>
              <a:buNone/>
            </a:pPr>
            <a:r>
              <a:rPr lang="en-US" sz="3900" b="1"/>
              <a:t>Use things you’d actually LIKE TO EAT!</a:t>
            </a:r>
            <a:endParaRPr lang="en-US" sz="4400" b="1">
              <a:solidFill>
                <a:srgbClr val="FF0000"/>
              </a:solidFill>
            </a:endParaRPr>
          </a:p>
          <a:p>
            <a:pPr algn="just"/>
            <a:endParaRPr lang="en-US" sz="2000" b="1"/>
          </a:p>
          <a:p>
            <a:pPr algn="just">
              <a:spcBef>
                <a:spcPts val="0"/>
              </a:spcBef>
            </a:pPr>
            <a:endParaRPr lang="en-US" sz="2200"/>
          </a:p>
        </p:txBody>
      </p:sp>
      <p:sp>
        <p:nvSpPr>
          <p:cNvPr id="4" name="TextBox 3"/>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2" name="Picture 4" descr="Cell Cookie 031"/>
          <p:cNvPicPr>
            <a:picLocks noChangeAspect="1" noChangeArrowheads="1"/>
          </p:cNvPicPr>
          <p:nvPr/>
        </p:nvPicPr>
        <p:blipFill rotWithShape="1">
          <a:blip r:embed="rId2">
            <a:extLst>
              <a:ext uri="{28A0092B-C50C-407E-A947-70E740481C1C}">
                <a14:useLocalDpi xmlns:a14="http://schemas.microsoft.com/office/drawing/2010/main" val="0"/>
              </a:ext>
            </a:extLst>
          </a:blip>
          <a:srcRect l="8598" t="8289" r="18562" b="3527"/>
          <a:stretch/>
        </p:blipFill>
        <p:spPr bwMode="auto">
          <a:xfrm>
            <a:off x="2895600" y="714828"/>
            <a:ext cx="5994400" cy="54428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3"/>
          <p:cNvSpPr txBox="1">
            <a:spLocks noChangeArrowheads="1"/>
          </p:cNvSpPr>
          <p:nvPr/>
        </p:nvSpPr>
        <p:spPr bwMode="auto">
          <a:xfrm>
            <a:off x="279402" y="762000"/>
            <a:ext cx="2539998" cy="533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eaLnBrk="1" hangingPunct="1">
              <a:lnSpc>
                <a:spcPct val="90000"/>
              </a:lnSpc>
              <a:spcBef>
                <a:spcPts val="0"/>
              </a:spcBef>
              <a:buNone/>
            </a:pPr>
            <a:r>
              <a:rPr lang="en-US" sz="3900" b="1"/>
              <a:t>Don’t buy a premade pizza!  Add toppings to your cooked </a:t>
            </a:r>
            <a:r>
              <a:rPr lang="en-US" sz="3900" b="1" u="sng"/>
              <a:t>PLAIN</a:t>
            </a:r>
            <a:r>
              <a:rPr lang="en-US" sz="3900" b="1"/>
              <a:t> pizza using your blueprint!</a:t>
            </a:r>
            <a:endParaRPr lang="en-US" sz="4400" b="1">
              <a:solidFill>
                <a:srgbClr val="FF0000"/>
              </a:solidFill>
            </a:endParaRPr>
          </a:p>
          <a:p>
            <a:pPr algn="just"/>
            <a:endParaRPr lang="en-US" sz="2000" b="1"/>
          </a:p>
          <a:p>
            <a:pPr algn="just">
              <a:spcBef>
                <a:spcPts val="0"/>
              </a:spcBef>
            </a:pPr>
            <a:endParaRPr lang="en-US" sz="2200"/>
          </a:p>
        </p:txBody>
      </p:sp>
      <p:sp>
        <p:nvSpPr>
          <p:cNvPr id="4" name="TextBox 3"/>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Picture 088"/>
          <p:cNvPicPr>
            <a:picLocks noGrp="1" noChangeAspect="1" noChangeArrowheads="1"/>
          </p:cNvPicPr>
          <p:nvPr>
            <p:ph type="body" idx="1"/>
          </p:nvPr>
        </p:nvPicPr>
        <p:blipFill rotWithShape="1">
          <a:blip r:embed="rId2">
            <a:extLst>
              <a:ext uri="{28A0092B-C50C-407E-A947-70E740481C1C}">
                <a14:useLocalDpi xmlns:a14="http://schemas.microsoft.com/office/drawing/2010/main" val="0"/>
              </a:ext>
            </a:extLst>
          </a:blip>
          <a:srcRect l="29250" t="7500" r="23625" b="22076"/>
          <a:stretch/>
        </p:blipFill>
        <p:spPr>
          <a:xfrm>
            <a:off x="3886200" y="609600"/>
            <a:ext cx="4962525" cy="55626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3" name="Rectangle 3"/>
          <p:cNvSpPr txBox="1">
            <a:spLocks noChangeArrowheads="1"/>
          </p:cNvSpPr>
          <p:nvPr/>
        </p:nvSpPr>
        <p:spPr bwMode="auto">
          <a:xfrm>
            <a:off x="304800" y="2247900"/>
            <a:ext cx="3276600" cy="2324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eaLnBrk="1" hangingPunct="1">
              <a:lnSpc>
                <a:spcPct val="90000"/>
              </a:lnSpc>
              <a:spcBef>
                <a:spcPts val="0"/>
              </a:spcBef>
              <a:buNone/>
            </a:pPr>
            <a:r>
              <a:rPr lang="en-US" sz="3900" b="1"/>
              <a:t>Labels should relate to the size of your model…</a:t>
            </a:r>
            <a:endParaRPr lang="en-US" sz="4400" b="1">
              <a:solidFill>
                <a:srgbClr val="FF0000"/>
              </a:solidFill>
            </a:endParaRPr>
          </a:p>
          <a:p>
            <a:pPr algn="just"/>
            <a:endParaRPr lang="en-US" sz="2000" b="1"/>
          </a:p>
          <a:p>
            <a:pPr algn="just">
              <a:spcBef>
                <a:spcPts val="0"/>
              </a:spcBef>
            </a:pPr>
            <a:endParaRPr lang="en-US" sz="2200"/>
          </a:p>
        </p:txBody>
      </p:sp>
      <p:sp>
        <p:nvSpPr>
          <p:cNvPr id="4" name="TextBox 3"/>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DSCF2566"/>
          <p:cNvPicPr>
            <a:picLocks noChangeAspect="1" noChangeArrowheads="1"/>
          </p:cNvPicPr>
          <p:nvPr/>
        </p:nvPicPr>
        <p:blipFill>
          <a:blip r:embed="rId2" cstate="print">
            <a:extLst>
              <a:ext uri="{28A0092B-C50C-407E-A947-70E740481C1C}">
                <a14:useLocalDpi xmlns:a14="http://schemas.microsoft.com/office/drawing/2010/main" val="0"/>
              </a:ext>
            </a:extLst>
          </a:blip>
          <a:srcRect l="9451" t="7561" r="9451" b="2521"/>
          <a:stretch>
            <a:fillRect/>
          </a:stretch>
        </p:blipFill>
        <p:spPr bwMode="auto">
          <a:xfrm>
            <a:off x="3144205" y="1037772"/>
            <a:ext cx="5771195" cy="4797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3"/>
          <p:cNvSpPr txBox="1">
            <a:spLocks noChangeArrowheads="1"/>
          </p:cNvSpPr>
          <p:nvPr/>
        </p:nvSpPr>
        <p:spPr bwMode="auto">
          <a:xfrm>
            <a:off x="304800" y="1219200"/>
            <a:ext cx="2679744" cy="434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eaLnBrk="1" hangingPunct="1">
              <a:lnSpc>
                <a:spcPct val="90000"/>
              </a:lnSpc>
              <a:spcBef>
                <a:spcPts val="0"/>
              </a:spcBef>
              <a:buNone/>
            </a:pPr>
            <a:r>
              <a:rPr lang="en-US" sz="3900" b="1"/>
              <a:t>JELLO is hard to work with… AND, No one will want to share this with you…</a:t>
            </a:r>
            <a:endParaRPr lang="en-US" sz="4400" b="1">
              <a:solidFill>
                <a:srgbClr val="FF0000"/>
              </a:solidFill>
            </a:endParaRPr>
          </a:p>
          <a:p>
            <a:pPr algn="just"/>
            <a:endParaRPr lang="en-US" sz="2000" b="1"/>
          </a:p>
          <a:p>
            <a:pPr algn="just">
              <a:spcBef>
                <a:spcPts val="0"/>
              </a:spcBef>
            </a:pPr>
            <a:endParaRPr lang="en-US" sz="2200"/>
          </a:p>
        </p:txBody>
      </p:sp>
      <p:sp>
        <p:nvSpPr>
          <p:cNvPr id="4" name="TextBox 3"/>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DSCF258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946" t="19394" r="15223" b="1212"/>
          <a:stretch/>
        </p:blipFill>
        <p:spPr bwMode="auto">
          <a:xfrm>
            <a:off x="3429000" y="1143000"/>
            <a:ext cx="5372770"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3"/>
          <p:cNvSpPr txBox="1">
            <a:spLocks noChangeArrowheads="1"/>
          </p:cNvSpPr>
          <p:nvPr/>
        </p:nvSpPr>
        <p:spPr bwMode="auto">
          <a:xfrm>
            <a:off x="76200" y="2057400"/>
            <a:ext cx="3276600" cy="2743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eaLnBrk="1" hangingPunct="1">
              <a:lnSpc>
                <a:spcPct val="90000"/>
              </a:lnSpc>
              <a:spcBef>
                <a:spcPts val="0"/>
              </a:spcBef>
              <a:buNone/>
            </a:pPr>
            <a:r>
              <a:rPr lang="en-US" sz="3900" b="1" dirty="0"/>
              <a:t>Fruit can also be a difficult and messy medium to work with…</a:t>
            </a:r>
            <a:endParaRPr lang="en-US" sz="4400" b="1" dirty="0">
              <a:solidFill>
                <a:srgbClr val="FF0000"/>
              </a:solidFill>
            </a:endParaRPr>
          </a:p>
          <a:p>
            <a:pPr algn="just"/>
            <a:endParaRPr lang="en-US" sz="2000" b="1"/>
          </a:p>
          <a:p>
            <a:pPr algn="just">
              <a:spcBef>
                <a:spcPts val="0"/>
              </a:spcBef>
            </a:pPr>
            <a:endParaRPr lang="en-US" sz="2200"/>
          </a:p>
        </p:txBody>
      </p:sp>
      <p:sp>
        <p:nvSpPr>
          <p:cNvPr id="4" name="TextBox 3"/>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DSCF2634"/>
          <p:cNvPicPr>
            <a:picLocks noChangeAspect="1" noChangeArrowheads="1"/>
          </p:cNvPicPr>
          <p:nvPr/>
        </p:nvPicPr>
        <p:blipFill>
          <a:blip r:embed="rId2" cstate="print">
            <a:extLst>
              <a:ext uri="{28A0092B-C50C-407E-A947-70E740481C1C}">
                <a14:useLocalDpi xmlns:a14="http://schemas.microsoft.com/office/drawing/2010/main" val="0"/>
              </a:ext>
            </a:extLst>
          </a:blip>
          <a:srcRect t="15007" b="15007"/>
          <a:stretch>
            <a:fillRect/>
          </a:stretch>
        </p:blipFill>
        <p:spPr bwMode="auto">
          <a:xfrm>
            <a:off x="3429000" y="914400"/>
            <a:ext cx="5334000" cy="4978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3"/>
          <p:cNvSpPr txBox="1">
            <a:spLocks noChangeArrowheads="1"/>
          </p:cNvSpPr>
          <p:nvPr/>
        </p:nvSpPr>
        <p:spPr bwMode="auto">
          <a:xfrm>
            <a:off x="76200" y="1462314"/>
            <a:ext cx="3276600" cy="38352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eaLnBrk="1" hangingPunct="1">
              <a:lnSpc>
                <a:spcPct val="90000"/>
              </a:lnSpc>
              <a:spcBef>
                <a:spcPts val="0"/>
              </a:spcBef>
              <a:buNone/>
            </a:pPr>
            <a:r>
              <a:rPr lang="en-US" sz="3900" b="1" dirty="0"/>
              <a:t>Be sure to transport your model in an appropriate container to ensure it will arrive intact…</a:t>
            </a:r>
            <a:endParaRPr lang="en-US" sz="4400" b="1" dirty="0">
              <a:solidFill>
                <a:srgbClr val="FF0000"/>
              </a:solidFill>
            </a:endParaRPr>
          </a:p>
          <a:p>
            <a:pPr algn="just"/>
            <a:endParaRPr lang="en-US" sz="2000" b="1"/>
          </a:p>
          <a:p>
            <a:pPr algn="just">
              <a:spcBef>
                <a:spcPts val="0"/>
              </a:spcBef>
            </a:pPr>
            <a:endParaRPr lang="en-US" sz="2200"/>
          </a:p>
        </p:txBody>
      </p:sp>
      <p:sp>
        <p:nvSpPr>
          <p:cNvPr id="4" name="TextBox 3"/>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4" descr="DSCF256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0400" y="1333500"/>
            <a:ext cx="5638800" cy="422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3"/>
          <p:cNvSpPr txBox="1">
            <a:spLocks noChangeArrowheads="1"/>
          </p:cNvSpPr>
          <p:nvPr/>
        </p:nvSpPr>
        <p:spPr bwMode="auto">
          <a:xfrm>
            <a:off x="206829" y="2590800"/>
            <a:ext cx="2917371" cy="1752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eaLnBrk="1" hangingPunct="1">
              <a:lnSpc>
                <a:spcPct val="90000"/>
              </a:lnSpc>
              <a:spcBef>
                <a:spcPts val="0"/>
              </a:spcBef>
              <a:buNone/>
            </a:pPr>
            <a:r>
              <a:rPr lang="en-US" sz="3900" b="1"/>
              <a:t>Just don’t do THIS…</a:t>
            </a:r>
          </a:p>
          <a:p>
            <a:pPr marL="0" indent="0" algn="ctr" eaLnBrk="1" hangingPunct="1">
              <a:lnSpc>
                <a:spcPct val="90000"/>
              </a:lnSpc>
              <a:spcBef>
                <a:spcPts val="0"/>
              </a:spcBef>
              <a:buNone/>
            </a:pPr>
            <a:r>
              <a:rPr lang="en-US" sz="3900" b="1">
                <a:solidFill>
                  <a:srgbClr val="FF0000"/>
                </a:solidFill>
              </a:rPr>
              <a:t>Period.</a:t>
            </a:r>
            <a:endParaRPr lang="en-US" sz="4400" b="1">
              <a:solidFill>
                <a:srgbClr val="FF0000"/>
              </a:solidFill>
            </a:endParaRPr>
          </a:p>
          <a:p>
            <a:pPr algn="just"/>
            <a:endParaRPr lang="en-US" sz="2000" b="1"/>
          </a:p>
          <a:p>
            <a:pPr algn="just">
              <a:spcBef>
                <a:spcPts val="0"/>
              </a:spcBef>
            </a:pPr>
            <a:endParaRPr lang="en-US" sz="2200"/>
          </a:p>
        </p:txBody>
      </p:sp>
      <p:sp>
        <p:nvSpPr>
          <p:cNvPr id="4" name="TextBox 3"/>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3810000" y="1371600"/>
            <a:ext cx="5334000" cy="4267200"/>
          </a:xfrm>
          <a:prstGeom prst="ellipse">
            <a:avLst/>
          </a:prstGeom>
          <a:solidFill>
            <a:srgbClr val="F3FFFF"/>
          </a:solidFill>
          <a:scene3d>
            <a:camera prst="orthographicFront">
              <a:rot lat="39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0" name="Rectangle 3"/>
          <p:cNvSpPr>
            <a:spLocks noGrp="1" noChangeArrowheads="1"/>
          </p:cNvSpPr>
          <p:nvPr>
            <p:ph type="subTitle" idx="1"/>
          </p:nvPr>
        </p:nvSpPr>
        <p:spPr>
          <a:xfrm>
            <a:off x="152400" y="304800"/>
            <a:ext cx="6400800" cy="6172200"/>
          </a:xfrm>
        </p:spPr>
        <p:txBody>
          <a:bodyPr/>
          <a:lstStyle/>
          <a:p>
            <a:pPr eaLnBrk="1" hangingPunct="1"/>
            <a:r>
              <a:rPr lang="en-US" sz="3600" b="1"/>
              <a:t>What Do Cells Do Anyway?</a:t>
            </a:r>
          </a:p>
          <a:p>
            <a:pPr algn="just" eaLnBrk="1" hangingPunct="1"/>
            <a:r>
              <a:rPr lang="en-US" sz="2600" b="1"/>
              <a:t>Objective</a:t>
            </a:r>
            <a:r>
              <a:rPr lang="en-US" sz="2600"/>
              <a:t>:  </a:t>
            </a:r>
            <a:r>
              <a:rPr lang="en-US" sz="2400"/>
              <a:t>To learn about various cell processes</a:t>
            </a:r>
          </a:p>
          <a:p>
            <a:pPr algn="just" eaLnBrk="1" hangingPunct="1"/>
            <a:r>
              <a:rPr lang="en-US" sz="2600" b="1"/>
              <a:t>Bell work</a:t>
            </a:r>
            <a:r>
              <a:rPr lang="en-US" sz="2600"/>
              <a:t>:  </a:t>
            </a:r>
          </a:p>
          <a:p>
            <a:pPr algn="just" eaLnBrk="1" hangingPunct="1"/>
            <a:r>
              <a:rPr lang="en-US" sz="2400"/>
              <a:t>Explain the significance of the location of the following organelles:  Nucleolus, nucleus, ribosomes, endoplasmic reticulum</a:t>
            </a:r>
          </a:p>
          <a:p>
            <a:pPr algn="just" eaLnBrk="1" hangingPunct="1"/>
            <a:r>
              <a:rPr lang="en-US" sz="2200" b="1"/>
              <a:t>The nucleolus inside the nucleus makes ribosomes. Ribosomes are sent out of the nucleus through pores in the nuclear membrane where they may be free floating or attach themselves to the E.R. Ribosomes make proteins, so it makes sense that they are attached to the E.R. which transports proteins throughout the cell. The nucleolus makes ribosomes, so it makes sense that the E.R. is located around the nucleus, to receive ribosomes as they exit through the nuclear membrane.</a:t>
            </a:r>
          </a:p>
          <a:p>
            <a:pPr algn="l" eaLnBrk="1" hangingPunct="1"/>
            <a:endParaRPr lang="en-US"/>
          </a:p>
        </p:txBody>
      </p:sp>
      <p:sp>
        <p:nvSpPr>
          <p:cNvPr id="9" name="TextBox 8"/>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9063" y1="63712" x2="59531" y2="35596"/>
                        <a14:foregroundMark x1="54141" y1="59003" x2="63828" y2="41828"/>
                        <a14:foregroundMark x1="60469" y1="52770" x2="63672" y2="46537"/>
                        <a14:foregroundMark x1="35078" y1="63158" x2="26484" y2="35596"/>
                        <a14:foregroundMark x1="27969" y1="61773" x2="23984" y2="49861"/>
                        <a14:foregroundMark x1="48516" y1="64404" x2="47891" y2="59141"/>
                        <a14:foregroundMark x1="40703" y1="63019" x2="43516" y2="55263"/>
                      </a14:backgroundRemoval>
                    </a14:imgEffect>
                  </a14:imgLayer>
                </a14:imgProps>
              </a:ext>
              <a:ext uri="{28A0092B-C50C-407E-A947-70E740481C1C}">
                <a14:useLocalDpi xmlns:a14="http://schemas.microsoft.com/office/drawing/2010/main" val="0"/>
              </a:ext>
            </a:extLst>
          </a:blip>
          <a:srcRect l="22172" t="16566" r="33402" b="32864"/>
          <a:stretch/>
        </p:blipFill>
        <p:spPr>
          <a:xfrm>
            <a:off x="6477000" y="2133600"/>
            <a:ext cx="2613551" cy="1678073"/>
          </a:xfrm>
          <a:prstGeom prst="rect">
            <a:avLst/>
          </a:prstGeom>
        </p:spPr>
      </p:pic>
      <p:sp>
        <p:nvSpPr>
          <p:cNvPr id="4" name="Oval 3"/>
          <p:cNvSpPr/>
          <p:nvPr/>
        </p:nvSpPr>
        <p:spPr>
          <a:xfrm>
            <a:off x="7677327" y="2820236"/>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7681075" y="2682351"/>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7601127" y="2671465"/>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7601127" y="2758551"/>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p:cNvSpPr/>
          <p:nvPr/>
        </p:nvSpPr>
        <p:spPr>
          <a:xfrm>
            <a:off x="8148917" y="3505200"/>
            <a:ext cx="133527" cy="1524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6" name="Oval 15"/>
          <p:cNvSpPr/>
          <p:nvPr/>
        </p:nvSpPr>
        <p:spPr>
          <a:xfrm>
            <a:off x="8748608" y="3200400"/>
            <a:ext cx="133527" cy="1524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7" name="Oval 16"/>
          <p:cNvSpPr/>
          <p:nvPr/>
        </p:nvSpPr>
        <p:spPr>
          <a:xfrm>
            <a:off x="7638873" y="4038600"/>
            <a:ext cx="133527" cy="1524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8" name="Oval 17"/>
          <p:cNvSpPr/>
          <p:nvPr/>
        </p:nvSpPr>
        <p:spPr>
          <a:xfrm>
            <a:off x="6705600" y="4119282"/>
            <a:ext cx="133527" cy="1524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9" name="Oval 18"/>
          <p:cNvSpPr/>
          <p:nvPr/>
        </p:nvSpPr>
        <p:spPr>
          <a:xfrm>
            <a:off x="6343473" y="2681283"/>
            <a:ext cx="133527" cy="1524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20" name="Oval 19"/>
          <p:cNvSpPr/>
          <p:nvPr/>
        </p:nvSpPr>
        <p:spPr>
          <a:xfrm>
            <a:off x="6209946" y="2896436"/>
            <a:ext cx="133527" cy="1524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21" name="Oval 20"/>
          <p:cNvSpPr/>
          <p:nvPr/>
        </p:nvSpPr>
        <p:spPr>
          <a:xfrm>
            <a:off x="6044570" y="2753001"/>
            <a:ext cx="133527" cy="1524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22" name="Oval 21"/>
          <p:cNvSpPr/>
          <p:nvPr/>
        </p:nvSpPr>
        <p:spPr>
          <a:xfrm>
            <a:off x="4876800" y="2905401"/>
            <a:ext cx="133527" cy="1524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23" name="Oval 22"/>
          <p:cNvSpPr/>
          <p:nvPr/>
        </p:nvSpPr>
        <p:spPr>
          <a:xfrm>
            <a:off x="5257800" y="2753001"/>
            <a:ext cx="133527" cy="1524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24" name="Oval 23"/>
          <p:cNvSpPr/>
          <p:nvPr/>
        </p:nvSpPr>
        <p:spPr>
          <a:xfrm>
            <a:off x="7010400" y="3585882"/>
            <a:ext cx="133527" cy="1524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25" name="Oval 24"/>
          <p:cNvSpPr/>
          <p:nvPr/>
        </p:nvSpPr>
        <p:spPr>
          <a:xfrm>
            <a:off x="6638836" y="3433482"/>
            <a:ext cx="133527" cy="1524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26" name="Oval 25"/>
          <p:cNvSpPr/>
          <p:nvPr/>
        </p:nvSpPr>
        <p:spPr>
          <a:xfrm>
            <a:off x="8615081" y="2758551"/>
            <a:ext cx="133527" cy="1524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27" name="Oval 26"/>
          <p:cNvSpPr/>
          <p:nvPr/>
        </p:nvSpPr>
        <p:spPr>
          <a:xfrm>
            <a:off x="6845024" y="2637527"/>
            <a:ext cx="133527" cy="1524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3603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0" presetClass="path" presetSubtype="0" accel="50000" decel="50000" fill="hold" grpId="0" nodeType="afterEffect">
                                  <p:stCondLst>
                                    <p:cond delay="0"/>
                                  </p:stCondLst>
                                  <p:childTnLst>
                                    <p:animMotion origin="layout" path="M 3.33333E-6 4.68208E-6 C -0.00608 0.00578 -0.00677 0.00716 -0.0165 0.00948 C -0.01945 0.01456 -0.02153 0.01919 -0.02327 0.02474 C -0.02118 0.04 -0.02622 0.03491 -0.0099 0.03838 C -0.00677 0.04046 -0.00434 0.04393 3.33333E-6 0.04485 C 0.01007 0.04693 0.02118 0.04994 0.03003 0.05341 C 0.03489 0.05849 0.03819 0.06566 0.03819 0.07167 C 0.03698 0.07421 0.0335 0.08439 0.03003 0.08554 C 0.02691 0.08693 0.02326 0.08716 0.01996 0.08786 C 0.0184 0.08809 0.01493 0.08878 0.01493 0.08901 C -0.00469 0.09942 0.0158 0.08948 -0.01164 0.09849 C -0.03108 0.10497 -0.04983 0.10913 -0.07136 0.11237 C -0.07795 0.11352 -0.08455 0.11514 -0.09132 0.11583 C -0.11129 0.11722 -0.10643 0.11329 -0.11129 0.11884 C -0.11354 0.12323 -0.11476 0.12739 -0.11615 0.13179 C -0.11719 0.13456 -0.11927 0.14034 -0.11927 0.14057 C -0.11893 0.14705 -0.11927 0.15398 -0.11771 0.16069 C -0.11702 0.16462 -0.10712 0.16624 -0.10278 0.16832 C -0.09653 0.17132 -0.09202 0.17687 -0.08455 0.17895 C -0.07761 0.18127 -0.07066 0.1815 -0.06285 0.18219 C -0.03525 0.18843 -0.0566 0.1845 0.0033 0.18335 C 0.02621 0.17849 0.01684 0.18057 0.03159 0.17687 C 0.03836 0.17109 0.04635 0.16323 0.05486 0.15861 C 0.06632 0.1526 0.07934 0.14936 0.08975 0.14242 C 0.09045 0.14104 0.09062 0.13965 0.09132 0.13826 C 0.09218 0.13734 0.09392 0.13687 0.09479 0.13595 C 0.09896 0.13017 0.09948 0.12416 0.10486 0.11884 C 0.10764 0.11144 0.10902 0.10381 0.11163 0.09641 C 0.11076 0.08554 0.11111 0.07491 0.10972 0.06427 C 0.1092 0.06196 0.1092 0.05895 0.10642 0.0578 C 0.10347 0.05664 0.10139 0.05456 0.09809 0.05341 C 0.09479 0.05225 0.08802 0.05132 0.08802 0.05132 C 0.07552 0.05202 0.07135 0.05156 0.06128 0.05341 C 0.05607 0.05456 0.05225 0.05826 0.04652 0.05895 C 0.04323 0.05919 0.03975 0.05965 0.03646 0.05988 C 0.0184 0.06404 0.00034 0.06843 -0.01823 0.07167 C -0.02848 0.07583 -0.03785 0.07976 -0.04966 0.08138 C -0.08525 0.07976 -0.06528 0.08138 -0.08611 0.07583 C -0.08941 0.07514 -0.09289 0.07468 -0.09618 0.07375 C -0.09775 0.07352 -0.10122 0.07283 -0.10122 0.07306 C -0.10886 0.06959 -0.11198 0.06959 -0.10452 0.05988 C -0.10122 0.05526 -0.08525 0.05225 -0.07795 0.05225 " pathEditMode="relative" rAng="0" ptsTypes="fffffffffffffffffffffffffffffffffffffffffA">
                                      <p:cBhvr>
                                        <p:cTn id="9" dur="3000" fill="hold"/>
                                        <p:tgtEl>
                                          <p:spTgt spid="4"/>
                                        </p:tgtEl>
                                        <p:attrNameLst>
                                          <p:attrName>ppt_x</p:attrName>
                                          <p:attrName>ppt_y</p:attrName>
                                        </p:attrNameLst>
                                      </p:cBhvr>
                                      <p:rCtr x="-382" y="9410"/>
                                    </p:animMotion>
                                  </p:childTnLst>
                                </p:cTn>
                              </p:par>
                            </p:childTnLst>
                          </p:cTn>
                        </p:par>
                        <p:par>
                          <p:cTn id="10" fill="hold">
                            <p:stCondLst>
                              <p:cond delay="3000"/>
                            </p:stCondLst>
                            <p:childTnLst>
                              <p:par>
                                <p:cTn id="11" presetID="1" presetClass="entr" presetSubtype="0" fill="hold" grpId="1" nodeType="after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3000"/>
                            </p:stCondLst>
                            <p:childTnLst>
                              <p:par>
                                <p:cTn id="14" presetID="0" presetClass="path" presetSubtype="0" accel="50000" decel="50000" fill="hold" grpId="0" nodeType="afterEffect">
                                  <p:stCondLst>
                                    <p:cond delay="0"/>
                                  </p:stCondLst>
                                  <p:childTnLst>
                                    <p:animMotion origin="layout" path="M 4.72222E-6 2.89017E-7 C -0.00122 0.00578 -0.00261 0.01364 -0.00608 0.01919 C -0.00816 0.02243 -0.01216 0.02497 -0.01494 0.02798 C -0.01737 0.03376 -0.02292 0.03723 -0.0283 0.04139 C -0.03438 0.04624 -0.02987 0.04416 -0.03455 0.04832 C -0.03594 0.04971 -0.03785 0.0511 -0.03959 0.05225 C -0.04063 0.05272 -0.04202 0.05318 -0.04323 0.0541 C -0.04462 0.05503 -0.04809 0.05942 -0.04948 0.06081 C -0.04532 0.06197 -0.04132 0.06266 -0.03698 0.06358 C -0.03264 0.06613 -0.02744 0.06821 -0.02223 0.0696 C -0.01303 0.0763 0.00468 0.07538 0.01614 0.0763 C 0.02534 0.07584 0.0434 0.07538 0.0434 0.07538 C 0.04947 0.08254 0.06076 0.08416 0.06927 0.08879 C 0.07048 0.0904 0.0717 0.09225 0.07291 0.09364 C 0.07413 0.09503 0.07569 0.09618 0.07673 0.09757 C 0.07829 0.09942 0.07864 0.10173 0.08038 0.10335 C 0.08645 0.10936 0.09305 0.11006 0.0967 0.11792 C 0.09618 0.12647 0.0967 0.13549 0.09531 0.14405 C 0.09479 0.14659 0.09305 0.14867 0.09166 0.15075 C 0.08715 0.15838 0.08194 0.17017 0.07048 0.17318 C 0.06649 0.1741 0.05347 0.17503 0.05086 0.17526 C 0.02812 0.17433 0.00729 0.17249 -0.01494 0.17017 C -0.02414 0.16786 -0.02796 0.16694 -0.03594 0.16254 C -0.03907 0.15723 -0.04132 0.15191 -0.04566 0.14705 C -0.04792 0.14474 -0.05313 0.14197 -0.05556 0.14012 C -0.06146 0.13618 -0.06441 0.13202 -0.06806 0.1267 C -0.06893 0.1237 -0.06928 0.12069 -0.07049 0.11792 C -0.07518 0.10659 -0.07101 0.12139 -0.07431 0.11006 C -0.07587 0.10474 -0.07657 0.09803 -0.079 0.09272 C -0.08056 0.08971 -0.08681 0.08647 -0.08889 0.08416 C -0.09098 0.08185 -0.09219 0.07954 -0.09393 0.07723 C -0.0948 0.07491 -0.09705 0.07283 -0.09757 0.07052 C -0.09862 0.06728 -0.09844 0.06405 -0.09896 0.06081 C -0.09844 0.05711 -0.09896 0.05341 -0.09757 0.05017 C -0.09723 0.04925 -0.09514 0.04948 -0.09393 0.04925 C -0.08959 0.04832 -0.08594 0.0474 -0.0816 0.0474 " pathEditMode="relative" rAng="0" ptsTypes="fffffffffffffffffffffffffffffffffffA">
                                      <p:cBhvr>
                                        <p:cTn id="15" dur="3000" fill="hold"/>
                                        <p:tgtEl>
                                          <p:spTgt spid="13"/>
                                        </p:tgtEl>
                                        <p:attrNameLst>
                                          <p:attrName>ppt_x</p:attrName>
                                          <p:attrName>ppt_y</p:attrName>
                                        </p:attrNameLst>
                                      </p:cBhvr>
                                      <p:rCtr x="-122" y="8763"/>
                                    </p:animMotion>
                                  </p:childTnLst>
                                </p:cTn>
                              </p:par>
                            </p:childTnLst>
                          </p:cTn>
                        </p:par>
                        <p:par>
                          <p:cTn id="16" fill="hold">
                            <p:stCondLst>
                              <p:cond delay="6000"/>
                            </p:stCondLst>
                            <p:childTnLst>
                              <p:par>
                                <p:cTn id="17" presetID="1"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par>
                          <p:cTn id="19" fill="hold">
                            <p:stCondLst>
                              <p:cond delay="6000"/>
                            </p:stCondLst>
                            <p:childTnLst>
                              <p:par>
                                <p:cTn id="20" presetID="0" presetClass="path" presetSubtype="0" accel="50000" decel="50000" fill="hold" grpId="1" nodeType="afterEffect">
                                  <p:stCondLst>
                                    <p:cond delay="0"/>
                                  </p:stCondLst>
                                  <p:childTnLst>
                                    <p:animMotion origin="layout" path="M -0.01076 -1.21387E-6 C -0.01493 0.00162 -0.0177 0.0037 -0.02083 0.0074 C -0.02326 0.01503 -0.02448 0.0215 -0.02968 0.02728 C -0.02882 0.03376 -0.02777 0.03977 -0.02326 0.04416 C -0.021 0.04648 -0.00416 0.05064 0.00052 0.05179 C 0.00295 0.05226 0.00573 0.05272 0.00816 0.05318 C 0.01216 0.05434 0.02066 0.05619 0.02066 0.05642 C 0.02309 0.05827 0.0257 0.06035 0.02813 0.06243 C 0.02934 0.06335 0.03177 0.06543 0.03177 0.06567 C 0.03993 0.07931 0.03507 0.08486 0.0257 0.09595 C 0.02205 0.10012 0.01997 0.10497 0.01545 0.10798 C 0.00174 0.11769 -0.01666 0.11723 -0.03211 0.12023 C -0.03698 0.12231 -0.04097 0.12832 -0.0434 0.13387 C -0.04253 0.16624 -0.05121 0.18081 -0.02968 0.18728 C -0.01996 0.19908 0.00434 0.19075 0.01181 0.19052 C 0.02014 0.18775 0.02882 0.18752 0.03698 0.18428 C 0.04375 0.17595 0.05539 0.16971 0.06459 0.16601 C 0.0698 0.15954 0.07153 0.15052 0.07327 0.1415 C 0.07292 0.13434 0.07431 0.12671 0.07205 0.12023 C 0.07101 0.11723 0.06702 0.11815 0.06459 0.11723 C 0.0632 0.11676 0.06077 0.11584 0.06077 0.11584 C 0.05851 0.10775 0.06129 0.1133 0.05573 0.1096 C 0.05313 0.10775 0.04827 0.10335 0.04827 0.10359 C 0.04358 0.09503 0.04219 0.08463 0.04566 0.07468 C 0.04688 0.07122 0.05105 0.07098 0.0533 0.06844 C 0.06077 0.05919 0.0665 0.05619 0.07709 0.05619 " pathEditMode="relative" rAng="0" ptsTypes="fffffffffffffffffffffffffA">
                                      <p:cBhvr>
                                        <p:cTn id="21" dur="3000" fill="hold"/>
                                        <p:tgtEl>
                                          <p:spTgt spid="14"/>
                                        </p:tgtEl>
                                        <p:attrNameLst>
                                          <p:attrName>ppt_x</p:attrName>
                                          <p:attrName>ppt_y</p:attrName>
                                        </p:attrNameLst>
                                      </p:cBhvr>
                                      <p:rCtr x="2361" y="9942"/>
                                    </p:animMotion>
                                  </p:childTnLst>
                                </p:cTn>
                              </p:par>
                            </p:childTnLst>
                          </p:cTn>
                        </p:par>
                        <p:par>
                          <p:cTn id="22" fill="hold">
                            <p:stCondLst>
                              <p:cond delay="9000"/>
                            </p:stCondLst>
                            <p:childTnLst>
                              <p:par>
                                <p:cTn id="23" presetID="1" presetClass="entr" presetSubtype="0"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par>
                          <p:cTn id="25" fill="hold">
                            <p:stCondLst>
                              <p:cond delay="9000"/>
                            </p:stCondLst>
                            <p:childTnLst>
                              <p:par>
                                <p:cTn id="26" presetID="0" presetClass="path" presetSubtype="0" accel="50000" decel="50000" fill="hold" grpId="1" nodeType="afterEffect">
                                  <p:stCondLst>
                                    <p:cond delay="0"/>
                                  </p:stCondLst>
                                  <p:childTnLst>
                                    <p:animMotion origin="layout" path="M 3.88889E-6 -1.44509E-6 C 0.00278 -0.00254 0.01076 -0.0111 0.00469 -0.01688 C 0.00035 -0.02104 -0.01285 -0.02451 -0.0191 -0.02752 C -0.02656 -0.02682 -0.04358 -0.02752 -0.05243 -0.02104 C -0.06979 -0.00832 -0.05556 -0.01595 -0.06667 -0.01041 C -0.06927 -0.00694 -0.07205 -0.00347 -0.07465 -1.44509E-6 C -0.08125 0.00855 -0.08142 0.01688 -0.08889 0.02335 C -0.09983 0.04416 -0.11163 0.0541 -0.12865 0.06566 C -0.13056 0.06705 -0.1316 0.07006 -0.13333 0.07191 C -0.13924 0.07815 -0.14514 0.07884 -0.15243 0.08046 C -0.15712 0.07977 -0.16233 0.08069 -0.16667 0.07838 C -0.16823 0.07746 -0.16736 0.07376 -0.16823 0.07191 C -0.17083 0.06613 -0.17448 0.06127 -0.17934 0.05919 C -0.19045 0.03838 -0.17917 0.02728 -0.17309 0.01064 C -0.17049 0.00347 -0.16858 -0.00347 -0.1651 -0.01041 C -0.15938 -0.00971 -0.1533 -0.01064 -0.14774 -0.00832 C -0.14444 -0.00694 -0.1434 0.00393 -0.14288 0.00647 C -0.13802 0.02844 -0.14115 0.01017 -0.13819 0.02959 C -0.13872 0.05087 -0.13889 0.07191 -0.13976 0.09318 C -0.14063 0.11353 -0.14566 0.1341 -0.14774 0.15445 C -0.14601 0.16717 -0.14879 0.16925 -0.13819 0.16925 C -0.09635 0.16925 -0.05451 0.16786 -0.01267 0.16717 C -0.01163 0.1637 -0.01042 0.16023 -0.00955 0.15653 C -0.00885 0.15376 -0.0092 0.15029 -0.00799 0.14798 C -0.00538 0.14312 -0.00052 0.14058 0.00156 0.13526 C 0.00538 0.12509 0.00556 0.11815 0.01424 0.11422 C 0.01892 0.11491 0.02378 0.11468 0.02847 0.1163 C 0.03351 0.11792 0.03871 0.12786 0.04601 0.1311 C 0.05174 0.13618 0.05642 0.13827 0.06024 0.1459 C 0.05972 0.15306 0.06111 0.16069 0.05868 0.16717 C 0.05556 0.17572 0.03785 0.18381 0.03003 0.18405 C -0.02292 0.18543 -0.07569 0.18543 -0.12865 0.18613 C -0.10885 0.20324 -0.0599 0.1963 -0.04601 0.19676 C -0.02326 0.19445 -0.03125 0.19445 -0.02222 0.19445 " pathEditMode="relative" ptsTypes="fffffffffffffffffffffffffffffffffA">
                                      <p:cBhvr>
                                        <p:cTn id="27" dur="3000" fill="hold"/>
                                        <p:tgtEl>
                                          <p:spTgt spid="15"/>
                                        </p:tgtEl>
                                        <p:attrNameLst>
                                          <p:attrName>ppt_x</p:attrName>
                                          <p:attrName>ppt_y</p:attrName>
                                        </p:attrNameLst>
                                      </p:cBhvr>
                                    </p:animMotion>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050">
                                            <p:txEl>
                                              <p:pRg st="4" end="4"/>
                                            </p:txEl>
                                          </p:spTgt>
                                        </p:tgtEl>
                                        <p:attrNameLst>
                                          <p:attrName>style.visibility</p:attrName>
                                        </p:attrNameLst>
                                      </p:cBhvr>
                                      <p:to>
                                        <p:strVal val="visible"/>
                                      </p:to>
                                    </p:set>
                                    <p:anim calcmode="lin" valueType="num">
                                      <p:cBhvr additive="base">
                                        <p:cTn id="32" dur="500" fill="hold"/>
                                        <p:tgtEl>
                                          <p:spTgt spid="2050">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05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3" grpId="0" animBg="1"/>
      <p:bldP spid="13" grpId="1" animBg="1"/>
      <p:bldP spid="14" grpId="0" animBg="1"/>
      <p:bldP spid="14" grpId="1" animBg="1"/>
      <p:bldP spid="15" grpId="0" animBg="1"/>
      <p:bldP spid="15" grpId="1"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567180" y="524578"/>
            <a:ext cx="8001000" cy="5078568"/>
          </a:xfrm>
        </p:spPr>
        <p:txBody>
          <a:bodyPr/>
          <a:lstStyle/>
          <a:p>
            <a:pPr marL="0" indent="0" algn="ctr" eaLnBrk="1" hangingPunct="1">
              <a:buFontTx/>
              <a:buNone/>
            </a:pPr>
            <a:r>
              <a:rPr lang="en-US"/>
              <a:t>Take a few minutes to read the passage “What Do Cells Do Anyway?”</a:t>
            </a:r>
          </a:p>
          <a:p>
            <a:pPr marL="0" indent="0" algn="ctr" eaLnBrk="1" hangingPunct="1">
              <a:buFontTx/>
              <a:buNone/>
            </a:pPr>
            <a:r>
              <a:rPr lang="en-US"/>
              <a:t>When complete, find the correct term for the definitions on your sheet.  Remember to use good </a:t>
            </a:r>
            <a:r>
              <a:rPr lang="en-US" i="1" u="sng"/>
              <a:t>reading</a:t>
            </a:r>
            <a:r>
              <a:rPr lang="en-US" i="1"/>
              <a:t> </a:t>
            </a:r>
            <a:r>
              <a:rPr lang="en-US" i="1">
                <a:ln>
                  <a:solidFill>
                    <a:srgbClr val="FFFF00"/>
                  </a:solidFill>
                </a:ln>
              </a:rPr>
              <a:t>strategies</a:t>
            </a:r>
            <a:r>
              <a:rPr lang="en-US" i="1"/>
              <a:t> </a:t>
            </a:r>
            <a:r>
              <a:rPr lang="en-US"/>
              <a:t>as you read!</a:t>
            </a:r>
          </a:p>
        </p:txBody>
      </p:sp>
      <p:sp>
        <p:nvSpPr>
          <p:cNvPr id="3" name="AutoShape 5" descr="http://images.clipart.com/thb/thb8/PH/cs5359_20040528d/cs5359_20040528d/16453254.thb.jpg?5359_040604_2782"/>
          <p:cNvSpPr>
            <a:spLocks noChangeAspect="1" noChangeArrowheads="1"/>
          </p:cNvSpPr>
          <p:nvPr/>
        </p:nvSpPr>
        <p:spPr bwMode="auto">
          <a:xfrm>
            <a:off x="155575" y="-1600200"/>
            <a:ext cx="2238375" cy="333375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extBox 4"/>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grpSp>
        <p:nvGrpSpPr>
          <p:cNvPr id="6" name="Group 5"/>
          <p:cNvGrpSpPr/>
          <p:nvPr/>
        </p:nvGrpSpPr>
        <p:grpSpPr>
          <a:xfrm>
            <a:off x="1200576" y="3200402"/>
            <a:ext cx="6724225" cy="3201730"/>
            <a:chOff x="381000" y="2333297"/>
            <a:chExt cx="8458200" cy="4394170"/>
          </a:xfrm>
        </p:grpSpPr>
        <p:grpSp>
          <p:nvGrpSpPr>
            <p:cNvPr id="7" name="Group 6"/>
            <p:cNvGrpSpPr/>
            <p:nvPr/>
          </p:nvGrpSpPr>
          <p:grpSpPr>
            <a:xfrm>
              <a:off x="381000" y="2333297"/>
              <a:ext cx="8458200" cy="4394170"/>
              <a:chOff x="381000" y="2333297"/>
              <a:chExt cx="8458200" cy="4394170"/>
            </a:xfrm>
          </p:grpSpPr>
          <p:sp>
            <p:nvSpPr>
              <p:cNvPr id="9" name="TextBox 8"/>
              <p:cNvSpPr txBox="1"/>
              <p:nvPr/>
            </p:nvSpPr>
            <p:spPr>
              <a:xfrm>
                <a:off x="7315200" y="3486090"/>
                <a:ext cx="1524000" cy="400110"/>
              </a:xfrm>
              <a:prstGeom prst="rect">
                <a:avLst/>
              </a:prstGeom>
              <a:noFill/>
            </p:spPr>
            <p:txBody>
              <a:bodyPr wrap="square" rtlCol="0">
                <a:spAutoFit/>
              </a:bodyPr>
              <a:lstStyle/>
              <a:p>
                <a:pPr algn="ctr"/>
                <a:r>
                  <a:rPr lang="en-US" sz="2000" b="1">
                    <a:latin typeface="+mn-lt"/>
                  </a:rPr>
                  <a:t>Sunlight</a:t>
                </a:r>
              </a:p>
            </p:txBody>
          </p:sp>
          <p:sp>
            <p:nvSpPr>
              <p:cNvPr id="10" name="Rectangle 9"/>
              <p:cNvSpPr/>
              <p:nvPr/>
            </p:nvSpPr>
            <p:spPr>
              <a:xfrm>
                <a:off x="381000" y="3886200"/>
                <a:ext cx="2509948" cy="892552"/>
              </a:xfrm>
              <a:prstGeom prst="rect">
                <a:avLst/>
              </a:prstGeom>
            </p:spPr>
            <p:txBody>
              <a:bodyPr wrap="square">
                <a:spAutoFit/>
              </a:bodyPr>
              <a:lstStyle/>
              <a:p>
                <a:pPr algn="ctr"/>
                <a:r>
                  <a:rPr lang="en-US" sz="2000" b="1">
                    <a:latin typeface="+mn-lt"/>
                  </a:rPr>
                  <a:t>Carbon Dioxide</a:t>
                </a:r>
              </a:p>
              <a:p>
                <a:pPr algn="ctr"/>
                <a:r>
                  <a:rPr lang="en-US" sz="1600">
                    <a:latin typeface="+mn-lt"/>
                  </a:rPr>
                  <a:t>Enters Stomata (tiny holes) in leaves</a:t>
                </a:r>
              </a:p>
            </p:txBody>
          </p:sp>
          <p:sp>
            <p:nvSpPr>
              <p:cNvPr id="11" name="Rectangle 10"/>
              <p:cNvSpPr/>
              <p:nvPr/>
            </p:nvSpPr>
            <p:spPr>
              <a:xfrm>
                <a:off x="6020705" y="5251639"/>
                <a:ext cx="1677832" cy="615553"/>
              </a:xfrm>
              <a:prstGeom prst="rect">
                <a:avLst/>
              </a:prstGeom>
            </p:spPr>
            <p:txBody>
              <a:bodyPr wrap="none">
                <a:spAutoFit/>
              </a:bodyPr>
              <a:lstStyle/>
              <a:p>
                <a:r>
                  <a:rPr lang="en-US" sz="2000" b="1">
                    <a:latin typeface="+mn-lt"/>
                  </a:rPr>
                  <a:t>Glucose Sugar</a:t>
                </a:r>
              </a:p>
              <a:p>
                <a:pPr algn="ctr"/>
                <a:r>
                  <a:rPr lang="en-US" sz="1400">
                    <a:latin typeface="+mn-lt"/>
                  </a:rPr>
                  <a:t>Stored</a:t>
                </a:r>
              </a:p>
            </p:txBody>
          </p:sp>
          <p:sp>
            <p:nvSpPr>
              <p:cNvPr id="12" name="Rectangle 11"/>
              <p:cNvSpPr/>
              <p:nvPr/>
            </p:nvSpPr>
            <p:spPr>
              <a:xfrm>
                <a:off x="2036378" y="5910457"/>
                <a:ext cx="1942391" cy="646331"/>
              </a:xfrm>
              <a:prstGeom prst="rect">
                <a:avLst/>
              </a:prstGeom>
            </p:spPr>
            <p:txBody>
              <a:bodyPr wrap="none">
                <a:spAutoFit/>
              </a:bodyPr>
              <a:lstStyle/>
              <a:p>
                <a:pPr algn="ctr"/>
                <a:r>
                  <a:rPr lang="en-US" sz="2000" b="1">
                    <a:latin typeface="+mn-lt"/>
                  </a:rPr>
                  <a:t>Water</a:t>
                </a:r>
              </a:p>
              <a:p>
                <a:pPr algn="ctr"/>
                <a:r>
                  <a:rPr lang="en-US" sz="1600">
                    <a:latin typeface="+mn-lt"/>
                  </a:rPr>
                  <a:t>Enters through Roots</a:t>
                </a:r>
              </a:p>
            </p:txBody>
          </p:sp>
          <p:pic>
            <p:nvPicPr>
              <p:cNvPr id="13" name="Picture 9" descr="C:\Users\gvikingson\AppData\Local\Microsoft\Windows\Temporary Internet Files\Content.IE5\DIZL4JRL\MC900440405[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0083" y="2333297"/>
                <a:ext cx="1524000" cy="1524000"/>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Rectangle 13"/>
              <p:cNvSpPr/>
              <p:nvPr/>
            </p:nvSpPr>
            <p:spPr>
              <a:xfrm>
                <a:off x="6571295" y="4083096"/>
                <a:ext cx="1309974" cy="646331"/>
              </a:xfrm>
              <a:prstGeom prst="rect">
                <a:avLst/>
              </a:prstGeom>
            </p:spPr>
            <p:txBody>
              <a:bodyPr wrap="none">
                <a:spAutoFit/>
              </a:bodyPr>
              <a:lstStyle/>
              <a:p>
                <a:pPr algn="ctr"/>
                <a:r>
                  <a:rPr lang="en-US" sz="2000" b="1">
                    <a:latin typeface="+mn-lt"/>
                  </a:rPr>
                  <a:t>Oxygen</a:t>
                </a:r>
              </a:p>
              <a:p>
                <a:r>
                  <a:rPr lang="en-US" sz="1600">
                    <a:latin typeface="+mn-lt"/>
                  </a:rPr>
                  <a:t>Exits Stomata</a:t>
                </a:r>
              </a:p>
            </p:txBody>
          </p:sp>
          <p:sp>
            <p:nvSpPr>
              <p:cNvPr id="15" name="Right Arrow 14"/>
              <p:cNvSpPr/>
              <p:nvPr/>
            </p:nvSpPr>
            <p:spPr bwMode="auto">
              <a:xfrm>
                <a:off x="2819400" y="4248090"/>
                <a:ext cx="376348" cy="247710"/>
              </a:xfrm>
              <a:prstGeom prst="rightArrow">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6" name="Right Arrow 15"/>
              <p:cNvSpPr/>
              <p:nvPr/>
            </p:nvSpPr>
            <p:spPr bwMode="auto">
              <a:xfrm rot="1516164">
                <a:off x="4065647" y="6302099"/>
                <a:ext cx="376348" cy="247710"/>
              </a:xfrm>
              <a:prstGeom prst="rightArrow">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7" name="Right Arrow 16"/>
              <p:cNvSpPr/>
              <p:nvPr/>
            </p:nvSpPr>
            <p:spPr bwMode="auto">
              <a:xfrm>
                <a:off x="6091909" y="4282407"/>
                <a:ext cx="376348" cy="247710"/>
              </a:xfrm>
              <a:prstGeom prst="rightArrow">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grpSp>
            <p:nvGrpSpPr>
              <p:cNvPr id="18" name="Group 17"/>
              <p:cNvGrpSpPr/>
              <p:nvPr/>
            </p:nvGrpSpPr>
            <p:grpSpPr>
              <a:xfrm>
                <a:off x="3048000" y="2743200"/>
                <a:ext cx="2946429" cy="3984267"/>
                <a:chOff x="3606771" y="2866909"/>
                <a:chExt cx="2946429" cy="3984267"/>
              </a:xfrm>
            </p:grpSpPr>
            <p:pic>
              <p:nvPicPr>
                <p:cNvPr id="19" name="Picture 8" descr="C:\Users\gvikingson\AppData\Local\Microsoft\Windows\Temporary Internet Files\Content.IE5\7X01L1GI\MC90012323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3606771" y="2866909"/>
                  <a:ext cx="2946429" cy="3595573"/>
                </a:xfrm>
                <a:prstGeom prst="rect">
                  <a:avLst/>
                </a:prstGeom>
                <a:noFill/>
                <a:extLst>
                  <a:ext uri="{909E8E84-426E-40dd-AFC4-6F175D3DCCD1}">
                    <a14:hiddenFill xmlns:a14="http://schemas.microsoft.com/office/drawing/2010/main" xmlns="">
                      <a:solidFill>
                        <a:srgbClr val="FFFFFF"/>
                      </a:solidFill>
                    </a14:hiddenFill>
                  </a:ext>
                </a:extLst>
              </p:spPr>
            </p:pic>
            <p:sp>
              <p:nvSpPr>
                <p:cNvPr id="20" name="Freeform 19"/>
                <p:cNvSpPr/>
                <p:nvPr/>
              </p:nvSpPr>
              <p:spPr bwMode="auto">
                <a:xfrm>
                  <a:off x="5363570" y="6469039"/>
                  <a:ext cx="300251" cy="354842"/>
                </a:xfrm>
                <a:custGeom>
                  <a:avLst/>
                  <a:gdLst>
                    <a:gd name="connsiteX0" fmla="*/ 0 w 300251"/>
                    <a:gd name="connsiteY0" fmla="*/ 0 h 354842"/>
                    <a:gd name="connsiteX1" fmla="*/ 81887 w 300251"/>
                    <a:gd name="connsiteY1" fmla="*/ 150125 h 354842"/>
                    <a:gd name="connsiteX2" fmla="*/ 122830 w 300251"/>
                    <a:gd name="connsiteY2" fmla="*/ 177421 h 354842"/>
                    <a:gd name="connsiteX3" fmla="*/ 177421 w 300251"/>
                    <a:gd name="connsiteY3" fmla="*/ 272955 h 354842"/>
                    <a:gd name="connsiteX4" fmla="*/ 259308 w 300251"/>
                    <a:gd name="connsiteY4" fmla="*/ 300251 h 354842"/>
                    <a:gd name="connsiteX5" fmla="*/ 300251 w 300251"/>
                    <a:gd name="connsiteY5" fmla="*/ 354842 h 354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251" h="354842">
                      <a:moveTo>
                        <a:pt x="0" y="0"/>
                      </a:moveTo>
                      <a:cubicBezTo>
                        <a:pt x="16336" y="40838"/>
                        <a:pt x="44698" y="125331"/>
                        <a:pt x="81887" y="150125"/>
                      </a:cubicBezTo>
                      <a:lnTo>
                        <a:pt x="122830" y="177421"/>
                      </a:lnTo>
                      <a:cubicBezTo>
                        <a:pt x="134362" y="223547"/>
                        <a:pt x="130209" y="246726"/>
                        <a:pt x="177421" y="272955"/>
                      </a:cubicBezTo>
                      <a:cubicBezTo>
                        <a:pt x="202572" y="286928"/>
                        <a:pt x="259308" y="300251"/>
                        <a:pt x="259308" y="300251"/>
                      </a:cubicBezTo>
                      <a:cubicBezTo>
                        <a:pt x="276172" y="350845"/>
                        <a:pt x="260088" y="334760"/>
                        <a:pt x="300251" y="354842"/>
                      </a:cubicBez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21" name="Freeform 20"/>
                <p:cNvSpPr/>
                <p:nvPr/>
              </p:nvSpPr>
              <p:spPr bwMode="auto">
                <a:xfrm>
                  <a:off x="5076967" y="6469039"/>
                  <a:ext cx="245660" cy="342098"/>
                </a:xfrm>
                <a:custGeom>
                  <a:avLst/>
                  <a:gdLst>
                    <a:gd name="connsiteX0" fmla="*/ 245660 w 245660"/>
                    <a:gd name="connsiteY0" fmla="*/ 0 h 342098"/>
                    <a:gd name="connsiteX1" fmla="*/ 204717 w 245660"/>
                    <a:gd name="connsiteY1" fmla="*/ 68239 h 342098"/>
                    <a:gd name="connsiteX2" fmla="*/ 191069 w 245660"/>
                    <a:gd name="connsiteY2" fmla="*/ 150125 h 342098"/>
                    <a:gd name="connsiteX3" fmla="*/ 81887 w 245660"/>
                    <a:gd name="connsiteY3" fmla="*/ 218364 h 342098"/>
                    <a:gd name="connsiteX4" fmla="*/ 68239 w 245660"/>
                    <a:gd name="connsiteY4" fmla="*/ 259307 h 342098"/>
                    <a:gd name="connsiteX5" fmla="*/ 13648 w 245660"/>
                    <a:gd name="connsiteY5" fmla="*/ 341194 h 342098"/>
                    <a:gd name="connsiteX6" fmla="*/ 0 w 245660"/>
                    <a:gd name="connsiteY6" fmla="*/ 341194 h 34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660" h="342098">
                      <a:moveTo>
                        <a:pt x="245660" y="0"/>
                      </a:moveTo>
                      <a:cubicBezTo>
                        <a:pt x="232012" y="22746"/>
                        <a:pt x="213782" y="43310"/>
                        <a:pt x="204717" y="68239"/>
                      </a:cubicBezTo>
                      <a:cubicBezTo>
                        <a:pt x="195260" y="94245"/>
                        <a:pt x="204508" y="125936"/>
                        <a:pt x="191069" y="150125"/>
                      </a:cubicBezTo>
                      <a:cubicBezTo>
                        <a:pt x="177441" y="174655"/>
                        <a:pt x="105626" y="206494"/>
                        <a:pt x="81887" y="218364"/>
                      </a:cubicBezTo>
                      <a:cubicBezTo>
                        <a:pt x="77338" y="232012"/>
                        <a:pt x="72191" y="245475"/>
                        <a:pt x="68239" y="259307"/>
                      </a:cubicBezTo>
                      <a:cubicBezTo>
                        <a:pt x="51268" y="318705"/>
                        <a:pt x="69625" y="313205"/>
                        <a:pt x="13648" y="341194"/>
                      </a:cubicBezTo>
                      <a:cubicBezTo>
                        <a:pt x="9579" y="343229"/>
                        <a:pt x="4549" y="341194"/>
                        <a:pt x="0" y="341194"/>
                      </a:cubicBez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22" name="Freeform 21"/>
                <p:cNvSpPr/>
                <p:nvPr/>
              </p:nvSpPr>
              <p:spPr bwMode="auto">
                <a:xfrm>
                  <a:off x="5213445" y="6455391"/>
                  <a:ext cx="218394" cy="395785"/>
                </a:xfrm>
                <a:custGeom>
                  <a:avLst/>
                  <a:gdLst>
                    <a:gd name="connsiteX0" fmla="*/ 0 w 218394"/>
                    <a:gd name="connsiteY0" fmla="*/ 0 h 395785"/>
                    <a:gd name="connsiteX1" fmla="*/ 54591 w 218394"/>
                    <a:gd name="connsiteY1" fmla="*/ 136478 h 395785"/>
                    <a:gd name="connsiteX2" fmla="*/ 95534 w 218394"/>
                    <a:gd name="connsiteY2" fmla="*/ 150125 h 395785"/>
                    <a:gd name="connsiteX3" fmla="*/ 136477 w 218394"/>
                    <a:gd name="connsiteY3" fmla="*/ 191069 h 395785"/>
                    <a:gd name="connsiteX4" fmla="*/ 191068 w 218394"/>
                    <a:gd name="connsiteY4" fmla="*/ 327546 h 395785"/>
                    <a:gd name="connsiteX5" fmla="*/ 218364 w 218394"/>
                    <a:gd name="connsiteY5" fmla="*/ 395785 h 395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394" h="395785">
                      <a:moveTo>
                        <a:pt x="0" y="0"/>
                      </a:moveTo>
                      <a:cubicBezTo>
                        <a:pt x="12131" y="97048"/>
                        <a:pt x="-15281" y="101542"/>
                        <a:pt x="54591" y="136478"/>
                      </a:cubicBezTo>
                      <a:cubicBezTo>
                        <a:pt x="67458" y="142912"/>
                        <a:pt x="81886" y="145576"/>
                        <a:pt x="95534" y="150125"/>
                      </a:cubicBezTo>
                      <a:cubicBezTo>
                        <a:pt x="109182" y="163773"/>
                        <a:pt x="130374" y="172758"/>
                        <a:pt x="136477" y="191069"/>
                      </a:cubicBezTo>
                      <a:cubicBezTo>
                        <a:pt x="185995" y="339623"/>
                        <a:pt x="99072" y="296882"/>
                        <a:pt x="191068" y="327546"/>
                      </a:cubicBezTo>
                      <a:cubicBezTo>
                        <a:pt x="220399" y="386206"/>
                        <a:pt x="218364" y="361792"/>
                        <a:pt x="218364" y="395785"/>
                      </a:cubicBez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23" name="Freeform 22"/>
                <p:cNvSpPr/>
                <p:nvPr/>
              </p:nvSpPr>
              <p:spPr bwMode="auto">
                <a:xfrm>
                  <a:off x="5226983" y="6646460"/>
                  <a:ext cx="109292" cy="191068"/>
                </a:xfrm>
                <a:custGeom>
                  <a:avLst/>
                  <a:gdLst>
                    <a:gd name="connsiteX0" fmla="*/ 109292 w 109292"/>
                    <a:gd name="connsiteY0" fmla="*/ 0 h 191068"/>
                    <a:gd name="connsiteX1" fmla="*/ 54701 w 109292"/>
                    <a:gd name="connsiteY1" fmla="*/ 109182 h 191068"/>
                    <a:gd name="connsiteX2" fmla="*/ 41053 w 109292"/>
                    <a:gd name="connsiteY2" fmla="*/ 163773 h 191068"/>
                    <a:gd name="connsiteX3" fmla="*/ 110 w 109292"/>
                    <a:gd name="connsiteY3" fmla="*/ 191068 h 191068"/>
                  </a:gdLst>
                  <a:ahLst/>
                  <a:cxnLst>
                    <a:cxn ang="0">
                      <a:pos x="connsiteX0" y="connsiteY0"/>
                    </a:cxn>
                    <a:cxn ang="0">
                      <a:pos x="connsiteX1" y="connsiteY1"/>
                    </a:cxn>
                    <a:cxn ang="0">
                      <a:pos x="connsiteX2" y="connsiteY2"/>
                    </a:cxn>
                    <a:cxn ang="0">
                      <a:pos x="connsiteX3" y="connsiteY3"/>
                    </a:cxn>
                  </a:cxnLst>
                  <a:rect l="l" t="t" r="r" b="b"/>
                  <a:pathLst>
                    <a:path w="109292" h="191068">
                      <a:moveTo>
                        <a:pt x="109292" y="0"/>
                      </a:moveTo>
                      <a:cubicBezTo>
                        <a:pt x="72025" y="62110"/>
                        <a:pt x="70728" y="53087"/>
                        <a:pt x="54701" y="109182"/>
                      </a:cubicBezTo>
                      <a:cubicBezTo>
                        <a:pt x="49548" y="127217"/>
                        <a:pt x="52770" y="149126"/>
                        <a:pt x="41053" y="163773"/>
                      </a:cubicBezTo>
                      <a:cubicBezTo>
                        <a:pt x="-4206" y="220346"/>
                        <a:pt x="110" y="149916"/>
                        <a:pt x="110" y="191068"/>
                      </a:cubicBez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24" name="Freeform 23"/>
                <p:cNvSpPr/>
                <p:nvPr/>
              </p:nvSpPr>
              <p:spPr bwMode="auto">
                <a:xfrm>
                  <a:off x="4831307" y="6469039"/>
                  <a:ext cx="436729" cy="370407"/>
                </a:xfrm>
                <a:custGeom>
                  <a:avLst/>
                  <a:gdLst>
                    <a:gd name="connsiteX0" fmla="*/ 436729 w 436729"/>
                    <a:gd name="connsiteY0" fmla="*/ 0 h 370407"/>
                    <a:gd name="connsiteX1" fmla="*/ 409433 w 436729"/>
                    <a:gd name="connsiteY1" fmla="*/ 68239 h 370407"/>
                    <a:gd name="connsiteX2" fmla="*/ 368490 w 436729"/>
                    <a:gd name="connsiteY2" fmla="*/ 95534 h 370407"/>
                    <a:gd name="connsiteX3" fmla="*/ 313899 w 436729"/>
                    <a:gd name="connsiteY3" fmla="*/ 136477 h 370407"/>
                    <a:gd name="connsiteX4" fmla="*/ 204717 w 436729"/>
                    <a:gd name="connsiteY4" fmla="*/ 272955 h 370407"/>
                    <a:gd name="connsiteX5" fmla="*/ 122830 w 436729"/>
                    <a:gd name="connsiteY5" fmla="*/ 300251 h 370407"/>
                    <a:gd name="connsiteX6" fmla="*/ 40944 w 436729"/>
                    <a:gd name="connsiteY6" fmla="*/ 368489 h 370407"/>
                    <a:gd name="connsiteX7" fmla="*/ 0 w 436729"/>
                    <a:gd name="connsiteY7" fmla="*/ 368489 h 37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729" h="370407">
                      <a:moveTo>
                        <a:pt x="436729" y="0"/>
                      </a:moveTo>
                      <a:cubicBezTo>
                        <a:pt x="427630" y="22746"/>
                        <a:pt x="423673" y="48304"/>
                        <a:pt x="409433" y="68239"/>
                      </a:cubicBezTo>
                      <a:cubicBezTo>
                        <a:pt x="399899" y="81586"/>
                        <a:pt x="381837" y="86000"/>
                        <a:pt x="368490" y="95534"/>
                      </a:cubicBezTo>
                      <a:cubicBezTo>
                        <a:pt x="349981" y="108755"/>
                        <a:pt x="332096" y="122829"/>
                        <a:pt x="313899" y="136477"/>
                      </a:cubicBezTo>
                      <a:cubicBezTo>
                        <a:pt x="287831" y="214679"/>
                        <a:pt x="297314" y="242089"/>
                        <a:pt x="204717" y="272955"/>
                      </a:cubicBezTo>
                      <a:lnTo>
                        <a:pt x="122830" y="300251"/>
                      </a:lnTo>
                      <a:cubicBezTo>
                        <a:pt x="103826" y="319255"/>
                        <a:pt x="69445" y="358989"/>
                        <a:pt x="40944" y="368489"/>
                      </a:cubicBezTo>
                      <a:cubicBezTo>
                        <a:pt x="27996" y="372805"/>
                        <a:pt x="13648" y="368489"/>
                        <a:pt x="0" y="368489"/>
                      </a:cubicBez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25" name="Freeform 24"/>
                <p:cNvSpPr/>
                <p:nvPr/>
              </p:nvSpPr>
              <p:spPr bwMode="auto">
                <a:xfrm>
                  <a:off x="5431809" y="6578221"/>
                  <a:ext cx="300251" cy="163773"/>
                </a:xfrm>
                <a:custGeom>
                  <a:avLst/>
                  <a:gdLst>
                    <a:gd name="connsiteX0" fmla="*/ 0 w 300251"/>
                    <a:gd name="connsiteY0" fmla="*/ 0 h 163773"/>
                    <a:gd name="connsiteX1" fmla="*/ 163773 w 300251"/>
                    <a:gd name="connsiteY1" fmla="*/ 13648 h 163773"/>
                    <a:gd name="connsiteX2" fmla="*/ 245660 w 300251"/>
                    <a:gd name="connsiteY2" fmla="*/ 40943 h 163773"/>
                    <a:gd name="connsiteX3" fmla="*/ 272955 w 300251"/>
                    <a:gd name="connsiteY3" fmla="*/ 81886 h 163773"/>
                    <a:gd name="connsiteX4" fmla="*/ 286603 w 300251"/>
                    <a:gd name="connsiteY4" fmla="*/ 136478 h 163773"/>
                    <a:gd name="connsiteX5" fmla="*/ 300251 w 300251"/>
                    <a:gd name="connsiteY5" fmla="*/ 163773 h 163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251" h="163773">
                      <a:moveTo>
                        <a:pt x="0" y="0"/>
                      </a:moveTo>
                      <a:cubicBezTo>
                        <a:pt x="54591" y="4549"/>
                        <a:pt x="109738" y="4642"/>
                        <a:pt x="163773" y="13648"/>
                      </a:cubicBezTo>
                      <a:cubicBezTo>
                        <a:pt x="192154" y="18378"/>
                        <a:pt x="245660" y="40943"/>
                        <a:pt x="245660" y="40943"/>
                      </a:cubicBezTo>
                      <a:cubicBezTo>
                        <a:pt x="254758" y="54591"/>
                        <a:pt x="266494" y="66810"/>
                        <a:pt x="272955" y="81886"/>
                      </a:cubicBezTo>
                      <a:cubicBezTo>
                        <a:pt x="280344" y="99127"/>
                        <a:pt x="280671" y="118683"/>
                        <a:pt x="286603" y="136478"/>
                      </a:cubicBezTo>
                      <a:cubicBezTo>
                        <a:pt x="289820" y="146128"/>
                        <a:pt x="295702" y="154675"/>
                        <a:pt x="300251" y="163773"/>
                      </a:cubicBez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grpSp>
        </p:grpSp>
        <p:sp>
          <p:nvSpPr>
            <p:cNvPr id="8" name="Right Arrow 7"/>
            <p:cNvSpPr/>
            <p:nvPr/>
          </p:nvSpPr>
          <p:spPr bwMode="auto">
            <a:xfrm rot="12271496">
              <a:off x="5525992" y="5318574"/>
              <a:ext cx="376348" cy="247710"/>
            </a:xfrm>
            <a:prstGeom prst="rightArrow">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342741215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3"/>
          <p:cNvSpPr>
            <a:spLocks noGrp="1" noChangeArrowheads="1"/>
          </p:cNvSpPr>
          <p:nvPr>
            <p:ph type="body" idx="1"/>
          </p:nvPr>
        </p:nvSpPr>
        <p:spPr>
          <a:xfrm>
            <a:off x="533400" y="1447800"/>
            <a:ext cx="4724400" cy="4343400"/>
          </a:xfrm>
        </p:spPr>
        <p:txBody>
          <a:bodyPr/>
          <a:lstStyle/>
          <a:p>
            <a:pPr marL="0" indent="0" algn="just" eaLnBrk="1" hangingPunct="1">
              <a:buFontTx/>
              <a:buNone/>
            </a:pPr>
            <a:r>
              <a:rPr lang="en-US" sz="2800"/>
              <a:t>What does it mean for the cell membrane to be </a:t>
            </a:r>
            <a:r>
              <a:rPr lang="en-US" sz="2800" i="1"/>
              <a:t>selectively </a:t>
            </a:r>
            <a:r>
              <a:rPr lang="en-US" sz="2800"/>
              <a:t>or </a:t>
            </a:r>
            <a:r>
              <a:rPr lang="en-US" sz="2800" i="1"/>
              <a:t>semi-permeable</a:t>
            </a:r>
            <a:r>
              <a:rPr lang="en-US" sz="2800"/>
              <a:t>? </a:t>
            </a:r>
          </a:p>
          <a:p>
            <a:pPr marL="0" indent="0" algn="just" eaLnBrk="1" hangingPunct="1">
              <a:buFontTx/>
              <a:buNone/>
            </a:pPr>
            <a:r>
              <a:rPr lang="en-US" sz="2800" b="1"/>
              <a:t>It means that the cell membrane allows some materials to move freely across the membrane while others cannot.  It is SELECTIVE in deciding what enters and what stays out.</a:t>
            </a:r>
          </a:p>
        </p:txBody>
      </p:sp>
      <p:sp>
        <p:nvSpPr>
          <p:cNvPr id="9" name="Oval 8"/>
          <p:cNvSpPr/>
          <p:nvPr/>
        </p:nvSpPr>
        <p:spPr>
          <a:xfrm>
            <a:off x="5734050" y="1808629"/>
            <a:ext cx="3124200" cy="2971800"/>
          </a:xfrm>
          <a:prstGeom prst="ellipse">
            <a:avLst/>
          </a:prstGeom>
          <a:solidFill>
            <a:srgbClr val="F3FFFF"/>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 name="Oval 10"/>
          <p:cNvSpPr/>
          <p:nvPr/>
        </p:nvSpPr>
        <p:spPr>
          <a:xfrm>
            <a:off x="7162800" y="3180229"/>
            <a:ext cx="266700" cy="228600"/>
          </a:xfrm>
          <a:prstGeom prst="ellipse">
            <a:avLst/>
          </a:prstGeom>
          <a:solidFill>
            <a:srgbClr val="FF99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248400" y="609600"/>
            <a:ext cx="133350" cy="1524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3" name="Oval 12"/>
          <p:cNvSpPr/>
          <p:nvPr/>
        </p:nvSpPr>
        <p:spPr>
          <a:xfrm>
            <a:off x="6705600" y="304800"/>
            <a:ext cx="133350" cy="1524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4" name="Oval 13"/>
          <p:cNvSpPr/>
          <p:nvPr/>
        </p:nvSpPr>
        <p:spPr>
          <a:xfrm>
            <a:off x="7315200" y="685800"/>
            <a:ext cx="133350" cy="1524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5" name="Oval 14"/>
          <p:cNvSpPr/>
          <p:nvPr/>
        </p:nvSpPr>
        <p:spPr>
          <a:xfrm>
            <a:off x="8248650" y="457200"/>
            <a:ext cx="133350" cy="1524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6" name="Oval 15"/>
          <p:cNvSpPr/>
          <p:nvPr/>
        </p:nvSpPr>
        <p:spPr>
          <a:xfrm>
            <a:off x="7848600" y="1066800"/>
            <a:ext cx="133350" cy="1524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7" name="Oval 16"/>
          <p:cNvSpPr/>
          <p:nvPr/>
        </p:nvSpPr>
        <p:spPr>
          <a:xfrm>
            <a:off x="6477000" y="1143000"/>
            <a:ext cx="133350" cy="1524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8" name="Oval 17"/>
          <p:cNvSpPr/>
          <p:nvPr/>
        </p:nvSpPr>
        <p:spPr>
          <a:xfrm>
            <a:off x="7543800" y="228600"/>
            <a:ext cx="133350" cy="1524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9" name="Oval 18"/>
          <p:cNvSpPr/>
          <p:nvPr/>
        </p:nvSpPr>
        <p:spPr>
          <a:xfrm>
            <a:off x="7105650" y="1066800"/>
            <a:ext cx="133350" cy="1524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1" name="Oval 20"/>
          <p:cNvSpPr/>
          <p:nvPr/>
        </p:nvSpPr>
        <p:spPr>
          <a:xfrm>
            <a:off x="7029450" y="2590800"/>
            <a:ext cx="133350" cy="1524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3" name="Oval 22"/>
          <p:cNvSpPr/>
          <p:nvPr/>
        </p:nvSpPr>
        <p:spPr>
          <a:xfrm>
            <a:off x="6781800" y="2133600"/>
            <a:ext cx="133350" cy="1524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7" name="Oval 26"/>
          <p:cNvSpPr/>
          <p:nvPr/>
        </p:nvSpPr>
        <p:spPr>
          <a:xfrm>
            <a:off x="7543800" y="2514600"/>
            <a:ext cx="133350" cy="1524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8" name="Oval 27"/>
          <p:cNvSpPr/>
          <p:nvPr/>
        </p:nvSpPr>
        <p:spPr>
          <a:xfrm>
            <a:off x="7696200" y="2133600"/>
            <a:ext cx="133350" cy="1524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1" name="Oval 30"/>
          <p:cNvSpPr/>
          <p:nvPr/>
        </p:nvSpPr>
        <p:spPr>
          <a:xfrm>
            <a:off x="8153400" y="2590800"/>
            <a:ext cx="133350" cy="1524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2" name="Oval 31"/>
          <p:cNvSpPr/>
          <p:nvPr/>
        </p:nvSpPr>
        <p:spPr>
          <a:xfrm>
            <a:off x="7696200" y="2971800"/>
            <a:ext cx="133350" cy="1524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4" name="Oval 33"/>
          <p:cNvSpPr/>
          <p:nvPr/>
        </p:nvSpPr>
        <p:spPr>
          <a:xfrm>
            <a:off x="6477000" y="2590800"/>
            <a:ext cx="133350" cy="1524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5" name="Oval 34"/>
          <p:cNvSpPr/>
          <p:nvPr/>
        </p:nvSpPr>
        <p:spPr>
          <a:xfrm>
            <a:off x="6629400" y="2743200"/>
            <a:ext cx="133350" cy="1524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36" name="Oval 35"/>
          <p:cNvSpPr/>
          <p:nvPr/>
        </p:nvSpPr>
        <p:spPr>
          <a:xfrm>
            <a:off x="7315200" y="2819400"/>
            <a:ext cx="133350" cy="1524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7" name="Oval 36"/>
          <p:cNvSpPr/>
          <p:nvPr/>
        </p:nvSpPr>
        <p:spPr>
          <a:xfrm>
            <a:off x="6619875" y="5410200"/>
            <a:ext cx="609600" cy="609600"/>
          </a:xfrm>
          <a:prstGeom prst="ellipse">
            <a:avLst/>
          </a:prstGeom>
          <a:solidFill>
            <a:srgbClr val="99CC00"/>
          </a:solidFill>
          <a:ln>
            <a:noFill/>
          </a:ln>
          <a:effectLst>
            <a:outerShdw blurRad="50800" dist="38100" dir="5400000" algn="t" rotWithShape="0">
              <a:prstClr val="black">
                <a:alpha val="40000"/>
              </a:prstClr>
            </a:outerShdw>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5" name="TextBox 4"/>
          <p:cNvSpPr txBox="1"/>
          <p:nvPr/>
        </p:nvSpPr>
        <p:spPr>
          <a:xfrm>
            <a:off x="6348412" y="5373469"/>
            <a:ext cx="1895475" cy="646331"/>
          </a:xfrm>
          <a:prstGeom prst="rect">
            <a:avLst/>
          </a:prstGeom>
          <a:noFill/>
        </p:spPr>
        <p:txBody>
          <a:bodyPr wrap="square" rtlCol="0">
            <a:spAutoFit/>
          </a:bodyPr>
          <a:lstStyle/>
          <a:p>
            <a:pPr algn="ctr"/>
            <a:r>
              <a:rPr lang="en-US" sz="3600" b="1">
                <a:solidFill>
                  <a:srgbClr val="FF3300"/>
                </a:solidFill>
                <a:latin typeface="+mn-lt"/>
              </a:rPr>
              <a:t>DENIED!</a:t>
            </a:r>
          </a:p>
        </p:txBody>
      </p:sp>
      <p:sp>
        <p:nvSpPr>
          <p:cNvPr id="24" name="TextBox 23"/>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extLst>
      <p:ext uri="{BB962C8B-B14F-4D97-AF65-F5344CB8AC3E}">
        <p14:creationId xmlns:p14="http://schemas.microsoft.com/office/powerpoint/2010/main" val="2581636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7043">
                                            <p:txEl>
                                              <p:pRg st="1" end="1"/>
                                            </p:txEl>
                                          </p:spTgt>
                                        </p:tgtEl>
                                        <p:attrNameLst>
                                          <p:attrName>style.visibility</p:attrName>
                                        </p:attrNameLst>
                                      </p:cBhvr>
                                      <p:to>
                                        <p:strVal val="visible"/>
                                      </p:to>
                                    </p:set>
                                    <p:anim calcmode="lin" valueType="num">
                                      <p:cBhvr additive="base">
                                        <p:cTn id="7" dur="500" fill="hold"/>
                                        <p:tgtEl>
                                          <p:spTgt spid="8704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7043">
                                            <p:txEl>
                                              <p:pRg st="1" end="1"/>
                                            </p:txEl>
                                          </p:spTgt>
                                        </p:tgtEl>
                                        <p:attrNameLst>
                                          <p:attrName>ppt_y</p:attrName>
                                        </p:attrNameLst>
                                      </p:cBhvr>
                                      <p:tavLst>
                                        <p:tav tm="0">
                                          <p:val>
                                            <p:strVal val="1+#ppt_h/2"/>
                                          </p:val>
                                        </p:tav>
                                        <p:tav tm="100000">
                                          <p:val>
                                            <p:strVal val="#ppt_y"/>
                                          </p:val>
                                        </p:tav>
                                      </p:tavLst>
                                    </p:anim>
                                  </p:childTnLst>
                                </p:cTn>
                              </p:par>
                              <p:par>
                                <p:cTn id="9" presetID="42" presetClass="path" presetSubtype="0" accel="50000" decel="50000" fill="hold" grpId="0" nodeType="withEffect">
                                  <p:stCondLst>
                                    <p:cond delay="0"/>
                                  </p:stCondLst>
                                  <p:childTnLst>
                                    <p:animMotion origin="layout" path="M -0.00052 -9.15395E-7 L -0.00156 0.27739 " pathEditMode="relative" rAng="0" ptsTypes="AA">
                                      <p:cBhvr>
                                        <p:cTn id="10" dur="1100" fill="hold"/>
                                        <p:tgtEl>
                                          <p:spTgt spid="12"/>
                                        </p:tgtEl>
                                        <p:attrNameLst>
                                          <p:attrName>ppt_x</p:attrName>
                                          <p:attrName>ppt_y</p:attrName>
                                        </p:attrNameLst>
                                      </p:cBhvr>
                                      <p:rCtr x="-52" y="13870"/>
                                    </p:animMotion>
                                  </p:childTnLst>
                                </p:cTn>
                              </p:par>
                              <p:par>
                                <p:cTn id="11" presetID="42" presetClass="path" presetSubtype="0" accel="50000" decel="50000" fill="hold" grpId="0" nodeType="withEffect">
                                  <p:stCondLst>
                                    <p:cond delay="700"/>
                                  </p:stCondLst>
                                  <p:childTnLst>
                                    <p:animMotion origin="layout" path="M -0.00382 0.0111 L -0.00486 0.28849 " pathEditMode="relative" rAng="0" ptsTypes="AA">
                                      <p:cBhvr>
                                        <p:cTn id="12" dur="1200" fill="hold"/>
                                        <p:tgtEl>
                                          <p:spTgt spid="13"/>
                                        </p:tgtEl>
                                        <p:attrNameLst>
                                          <p:attrName>ppt_x</p:attrName>
                                          <p:attrName>ppt_y</p:attrName>
                                        </p:attrNameLst>
                                      </p:cBhvr>
                                      <p:rCtr x="-52" y="13870"/>
                                    </p:animMotion>
                                  </p:childTnLst>
                                </p:cTn>
                              </p:par>
                              <p:par>
                                <p:cTn id="13" presetID="42" presetClass="path" presetSubtype="0" accel="50000" decel="50000" fill="hold" grpId="0" nodeType="withEffect">
                                  <p:stCondLst>
                                    <p:cond delay="1400"/>
                                  </p:stCondLst>
                                  <p:childTnLst>
                                    <p:animMotion origin="layout" path="M -0.00052 -9.15395E-7 L -0.00156 0.27739 " pathEditMode="relative" rAng="0" ptsTypes="AA">
                                      <p:cBhvr>
                                        <p:cTn id="14" dur="1200" fill="hold"/>
                                        <p:tgtEl>
                                          <p:spTgt spid="14"/>
                                        </p:tgtEl>
                                        <p:attrNameLst>
                                          <p:attrName>ppt_x</p:attrName>
                                          <p:attrName>ppt_y</p:attrName>
                                        </p:attrNameLst>
                                      </p:cBhvr>
                                      <p:rCtr x="-52" y="13870"/>
                                    </p:animMotion>
                                  </p:childTnLst>
                                </p:cTn>
                              </p:par>
                              <p:par>
                                <p:cTn id="15" presetID="42" presetClass="path" presetSubtype="0" accel="50000" decel="50000" fill="hold" grpId="0" nodeType="withEffect">
                                  <p:stCondLst>
                                    <p:cond delay="800"/>
                                  </p:stCondLst>
                                  <p:childTnLst>
                                    <p:animMotion origin="layout" path="M -0.00052 -9.15395E-7 L -0.00156 0.27739 " pathEditMode="relative" rAng="0" ptsTypes="AA">
                                      <p:cBhvr>
                                        <p:cTn id="16" dur="1400" fill="hold"/>
                                        <p:tgtEl>
                                          <p:spTgt spid="15"/>
                                        </p:tgtEl>
                                        <p:attrNameLst>
                                          <p:attrName>ppt_x</p:attrName>
                                          <p:attrName>ppt_y</p:attrName>
                                        </p:attrNameLst>
                                      </p:cBhvr>
                                      <p:rCtr x="-52" y="13870"/>
                                    </p:animMotion>
                                  </p:childTnLst>
                                </p:cTn>
                              </p:par>
                              <p:par>
                                <p:cTn id="17" presetID="42" presetClass="path" presetSubtype="0" accel="50000" decel="50000" fill="hold" grpId="0" nodeType="withEffect">
                                  <p:stCondLst>
                                    <p:cond delay="1400"/>
                                  </p:stCondLst>
                                  <p:childTnLst>
                                    <p:animMotion origin="layout" path="M -0.00052 0.01109 L -0.00156 0.28848 " pathEditMode="relative" rAng="0" ptsTypes="AA">
                                      <p:cBhvr>
                                        <p:cTn id="18" dur="2200" fill="hold"/>
                                        <p:tgtEl>
                                          <p:spTgt spid="16"/>
                                        </p:tgtEl>
                                        <p:attrNameLst>
                                          <p:attrName>ppt_x</p:attrName>
                                          <p:attrName>ppt_y</p:attrName>
                                        </p:attrNameLst>
                                      </p:cBhvr>
                                      <p:rCtr x="-52" y="13870"/>
                                    </p:animMotion>
                                  </p:childTnLst>
                                </p:cTn>
                              </p:par>
                              <p:par>
                                <p:cTn id="19" presetID="42" presetClass="path" presetSubtype="0" accel="50000" decel="50000" fill="hold" grpId="0" nodeType="withEffect">
                                  <p:stCondLst>
                                    <p:cond delay="1900"/>
                                  </p:stCondLst>
                                  <p:childTnLst>
                                    <p:animMotion origin="layout" path="M -0.00052 -9.15395E-7 L -0.00156 0.27739 " pathEditMode="relative" rAng="0" ptsTypes="AA">
                                      <p:cBhvr>
                                        <p:cTn id="20" dur="2200" fill="hold"/>
                                        <p:tgtEl>
                                          <p:spTgt spid="17"/>
                                        </p:tgtEl>
                                        <p:attrNameLst>
                                          <p:attrName>ppt_x</p:attrName>
                                          <p:attrName>ppt_y</p:attrName>
                                        </p:attrNameLst>
                                      </p:cBhvr>
                                      <p:rCtr x="-52" y="13870"/>
                                    </p:animMotion>
                                  </p:childTnLst>
                                </p:cTn>
                              </p:par>
                              <p:par>
                                <p:cTn id="21" presetID="42" presetClass="path" presetSubtype="0" accel="50000" decel="50000" fill="hold" grpId="0" nodeType="withEffect">
                                  <p:stCondLst>
                                    <p:cond delay="600"/>
                                  </p:stCondLst>
                                  <p:childTnLst>
                                    <p:animMotion origin="layout" path="M -0.00382 0.0111 L -0.00486 0.28849 " pathEditMode="relative" rAng="0" ptsTypes="AA">
                                      <p:cBhvr>
                                        <p:cTn id="22" dur="2000" fill="hold"/>
                                        <p:tgtEl>
                                          <p:spTgt spid="18"/>
                                        </p:tgtEl>
                                        <p:attrNameLst>
                                          <p:attrName>ppt_x</p:attrName>
                                          <p:attrName>ppt_y</p:attrName>
                                        </p:attrNameLst>
                                      </p:cBhvr>
                                      <p:rCtr x="-52" y="13870"/>
                                    </p:animMotion>
                                  </p:childTnLst>
                                </p:cTn>
                              </p:par>
                              <p:par>
                                <p:cTn id="23" presetID="42" presetClass="path" presetSubtype="0" accel="50000" decel="50000" fill="hold" grpId="0" nodeType="withEffect">
                                  <p:stCondLst>
                                    <p:cond delay="1800"/>
                                  </p:stCondLst>
                                  <p:childTnLst>
                                    <p:animMotion origin="layout" path="M -0.00052 -9.15395E-7 L -0.00156 0.27739 " pathEditMode="relative" rAng="0" ptsTypes="AA">
                                      <p:cBhvr>
                                        <p:cTn id="24" dur="1500" fill="hold"/>
                                        <p:tgtEl>
                                          <p:spTgt spid="19"/>
                                        </p:tgtEl>
                                        <p:attrNameLst>
                                          <p:attrName>ppt_x</p:attrName>
                                          <p:attrName>ppt_y</p:attrName>
                                        </p:attrNameLst>
                                      </p:cBhvr>
                                      <p:rCtr x="-52" y="13870"/>
                                    </p:animMotion>
                                  </p:childTnLst>
                                </p:cTn>
                              </p:par>
                              <p:par>
                                <p:cTn id="25" presetID="42" presetClass="path" presetSubtype="0" accel="50000" decel="50000" fill="hold" grpId="0" nodeType="withEffect">
                                  <p:stCondLst>
                                    <p:cond delay="100"/>
                                  </p:stCondLst>
                                  <p:childTnLst>
                                    <p:animMotion origin="layout" path="M -1.66667E-6 -9.15395E-7 L -0.08229 -0.19972 " pathEditMode="relative" rAng="0" ptsTypes="AA">
                                      <p:cBhvr>
                                        <p:cTn id="26" dur="2000" fill="hold"/>
                                        <p:tgtEl>
                                          <p:spTgt spid="35"/>
                                        </p:tgtEl>
                                        <p:attrNameLst>
                                          <p:attrName>ppt_x</p:attrName>
                                          <p:attrName>ppt_y</p:attrName>
                                        </p:attrNameLst>
                                      </p:cBhvr>
                                      <p:rCtr x="-4115" y="-9986"/>
                                    </p:animMotion>
                                  </p:childTnLst>
                                </p:cTn>
                              </p:par>
                              <p:par>
                                <p:cTn id="27" presetID="0" presetClass="path" presetSubtype="0" accel="50000" decel="50000" fill="hold" grpId="0" nodeType="withEffect">
                                  <p:stCondLst>
                                    <p:cond delay="1100"/>
                                  </p:stCondLst>
                                  <p:childTnLst>
                                    <p:animMotion origin="layout" path="M -3.33333E-6 -7.06426E-6 C 0.00261 -0.13524 -0.00139 -0.05988 0.0059 -0.14356 C 0.00764 -0.16298 0.00469 -0.20643 0.01754 -0.22446 " pathEditMode="relative" ptsTypes="ffA">
                                      <p:cBhvr>
                                        <p:cTn id="28" dur="2000" fill="hold"/>
                                        <p:tgtEl>
                                          <p:spTgt spid="23"/>
                                        </p:tgtEl>
                                        <p:attrNameLst>
                                          <p:attrName>ppt_x</p:attrName>
                                          <p:attrName>ppt_y</p:attrName>
                                        </p:attrNameLst>
                                      </p:cBhvr>
                                    </p:animMotion>
                                  </p:childTnLst>
                                </p:cTn>
                              </p:par>
                              <p:par>
                                <p:cTn id="29" presetID="0" presetClass="path" presetSubtype="0" accel="50000" decel="50000" fill="hold" grpId="0" nodeType="withEffect">
                                  <p:stCondLst>
                                    <p:cond delay="0"/>
                                  </p:stCondLst>
                                  <p:childTnLst>
                                    <p:animMotion origin="layout" path="M 5.55556E-6 6.06936E-6 C 0.00157 -0.02774 0.00348 -0.05548 0.00955 -0.0823 C 0.01962 -0.1267 0.01129 -0.08369 0.02223 -0.11837 C 0.02865 -0.13872 0.02865 -0.14797 0.03334 -0.16901 C 0.04098 -0.20346 0.04844 -0.23699 0.05226 -0.27259 C 0.05174 -0.28947 0.0507 -0.30635 0.0507 -0.32323 " pathEditMode="relative" ptsTypes="fffffA">
                                      <p:cBhvr>
                                        <p:cTn id="30" dur="2000" fill="hold"/>
                                        <p:tgtEl>
                                          <p:spTgt spid="36"/>
                                        </p:tgtEl>
                                        <p:attrNameLst>
                                          <p:attrName>ppt_x</p:attrName>
                                          <p:attrName>ppt_y</p:attrName>
                                        </p:attrNameLst>
                                      </p:cBhvr>
                                    </p:animMotion>
                                  </p:childTnLst>
                                </p:cTn>
                              </p:par>
                              <p:par>
                                <p:cTn id="31" presetID="0" presetClass="path" presetSubtype="0" accel="50000" decel="50000" fill="hold" grpId="0" nodeType="withEffect">
                                  <p:stCondLst>
                                    <p:cond delay="3100"/>
                                  </p:stCondLst>
                                  <p:childTnLst>
                                    <p:animMotion origin="layout" path="M -1.11111E-6 9.24855E-7 C 0.00347 -0.02127 0.00642 -0.03746 0.01267 -0.05711 C 0.0158 -0.07977 0.0224 -0.09919 0.02865 -0.12046 C 0.03125 -0.12948 0.03264 -0.13896 0.0349 -0.14798 C 0.03368 -0.17711 0.03351 -0.20486 0.01753 -0.22613 " pathEditMode="relative" ptsTypes="ffffA">
                                      <p:cBhvr>
                                        <p:cTn id="32" dur="2000" fill="hold"/>
                                        <p:tgtEl>
                                          <p:spTgt spid="32"/>
                                        </p:tgtEl>
                                        <p:attrNameLst>
                                          <p:attrName>ppt_x</p:attrName>
                                          <p:attrName>ppt_y</p:attrName>
                                        </p:attrNameLst>
                                      </p:cBhvr>
                                    </p:animMotion>
                                  </p:childTnLst>
                                </p:cTn>
                              </p:par>
                              <p:par>
                                <p:cTn id="33" presetID="0" presetClass="path" presetSubtype="0" accel="50000" decel="50000" fill="hold" grpId="0" nodeType="withEffect">
                                  <p:stCondLst>
                                    <p:cond delay="1600"/>
                                  </p:stCondLst>
                                  <p:childTnLst>
                                    <p:animMotion origin="layout" path="M 3.33333E-6 -2.08092E-6 C -0.02153 -0.01849 -0.02274 -0.0541 -0.03333 -0.08231 C -0.03872 -0.09688 -0.04948 -0.10451 -0.05556 -0.11838 C -0.06337 -0.13618 -0.06649 -0.15607 -0.07153 -0.17549 C -0.07552 -0.20855 -0.07465 -0.24115 -0.07465 -0.27468 " pathEditMode="relative" ptsTypes="ffffA">
                                      <p:cBhvr>
                                        <p:cTn id="34" dur="2000" fill="hold"/>
                                        <p:tgtEl>
                                          <p:spTgt spid="27"/>
                                        </p:tgtEl>
                                        <p:attrNameLst>
                                          <p:attrName>ppt_x</p:attrName>
                                          <p:attrName>ppt_y</p:attrName>
                                        </p:attrNameLst>
                                      </p:cBhvr>
                                    </p:animMotion>
                                  </p:childTnLst>
                                </p:cTn>
                              </p:par>
                              <p:par>
                                <p:cTn id="35" presetID="0" presetClass="path" presetSubtype="0" accel="50000" decel="50000" fill="hold" grpId="0" nodeType="withEffect">
                                  <p:stCondLst>
                                    <p:cond delay="1100"/>
                                  </p:stCondLst>
                                  <p:childTnLst>
                                    <p:animMotion origin="layout" path="M 8.33333E-7 -5.78035E-7 C 0.00104 -0.00347 0.00121 -0.00786 0.00312 -0.01064 C 0.00469 -0.01295 0.00746 -0.01318 0.00955 -0.0148 C 0.01406 -0.01827 0.01701 -0.02289 0.02066 -0.02751 C 0.0243 -0.03977 0.0276 -0.05087 0.03021 -0.06335 C 0.03142 -0.0689 0.03333 -0.08023 0.03333 -0.08023 C 0.03212 -0.12647 0.02517 -0.18127 0.03646 -0.22613 C 0.03489 -0.25017 0.03489 -0.24162 0.03489 -0.25156 " pathEditMode="relative" ptsTypes="fffffffA">
                                      <p:cBhvr>
                                        <p:cTn id="36" dur="2000" fill="hold"/>
                                        <p:tgtEl>
                                          <p:spTgt spid="31"/>
                                        </p:tgtEl>
                                        <p:attrNameLst>
                                          <p:attrName>ppt_x</p:attrName>
                                          <p:attrName>ppt_y</p:attrName>
                                        </p:attrNameLst>
                                      </p:cBhvr>
                                    </p:animMotion>
                                  </p:childTnLst>
                                </p:cTn>
                              </p:par>
                              <p:par>
                                <p:cTn id="37" presetID="0" presetClass="path" presetSubtype="0" accel="50000" decel="50000" fill="hold" grpId="0" nodeType="withEffect">
                                  <p:stCondLst>
                                    <p:cond delay="2800"/>
                                  </p:stCondLst>
                                  <p:childTnLst>
                                    <p:animMotion origin="layout" path="M 1.38889E-6 -5.78035E-7 C -0.00226 -0.07145 -0.00087 -0.15052 -0.00486 -0.21988 C -0.00503 -0.22266 -0.00903 -0.22197 -0.01111 -0.22197 C -0.02587 -0.22266 -0.0408 -0.22197 -0.05556 -0.22197 " pathEditMode="relative" ptsTypes="fffA">
                                      <p:cBhvr>
                                        <p:cTn id="38" dur="2000" fill="hold"/>
                                        <p:tgtEl>
                                          <p:spTgt spid="21"/>
                                        </p:tgtEl>
                                        <p:attrNameLst>
                                          <p:attrName>ppt_x</p:attrName>
                                          <p:attrName>ppt_y</p:attrName>
                                        </p:attrNameLst>
                                      </p:cBhvr>
                                    </p:animMotion>
                                  </p:childTnLst>
                                </p:cTn>
                              </p:par>
                              <p:par>
                                <p:cTn id="39" presetID="0" presetClass="path" presetSubtype="0" accel="50000" decel="50000" fill="hold" grpId="0" nodeType="withEffect">
                                  <p:stCondLst>
                                    <p:cond delay="4700"/>
                                  </p:stCondLst>
                                  <p:childTnLst>
                                    <p:animMotion origin="layout" path="M 1.11111E-6 -2.42775E-6 C 0.00104 -0.00277 0.0026 -0.00532 0.0033 -0.00832 C 0.00417 -0.01179 0.00382 -0.01572 0.00486 -0.01896 C 0.00642 -0.02358 0.0099 -0.02682 0.01111 -0.03167 C 0.01354 -0.04115 0.01458 -0.05202 0.01754 -0.06127 C 0.01945 -0.06728 0.02431 -0.07283 0.02708 -0.07815 C 0.03021 -0.09063 0.03177 -0.10312 0.03177 -0.1163 C 0.03663 -0.10659 0.03802 -0.10058 0.04601 -0.09711 C 0.04653 -0.09503 0.04705 -0.09295 0.04774 -0.09086 C 0.04861 -0.08855 0.05017 -0.0867 0.05087 -0.08439 C 0.05399 -0.07468 0.0533 -0.07144 0.06042 -0.06543 C 0.06094 -0.06196 0.06129 -0.05826 0.06198 -0.0548 C 0.06285 -0.05063 0.0651 -0.04231 0.0651 -0.04231 C 0.06701 -0.02173 0.06684 -0.01734 0.07934 -0.00624 C 0.08021 -0.003 0.08333 0.01341 0.0842 0.0148 C 0.08559 0.01734 0.08889 0.01688 0.09045 0.01919 C 0.09323 0.00879 0.09861 0.00255 0.1033 -0.00624 C 0.11372 -0.04855 0.11111 -0.07745 0.11111 -0.1267 C 0.1191 -0.11977 0.11493 -0.12462 0.12222 -0.10982 C 0.12604 -0.10196 0.13229 -0.09433 0.13663 -0.0867 C 0.14427 -0.07329 0.15174 -0.05849 0.16198 -0.04855 C 0.16545 -0.04162 0.16962 -0.03653 0.17309 -0.02959 C 0.17517 -0.01826 0.17656 -0.00717 0.17778 0.0044 C 0.17691 0.04486 0.17743 0.06104 0.17309 0.09318 C 0.1724 0.0985 0.17222 0.10844 0.16997 0.11422 C 0.16719 0.12139 0.16285 0.12648 0.15712 0.12902 C 0.15295 0.13087 0.14445 0.13318 0.14445 0.13318 C 0.10868 0.13087 0.07361 0.12948 0.0382 0.12278 C 0.02726 0.11769 0.01858 0.10659 0.00955 0.09734 C 0.00695 0.09457 0.0033 0.09411 1.11111E-6 0.09318 C -0.00573 0.09133 -0.01736 0.08879 -0.01736 0.08879 C -0.02274 0.08416 -0.02865 0.08185 -0.0349 0.08046 C -0.04271 0.07862 -0.05868 0.07607 -0.05868 0.07607 C -0.06441 0.07353 -0.0618 0.07399 -0.06667 0.07399 " pathEditMode="relative" ptsTypes="fffffffffffffffffffffffffffffffffA">
                                      <p:cBhvr>
                                        <p:cTn id="40" dur="5600" fill="hold"/>
                                        <p:tgtEl>
                                          <p:spTgt spid="37"/>
                                        </p:tgtEl>
                                        <p:attrNameLst>
                                          <p:attrName>ppt_x</p:attrName>
                                          <p:attrName>ppt_y</p:attrName>
                                        </p:attrNameLst>
                                      </p:cBhvr>
                                    </p:animMotion>
                                  </p:childTnLst>
                                </p:cTn>
                              </p:par>
                            </p:childTnLst>
                          </p:cTn>
                        </p:par>
                        <p:par>
                          <p:cTn id="41" fill="hold">
                            <p:stCondLst>
                              <p:cond delay="10300"/>
                            </p:stCondLst>
                            <p:childTnLst>
                              <p:par>
                                <p:cTn id="42" presetID="1" presetClass="entr" presetSubtype="0" fill="hold" grpId="0" nodeType="afterEffect">
                                  <p:stCondLst>
                                    <p:cond delay="0"/>
                                  </p:stCondLst>
                                  <p:childTnLst>
                                    <p:set>
                                      <p:cBhvr>
                                        <p:cTn id="4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1" grpId="0" animBg="1"/>
      <p:bldP spid="23" grpId="0" animBg="1"/>
      <p:bldP spid="27" grpId="0" animBg="1"/>
      <p:bldP spid="31" grpId="0" animBg="1"/>
      <p:bldP spid="32" grpId="0" animBg="1"/>
      <p:bldP spid="35" grpId="0" animBg="1"/>
      <p:bldP spid="36" grpId="0" animBg="1"/>
      <p:bldP spid="37"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noChangeArrowheads="1"/>
          </p:cNvSpPr>
          <p:nvPr>
            <p:ph type="body" idx="1"/>
          </p:nvPr>
        </p:nvSpPr>
        <p:spPr>
          <a:xfrm>
            <a:off x="101600" y="1213104"/>
            <a:ext cx="4267200" cy="4450080"/>
          </a:xfrm>
        </p:spPr>
        <p:txBody>
          <a:bodyPr/>
          <a:lstStyle/>
          <a:p>
            <a:pPr marL="0" indent="0" algn="ctr" eaLnBrk="1" hangingPunct="1">
              <a:lnSpc>
                <a:spcPct val="80000"/>
              </a:lnSpc>
              <a:buFontTx/>
              <a:buNone/>
            </a:pPr>
            <a:r>
              <a:rPr lang="en-US" b="1"/>
              <a:t>What’s Behind Door Number…</a:t>
            </a:r>
          </a:p>
          <a:p>
            <a:pPr marL="0" indent="0" algn="ctr" eaLnBrk="1" hangingPunct="1">
              <a:lnSpc>
                <a:spcPct val="80000"/>
              </a:lnSpc>
              <a:buFontTx/>
              <a:buNone/>
            </a:pPr>
            <a:r>
              <a:rPr lang="en-US" sz="2400" b="1"/>
              <a:t>The Diamond 4 Door</a:t>
            </a:r>
          </a:p>
          <a:p>
            <a:pPr marL="457200" indent="-457200" algn="just" eaLnBrk="1" hangingPunct="1">
              <a:lnSpc>
                <a:spcPct val="80000"/>
              </a:lnSpc>
              <a:buFontTx/>
              <a:buAutoNum type="arabicPeriod"/>
            </a:pPr>
            <a:r>
              <a:rPr lang="en-US" sz="2400"/>
              <a:t>Fold each corner of the square so that the opposite corners touch. When folded correctly, the paper will reveal an “X”</a:t>
            </a:r>
          </a:p>
          <a:p>
            <a:pPr marL="457200" indent="-457200" algn="just" eaLnBrk="1" hangingPunct="1">
              <a:lnSpc>
                <a:spcPct val="80000"/>
              </a:lnSpc>
              <a:buFontTx/>
              <a:buAutoNum type="arabicPeriod"/>
            </a:pPr>
            <a:r>
              <a:rPr lang="en-US" sz="2400"/>
              <a:t>Fold all of the corners of the square into the center of the X</a:t>
            </a:r>
          </a:p>
          <a:p>
            <a:pPr marL="457200" indent="-457200" algn="just" eaLnBrk="1" hangingPunct="1">
              <a:lnSpc>
                <a:spcPct val="80000"/>
              </a:lnSpc>
              <a:buFontTx/>
              <a:buAutoNum type="arabicPeriod"/>
            </a:pPr>
            <a:r>
              <a:rPr lang="en-US" sz="2400"/>
              <a:t>Voila!  You should have a four door foldable!</a:t>
            </a:r>
          </a:p>
          <a:p>
            <a:pPr marL="457200" indent="-457200" eaLnBrk="1" hangingPunct="1">
              <a:lnSpc>
                <a:spcPct val="80000"/>
              </a:lnSpc>
              <a:buFontTx/>
              <a:buAutoNum type="arabicPeriod"/>
            </a:pPr>
            <a:endParaRPr lang="en-US" sz="2400"/>
          </a:p>
        </p:txBody>
      </p:sp>
      <p:grpSp>
        <p:nvGrpSpPr>
          <p:cNvPr id="23" name="Group 22"/>
          <p:cNvGrpSpPr/>
          <p:nvPr/>
        </p:nvGrpSpPr>
        <p:grpSpPr>
          <a:xfrm>
            <a:off x="4826000" y="1600200"/>
            <a:ext cx="4165600" cy="4724400"/>
            <a:chOff x="5410200" y="2133600"/>
            <a:chExt cx="3124200" cy="3810000"/>
          </a:xfrm>
        </p:grpSpPr>
        <p:sp>
          <p:nvSpPr>
            <p:cNvPr id="24" name="Rectangle 4"/>
            <p:cNvSpPr>
              <a:spLocks noChangeArrowheads="1"/>
            </p:cNvSpPr>
            <p:nvPr/>
          </p:nvSpPr>
          <p:spPr bwMode="auto">
            <a:xfrm>
              <a:off x="7239000" y="4648200"/>
              <a:ext cx="1295400" cy="1295400"/>
            </a:xfrm>
            <a:prstGeom prst="rect">
              <a:avLst/>
            </a:prstGeom>
            <a:noFill/>
            <a:ln w="2857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5" name="Rectangle 8"/>
            <p:cNvSpPr>
              <a:spLocks noChangeArrowheads="1"/>
            </p:cNvSpPr>
            <p:nvPr/>
          </p:nvSpPr>
          <p:spPr bwMode="auto">
            <a:xfrm>
              <a:off x="7162800" y="2133600"/>
              <a:ext cx="1295400" cy="1371600"/>
            </a:xfrm>
            <a:prstGeom prst="rect">
              <a:avLst/>
            </a:prstGeom>
            <a:noFill/>
            <a:ln w="2857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6" name="Rectangle 9"/>
            <p:cNvSpPr>
              <a:spLocks noChangeArrowheads="1"/>
            </p:cNvSpPr>
            <p:nvPr/>
          </p:nvSpPr>
          <p:spPr bwMode="auto">
            <a:xfrm>
              <a:off x="5410200" y="3505200"/>
              <a:ext cx="1295400" cy="1371600"/>
            </a:xfrm>
            <a:prstGeom prst="rect">
              <a:avLst/>
            </a:prstGeom>
            <a:noFill/>
            <a:ln w="2857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7" name="Line 12"/>
            <p:cNvSpPr>
              <a:spLocks noChangeShapeType="1"/>
            </p:cNvSpPr>
            <p:nvPr/>
          </p:nvSpPr>
          <p:spPr bwMode="auto">
            <a:xfrm flipV="1">
              <a:off x="5410200" y="3505200"/>
              <a:ext cx="1295400" cy="1371600"/>
            </a:xfrm>
            <a:prstGeom prst="line">
              <a:avLst/>
            </a:prstGeom>
            <a:noFill/>
            <a:ln w="28575">
              <a:solidFill>
                <a:schemeClr val="tx1"/>
              </a:solidFill>
              <a:prstDash val="lg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8" name="Line 13"/>
            <p:cNvSpPr>
              <a:spLocks noChangeShapeType="1"/>
            </p:cNvSpPr>
            <p:nvPr/>
          </p:nvSpPr>
          <p:spPr bwMode="auto">
            <a:xfrm flipV="1">
              <a:off x="7924800" y="4648200"/>
              <a:ext cx="609600" cy="609600"/>
            </a:xfrm>
            <a:prstGeom prst="line">
              <a:avLst/>
            </a:prstGeom>
            <a:noFill/>
            <a:ln w="28575">
              <a:solidFill>
                <a:schemeClr val="tx1"/>
              </a:solidFill>
              <a:prstDash val="lg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 name="Line 15"/>
            <p:cNvSpPr>
              <a:spLocks noChangeShapeType="1"/>
            </p:cNvSpPr>
            <p:nvPr/>
          </p:nvSpPr>
          <p:spPr bwMode="auto">
            <a:xfrm>
              <a:off x="5410200" y="3505200"/>
              <a:ext cx="1295400" cy="1371600"/>
            </a:xfrm>
            <a:prstGeom prst="line">
              <a:avLst/>
            </a:prstGeom>
            <a:noFill/>
            <a:ln w="28575">
              <a:solidFill>
                <a:schemeClr val="tx1"/>
              </a:solidFill>
              <a:prstDash val="lg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0" name="Line 16"/>
            <p:cNvSpPr>
              <a:spLocks noChangeShapeType="1"/>
            </p:cNvSpPr>
            <p:nvPr/>
          </p:nvSpPr>
          <p:spPr bwMode="auto">
            <a:xfrm flipH="1" flipV="1">
              <a:off x="7239000" y="4648200"/>
              <a:ext cx="685800" cy="609600"/>
            </a:xfrm>
            <a:prstGeom prst="line">
              <a:avLst/>
            </a:prstGeom>
            <a:noFill/>
            <a:ln w="28575">
              <a:solidFill>
                <a:schemeClr val="tx1"/>
              </a:solidFill>
              <a:prstDash val="lg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1" name="Line 17"/>
            <p:cNvSpPr>
              <a:spLocks noChangeShapeType="1"/>
            </p:cNvSpPr>
            <p:nvPr/>
          </p:nvSpPr>
          <p:spPr bwMode="auto">
            <a:xfrm flipV="1">
              <a:off x="7239000" y="5334000"/>
              <a:ext cx="685800" cy="60960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2" name="Line 18"/>
            <p:cNvSpPr>
              <a:spLocks noChangeShapeType="1"/>
            </p:cNvSpPr>
            <p:nvPr/>
          </p:nvSpPr>
          <p:spPr bwMode="auto">
            <a:xfrm flipH="1" flipV="1">
              <a:off x="7924800" y="5334000"/>
              <a:ext cx="609600" cy="60960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3" name="Line 19"/>
            <p:cNvSpPr>
              <a:spLocks noChangeShapeType="1"/>
            </p:cNvSpPr>
            <p:nvPr/>
          </p:nvSpPr>
          <p:spPr bwMode="auto">
            <a:xfrm flipV="1">
              <a:off x="7239000" y="4572000"/>
              <a:ext cx="1295400" cy="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4" name="Line 20"/>
            <p:cNvSpPr>
              <a:spLocks noChangeShapeType="1"/>
            </p:cNvSpPr>
            <p:nvPr/>
          </p:nvSpPr>
          <p:spPr bwMode="auto">
            <a:xfrm flipV="1">
              <a:off x="7924800" y="4572000"/>
              <a:ext cx="609600" cy="53340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5" name="Line 21"/>
            <p:cNvSpPr>
              <a:spLocks noChangeShapeType="1"/>
            </p:cNvSpPr>
            <p:nvPr/>
          </p:nvSpPr>
          <p:spPr bwMode="auto">
            <a:xfrm>
              <a:off x="7239000" y="4572000"/>
              <a:ext cx="685800" cy="53340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6" name="Oval 22"/>
            <p:cNvSpPr>
              <a:spLocks noChangeArrowheads="1"/>
            </p:cNvSpPr>
            <p:nvPr/>
          </p:nvSpPr>
          <p:spPr bwMode="auto">
            <a:xfrm>
              <a:off x="7391400" y="4572000"/>
              <a:ext cx="1066800" cy="152400"/>
            </a:xfrm>
            <a:prstGeom prst="ellipse">
              <a:avLst/>
            </a:prstGeom>
            <a:solidFill>
              <a:schemeClr val="bg1"/>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7" name="Line 24"/>
            <p:cNvSpPr>
              <a:spLocks noChangeShapeType="1"/>
            </p:cNvSpPr>
            <p:nvPr/>
          </p:nvSpPr>
          <p:spPr bwMode="auto">
            <a:xfrm flipH="1">
              <a:off x="6477000" y="2971800"/>
              <a:ext cx="533400" cy="3048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8" name="Line 25"/>
            <p:cNvSpPr>
              <a:spLocks noChangeShapeType="1"/>
            </p:cNvSpPr>
            <p:nvPr/>
          </p:nvSpPr>
          <p:spPr bwMode="auto">
            <a:xfrm>
              <a:off x="6324600" y="5257800"/>
              <a:ext cx="762000" cy="3048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9" name="Text Box 27"/>
            <p:cNvSpPr txBox="1">
              <a:spLocks noChangeArrowheads="1"/>
            </p:cNvSpPr>
            <p:nvPr/>
          </p:nvSpPr>
          <p:spPr bwMode="auto">
            <a:xfrm>
              <a:off x="6858000" y="4800600"/>
              <a:ext cx="3810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dirty="0"/>
                <a:t>3.</a:t>
              </a:r>
            </a:p>
          </p:txBody>
        </p:sp>
        <p:sp>
          <p:nvSpPr>
            <p:cNvPr id="40" name="Text Box 28"/>
            <p:cNvSpPr txBox="1">
              <a:spLocks noChangeArrowheads="1"/>
            </p:cNvSpPr>
            <p:nvPr/>
          </p:nvSpPr>
          <p:spPr bwMode="auto">
            <a:xfrm>
              <a:off x="6781800" y="3915697"/>
              <a:ext cx="3810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dirty="0"/>
                <a:t>2.</a:t>
              </a:r>
            </a:p>
          </p:txBody>
        </p:sp>
        <p:sp>
          <p:nvSpPr>
            <p:cNvPr id="41" name="Text Box 29"/>
            <p:cNvSpPr txBox="1">
              <a:spLocks noChangeArrowheads="1"/>
            </p:cNvSpPr>
            <p:nvPr/>
          </p:nvSpPr>
          <p:spPr bwMode="auto">
            <a:xfrm>
              <a:off x="6781800" y="2256503"/>
              <a:ext cx="3810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dirty="0"/>
                <a:t>1.</a:t>
              </a:r>
            </a:p>
          </p:txBody>
        </p:sp>
      </p:grpSp>
      <p:sp>
        <p:nvSpPr>
          <p:cNvPr id="4" name="Right Arrow 3"/>
          <p:cNvSpPr/>
          <p:nvPr/>
        </p:nvSpPr>
        <p:spPr>
          <a:xfrm rot="2918704">
            <a:off x="6884764" y="1348078"/>
            <a:ext cx="515735" cy="411894"/>
          </a:xfrm>
          <a:prstGeom prst="rightArrow">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ight Arrow 41"/>
          <p:cNvSpPr/>
          <p:nvPr/>
        </p:nvSpPr>
        <p:spPr>
          <a:xfrm rot="19146926">
            <a:off x="6936707" y="3069260"/>
            <a:ext cx="459839" cy="411894"/>
          </a:xfrm>
          <a:prstGeom prst="rightArrow">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ight Arrow 42"/>
          <p:cNvSpPr/>
          <p:nvPr/>
        </p:nvSpPr>
        <p:spPr>
          <a:xfrm rot="2918704">
            <a:off x="4452666" y="2950472"/>
            <a:ext cx="446605" cy="411894"/>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ight Arrow 43"/>
          <p:cNvSpPr/>
          <p:nvPr/>
        </p:nvSpPr>
        <p:spPr>
          <a:xfrm rot="13288929">
            <a:off x="6442312" y="4931419"/>
            <a:ext cx="511582" cy="411894"/>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ight Arrow 44"/>
          <p:cNvSpPr/>
          <p:nvPr/>
        </p:nvSpPr>
        <p:spPr>
          <a:xfrm rot="19055147">
            <a:off x="4439275" y="4959038"/>
            <a:ext cx="460126" cy="411894"/>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ight Arrow 45"/>
          <p:cNvSpPr/>
          <p:nvPr/>
        </p:nvSpPr>
        <p:spPr>
          <a:xfrm rot="7934122">
            <a:off x="6475715" y="2952772"/>
            <a:ext cx="473218" cy="411894"/>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extLst>
      <p:ext uri="{BB962C8B-B14F-4D97-AF65-F5344CB8AC3E}">
        <p14:creationId xmlns:p14="http://schemas.microsoft.com/office/powerpoint/2010/main" val="237425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49" presetClass="path" presetSubtype="0" accel="50000" decel="50000" fill="hold" grpId="0" nodeType="withEffect">
                                  <p:stCondLst>
                                    <p:cond delay="0"/>
                                  </p:stCondLst>
                                  <p:childTnLst>
                                    <p:animMotion origin="layout" path="M 1.11111E-6 -9.82659E-7 L 0.16319 0.21202 " pathEditMode="relative" rAng="0" ptsTypes="AA">
                                      <p:cBhvr>
                                        <p:cTn id="8" dur="2000" fill="hold"/>
                                        <p:tgtEl>
                                          <p:spTgt spid="4"/>
                                        </p:tgtEl>
                                        <p:attrNameLst>
                                          <p:attrName>ppt_x</p:attrName>
                                          <p:attrName>ppt_y</p:attrName>
                                        </p:attrNameLst>
                                      </p:cBhvr>
                                      <p:rCtr x="8160" y="10590"/>
                                    </p:animMotion>
                                  </p:childTnLst>
                                </p:cTn>
                              </p:par>
                            </p:childTnLst>
                          </p:cTn>
                        </p:par>
                        <p:par>
                          <p:cTn id="9" fill="hold">
                            <p:stCondLst>
                              <p:cond delay="2000"/>
                            </p:stCondLst>
                            <p:childTnLst>
                              <p:par>
                                <p:cTn id="10" presetID="1" presetClass="entr" presetSubtype="0" fill="hold" grpId="1" nodeType="afterEffect">
                                  <p:stCondLst>
                                    <p:cond delay="0"/>
                                  </p:stCondLst>
                                  <p:childTnLst>
                                    <p:set>
                                      <p:cBhvr>
                                        <p:cTn id="11" dur="1" fill="hold">
                                          <p:stCondLst>
                                            <p:cond delay="0"/>
                                          </p:stCondLst>
                                        </p:cTn>
                                        <p:tgtEl>
                                          <p:spTgt spid="42"/>
                                        </p:tgtEl>
                                        <p:attrNameLst>
                                          <p:attrName>style.visibility</p:attrName>
                                        </p:attrNameLst>
                                      </p:cBhvr>
                                      <p:to>
                                        <p:strVal val="visible"/>
                                      </p:to>
                                    </p:set>
                                  </p:childTnLst>
                                </p:cTn>
                              </p:par>
                            </p:childTnLst>
                          </p:cTn>
                        </p:par>
                        <p:par>
                          <p:cTn id="12" fill="hold">
                            <p:stCondLst>
                              <p:cond delay="2000"/>
                            </p:stCondLst>
                            <p:childTnLst>
                              <p:par>
                                <p:cTn id="13" presetID="49" presetClass="path" presetSubtype="0" accel="50000" decel="50000" fill="hold" grpId="0" nodeType="afterEffect">
                                  <p:stCondLst>
                                    <p:cond delay="0"/>
                                  </p:stCondLst>
                                  <p:childTnLst>
                                    <p:animMotion origin="layout" path="M -3.33333E-6 2.08092E-6 L 0.15 -0.19677 " pathEditMode="relative" rAng="0" ptsTypes="AA">
                                      <p:cBhvr>
                                        <p:cTn id="14" dur="2000" fill="hold"/>
                                        <p:tgtEl>
                                          <p:spTgt spid="42"/>
                                        </p:tgtEl>
                                        <p:attrNameLst>
                                          <p:attrName>ppt_x</p:attrName>
                                          <p:attrName>ppt_y</p:attrName>
                                        </p:attrNameLst>
                                      </p:cBhvr>
                                      <p:rCtr x="7500" y="-9850"/>
                                    </p:animMotion>
                                  </p:childTnLst>
                                </p:cTn>
                              </p:par>
                            </p:childTnLst>
                          </p:cTn>
                        </p:par>
                        <p:par>
                          <p:cTn id="15" fill="hold">
                            <p:stCondLst>
                              <p:cond delay="4000"/>
                            </p:stCondLst>
                            <p:childTnLst>
                              <p:par>
                                <p:cTn id="16" presetID="1" presetClass="entr" presetSubtype="0" fill="hold" grpId="1" nodeType="afterEffect">
                                  <p:stCondLst>
                                    <p:cond delay="0"/>
                                  </p:stCondLst>
                                  <p:childTnLst>
                                    <p:set>
                                      <p:cBhvr>
                                        <p:cTn id="17" dur="1" fill="hold">
                                          <p:stCondLst>
                                            <p:cond delay="0"/>
                                          </p:stCondLst>
                                        </p:cTn>
                                        <p:tgtEl>
                                          <p:spTgt spid="43"/>
                                        </p:tgtEl>
                                        <p:attrNameLst>
                                          <p:attrName>style.visibility</p:attrName>
                                        </p:attrNameLst>
                                      </p:cBhvr>
                                      <p:to>
                                        <p:strVal val="visible"/>
                                      </p:to>
                                    </p:set>
                                  </p:childTnLst>
                                </p:cTn>
                              </p:par>
                            </p:childTnLst>
                          </p:cTn>
                        </p:par>
                        <p:par>
                          <p:cTn id="18" fill="hold">
                            <p:stCondLst>
                              <p:cond delay="4000"/>
                            </p:stCondLst>
                            <p:childTnLst>
                              <p:par>
                                <p:cTn id="19" presetID="49" presetClass="path" presetSubtype="0" accel="50000" decel="50000" fill="hold" grpId="0" nodeType="afterEffect">
                                  <p:stCondLst>
                                    <p:cond delay="0"/>
                                  </p:stCondLst>
                                  <p:childTnLst>
                                    <p:animMotion origin="layout" path="M 3.33333E-6 2.42775E-6 L 0.08541 0.11537 " pathEditMode="relative" rAng="0" ptsTypes="AA">
                                      <p:cBhvr>
                                        <p:cTn id="20" dur="2000" fill="hold"/>
                                        <p:tgtEl>
                                          <p:spTgt spid="43"/>
                                        </p:tgtEl>
                                        <p:attrNameLst>
                                          <p:attrName>ppt_x</p:attrName>
                                          <p:attrName>ppt_y</p:attrName>
                                        </p:attrNameLst>
                                      </p:cBhvr>
                                      <p:rCtr x="4271" y="5757"/>
                                    </p:animMotion>
                                  </p:childTnLst>
                                </p:cTn>
                              </p:par>
                            </p:childTnLst>
                          </p:cTn>
                        </p:par>
                        <p:par>
                          <p:cTn id="21" fill="hold">
                            <p:stCondLst>
                              <p:cond delay="6000"/>
                            </p:stCondLst>
                            <p:childTnLst>
                              <p:par>
                                <p:cTn id="22" presetID="1" presetClass="entr" presetSubtype="0" fill="hold" grpId="1" nodeType="afterEffect">
                                  <p:stCondLst>
                                    <p:cond delay="0"/>
                                  </p:stCondLst>
                                  <p:childTnLst>
                                    <p:set>
                                      <p:cBhvr>
                                        <p:cTn id="23" dur="1" fill="hold">
                                          <p:stCondLst>
                                            <p:cond delay="0"/>
                                          </p:stCondLst>
                                        </p:cTn>
                                        <p:tgtEl>
                                          <p:spTgt spid="44"/>
                                        </p:tgtEl>
                                        <p:attrNameLst>
                                          <p:attrName>style.visibility</p:attrName>
                                        </p:attrNameLst>
                                      </p:cBhvr>
                                      <p:to>
                                        <p:strVal val="visible"/>
                                      </p:to>
                                    </p:set>
                                  </p:childTnLst>
                                </p:cTn>
                              </p:par>
                            </p:childTnLst>
                          </p:cTn>
                        </p:par>
                        <p:par>
                          <p:cTn id="24" fill="hold">
                            <p:stCondLst>
                              <p:cond delay="6000"/>
                            </p:stCondLst>
                            <p:childTnLst>
                              <p:par>
                                <p:cTn id="25" presetID="49" presetClass="path" presetSubtype="0" accel="50000" decel="50000" fill="hold" grpId="0" nodeType="afterEffect">
                                  <p:stCondLst>
                                    <p:cond delay="0"/>
                                  </p:stCondLst>
                                  <p:childTnLst>
                                    <p:animMotion origin="layout" path="M 4.72222E-6 4.21965E-6 L -0.08664 -0.10821 " pathEditMode="relative" rAng="0" ptsTypes="AA">
                                      <p:cBhvr>
                                        <p:cTn id="26" dur="2000" fill="hold"/>
                                        <p:tgtEl>
                                          <p:spTgt spid="44"/>
                                        </p:tgtEl>
                                        <p:attrNameLst>
                                          <p:attrName>ppt_x</p:attrName>
                                          <p:attrName>ppt_y</p:attrName>
                                        </p:attrNameLst>
                                      </p:cBhvr>
                                      <p:rCtr x="-4340" y="-5410"/>
                                    </p:animMotion>
                                  </p:childTnLst>
                                </p:cTn>
                              </p:par>
                            </p:childTnLst>
                          </p:cTn>
                        </p:par>
                        <p:par>
                          <p:cTn id="27" fill="hold">
                            <p:stCondLst>
                              <p:cond delay="8000"/>
                            </p:stCondLst>
                            <p:childTnLst>
                              <p:par>
                                <p:cTn id="28" presetID="1" presetClass="entr" presetSubtype="0" fill="hold" grpId="1" nodeType="afterEffect">
                                  <p:stCondLst>
                                    <p:cond delay="0"/>
                                  </p:stCondLst>
                                  <p:childTnLst>
                                    <p:set>
                                      <p:cBhvr>
                                        <p:cTn id="29" dur="1" fill="hold">
                                          <p:stCondLst>
                                            <p:cond delay="0"/>
                                          </p:stCondLst>
                                        </p:cTn>
                                        <p:tgtEl>
                                          <p:spTgt spid="45"/>
                                        </p:tgtEl>
                                        <p:attrNameLst>
                                          <p:attrName>style.visibility</p:attrName>
                                        </p:attrNameLst>
                                      </p:cBhvr>
                                      <p:to>
                                        <p:strVal val="visible"/>
                                      </p:to>
                                    </p:set>
                                  </p:childTnLst>
                                </p:cTn>
                              </p:par>
                            </p:childTnLst>
                          </p:cTn>
                        </p:par>
                        <p:par>
                          <p:cTn id="30" fill="hold">
                            <p:stCondLst>
                              <p:cond delay="8000"/>
                            </p:stCondLst>
                            <p:childTnLst>
                              <p:par>
                                <p:cTn id="31" presetID="49" presetClass="path" presetSubtype="0" accel="50000" decel="50000" fill="hold" grpId="0" nodeType="afterEffect">
                                  <p:stCondLst>
                                    <p:cond delay="0"/>
                                  </p:stCondLst>
                                  <p:childTnLst>
                                    <p:animMotion origin="layout" path="M 0 -2.71676E-6 L 0.08715 -0.11491 " pathEditMode="relative" rAng="0" ptsTypes="AA">
                                      <p:cBhvr>
                                        <p:cTn id="32" dur="2000" fill="hold"/>
                                        <p:tgtEl>
                                          <p:spTgt spid="45"/>
                                        </p:tgtEl>
                                        <p:attrNameLst>
                                          <p:attrName>ppt_x</p:attrName>
                                          <p:attrName>ppt_y</p:attrName>
                                        </p:attrNameLst>
                                      </p:cBhvr>
                                      <p:rCtr x="4358" y="-5757"/>
                                    </p:animMotion>
                                  </p:childTnLst>
                                </p:cTn>
                              </p:par>
                            </p:childTnLst>
                          </p:cTn>
                        </p:par>
                        <p:par>
                          <p:cTn id="33" fill="hold">
                            <p:stCondLst>
                              <p:cond delay="10000"/>
                            </p:stCondLst>
                            <p:childTnLst>
                              <p:par>
                                <p:cTn id="34" presetID="1" presetClass="entr" presetSubtype="0" fill="hold" grpId="1" nodeType="afterEffect">
                                  <p:stCondLst>
                                    <p:cond delay="0"/>
                                  </p:stCondLst>
                                  <p:childTnLst>
                                    <p:set>
                                      <p:cBhvr>
                                        <p:cTn id="35" dur="1" fill="hold">
                                          <p:stCondLst>
                                            <p:cond delay="0"/>
                                          </p:stCondLst>
                                        </p:cTn>
                                        <p:tgtEl>
                                          <p:spTgt spid="46"/>
                                        </p:tgtEl>
                                        <p:attrNameLst>
                                          <p:attrName>style.visibility</p:attrName>
                                        </p:attrNameLst>
                                      </p:cBhvr>
                                      <p:to>
                                        <p:strVal val="visible"/>
                                      </p:to>
                                    </p:set>
                                  </p:childTnLst>
                                </p:cTn>
                              </p:par>
                            </p:childTnLst>
                          </p:cTn>
                        </p:par>
                        <p:par>
                          <p:cTn id="36" fill="hold">
                            <p:stCondLst>
                              <p:cond delay="10000"/>
                            </p:stCondLst>
                            <p:childTnLst>
                              <p:par>
                                <p:cTn id="37" presetID="49" presetClass="path" presetSubtype="0" accel="50000" decel="50000" fill="hold" grpId="0" nodeType="afterEffect">
                                  <p:stCondLst>
                                    <p:cond delay="0"/>
                                  </p:stCondLst>
                                  <p:childTnLst>
                                    <p:animMotion origin="layout" path="M -1.38889E-6 2.71676E-6 L -0.08837 0.11352 " pathEditMode="relative" rAng="0" ptsTypes="AA">
                                      <p:cBhvr>
                                        <p:cTn id="38" dur="2000" fill="hold"/>
                                        <p:tgtEl>
                                          <p:spTgt spid="46"/>
                                        </p:tgtEl>
                                        <p:attrNameLst>
                                          <p:attrName>ppt_x</p:attrName>
                                          <p:attrName>ppt_y</p:attrName>
                                        </p:attrNameLst>
                                      </p:cBhvr>
                                      <p:rCtr x="-4427" y="566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567180" y="524578"/>
            <a:ext cx="8001000" cy="5078568"/>
          </a:xfrm>
        </p:spPr>
        <p:txBody>
          <a:bodyPr/>
          <a:lstStyle/>
          <a:p>
            <a:pPr marL="0" indent="0" algn="ctr" eaLnBrk="1" hangingPunct="1">
              <a:buFontTx/>
              <a:buNone/>
            </a:pPr>
            <a:r>
              <a:rPr lang="en-US"/>
              <a:t>So, how is photosynthesis like baking a cake?</a:t>
            </a:r>
          </a:p>
          <a:p>
            <a:pPr marL="0" indent="0" algn="ctr" eaLnBrk="1" hangingPunct="1">
              <a:buFontTx/>
              <a:buNone/>
            </a:pPr>
            <a:r>
              <a:rPr lang="en-US"/>
              <a:t>Let’s think about it.  What are some ingredients that go into making a cake?</a:t>
            </a:r>
          </a:p>
        </p:txBody>
      </p:sp>
      <p:sp>
        <p:nvSpPr>
          <p:cNvPr id="3" name="AutoShape 5" descr="http://images.clipart.com/thb/thb8/PH/cs5359_20040528d/cs5359_20040528d/16453254.thb.jpg?5359_040604_2782"/>
          <p:cNvSpPr>
            <a:spLocks noChangeAspect="1" noChangeArrowheads="1"/>
          </p:cNvSpPr>
          <p:nvPr/>
        </p:nvSpPr>
        <p:spPr bwMode="auto">
          <a:xfrm>
            <a:off x="155575" y="-1600200"/>
            <a:ext cx="2238375" cy="333375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extBox 4"/>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grpSp>
        <p:nvGrpSpPr>
          <p:cNvPr id="6" name="Group 5"/>
          <p:cNvGrpSpPr/>
          <p:nvPr/>
        </p:nvGrpSpPr>
        <p:grpSpPr>
          <a:xfrm>
            <a:off x="228600" y="2895600"/>
            <a:ext cx="5105400" cy="2924968"/>
            <a:chOff x="381000" y="2333297"/>
            <a:chExt cx="8458200" cy="4394170"/>
          </a:xfrm>
        </p:grpSpPr>
        <p:grpSp>
          <p:nvGrpSpPr>
            <p:cNvPr id="7" name="Group 6"/>
            <p:cNvGrpSpPr/>
            <p:nvPr/>
          </p:nvGrpSpPr>
          <p:grpSpPr>
            <a:xfrm>
              <a:off x="381000" y="2333297"/>
              <a:ext cx="8458200" cy="4394170"/>
              <a:chOff x="381000" y="2333297"/>
              <a:chExt cx="8458200" cy="4394170"/>
            </a:xfrm>
          </p:grpSpPr>
          <p:sp>
            <p:nvSpPr>
              <p:cNvPr id="9" name="TextBox 8"/>
              <p:cNvSpPr txBox="1"/>
              <p:nvPr/>
            </p:nvSpPr>
            <p:spPr>
              <a:xfrm>
                <a:off x="7315200" y="3486090"/>
                <a:ext cx="1524000" cy="329605"/>
              </a:xfrm>
              <a:prstGeom prst="rect">
                <a:avLst/>
              </a:prstGeom>
              <a:noFill/>
            </p:spPr>
            <p:txBody>
              <a:bodyPr wrap="square" rtlCol="0">
                <a:spAutoFit/>
              </a:bodyPr>
              <a:lstStyle/>
              <a:p>
                <a:pPr algn="ctr"/>
                <a:r>
                  <a:rPr lang="en-US" sz="900" b="1">
                    <a:latin typeface="+mn-lt"/>
                  </a:rPr>
                  <a:t>Sunlight</a:t>
                </a:r>
              </a:p>
            </p:txBody>
          </p:sp>
          <p:sp>
            <p:nvSpPr>
              <p:cNvPr id="10" name="Rectangle 9"/>
              <p:cNvSpPr/>
              <p:nvPr/>
            </p:nvSpPr>
            <p:spPr>
              <a:xfrm>
                <a:off x="381000" y="3886200"/>
                <a:ext cx="2509948" cy="725131"/>
              </a:xfrm>
              <a:prstGeom prst="rect">
                <a:avLst/>
              </a:prstGeom>
            </p:spPr>
            <p:txBody>
              <a:bodyPr wrap="square">
                <a:spAutoFit/>
              </a:bodyPr>
              <a:lstStyle/>
              <a:p>
                <a:pPr algn="ctr"/>
                <a:r>
                  <a:rPr lang="en-US" sz="900" b="1">
                    <a:latin typeface="+mn-lt"/>
                  </a:rPr>
                  <a:t>Carbon Dioxide</a:t>
                </a:r>
              </a:p>
              <a:p>
                <a:pPr algn="ctr"/>
                <a:r>
                  <a:rPr lang="en-US" sz="900">
                    <a:latin typeface="+mn-lt"/>
                  </a:rPr>
                  <a:t>Enters Stomata (tiny holes) in leaves</a:t>
                </a:r>
              </a:p>
            </p:txBody>
          </p:sp>
          <p:sp>
            <p:nvSpPr>
              <p:cNvPr id="11" name="Rectangle 10"/>
              <p:cNvSpPr/>
              <p:nvPr/>
            </p:nvSpPr>
            <p:spPr>
              <a:xfrm>
                <a:off x="6020705" y="5251639"/>
                <a:ext cx="1641115" cy="527369"/>
              </a:xfrm>
              <a:prstGeom prst="rect">
                <a:avLst/>
              </a:prstGeom>
            </p:spPr>
            <p:txBody>
              <a:bodyPr wrap="none">
                <a:spAutoFit/>
              </a:bodyPr>
              <a:lstStyle/>
              <a:p>
                <a:r>
                  <a:rPr lang="en-US" sz="900" b="1">
                    <a:latin typeface="+mn-lt"/>
                  </a:rPr>
                  <a:t>Glucose Sugar</a:t>
                </a:r>
              </a:p>
              <a:p>
                <a:pPr algn="ctr"/>
                <a:r>
                  <a:rPr lang="en-US" sz="900">
                    <a:latin typeface="+mn-lt"/>
                  </a:rPr>
                  <a:t>Stored</a:t>
                </a:r>
              </a:p>
            </p:txBody>
          </p:sp>
          <p:sp>
            <p:nvSpPr>
              <p:cNvPr id="12" name="Rectangle 11"/>
              <p:cNvSpPr/>
              <p:nvPr/>
            </p:nvSpPr>
            <p:spPr>
              <a:xfrm>
                <a:off x="1884576" y="5910458"/>
                <a:ext cx="2245996" cy="527369"/>
              </a:xfrm>
              <a:prstGeom prst="rect">
                <a:avLst/>
              </a:prstGeom>
            </p:spPr>
            <p:txBody>
              <a:bodyPr wrap="none">
                <a:spAutoFit/>
              </a:bodyPr>
              <a:lstStyle/>
              <a:p>
                <a:pPr algn="ctr"/>
                <a:r>
                  <a:rPr lang="en-US" sz="900" b="1">
                    <a:latin typeface="+mn-lt"/>
                  </a:rPr>
                  <a:t>Water</a:t>
                </a:r>
              </a:p>
              <a:p>
                <a:pPr algn="ctr"/>
                <a:r>
                  <a:rPr lang="en-US" sz="900">
                    <a:latin typeface="+mn-lt"/>
                  </a:rPr>
                  <a:t>Enters through Roots</a:t>
                </a:r>
              </a:p>
            </p:txBody>
          </p:sp>
          <p:pic>
            <p:nvPicPr>
              <p:cNvPr id="13" name="Picture 9" descr="C:\Users\gvikingson\AppData\Local\Microsoft\Windows\Temporary Internet Files\Content.IE5\DIZL4JRL\MC900440405[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80083" y="2333297"/>
                <a:ext cx="1524000" cy="1524000"/>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Rectangle 13"/>
              <p:cNvSpPr/>
              <p:nvPr/>
            </p:nvSpPr>
            <p:spPr>
              <a:xfrm>
                <a:off x="6445439" y="4083096"/>
                <a:ext cx="1561686" cy="527369"/>
              </a:xfrm>
              <a:prstGeom prst="rect">
                <a:avLst/>
              </a:prstGeom>
            </p:spPr>
            <p:txBody>
              <a:bodyPr wrap="none">
                <a:spAutoFit/>
              </a:bodyPr>
              <a:lstStyle/>
              <a:p>
                <a:pPr algn="ctr"/>
                <a:r>
                  <a:rPr lang="en-US" sz="900" b="1">
                    <a:latin typeface="+mn-lt"/>
                  </a:rPr>
                  <a:t>Oxygen</a:t>
                </a:r>
              </a:p>
              <a:p>
                <a:r>
                  <a:rPr lang="en-US" sz="900">
                    <a:latin typeface="+mn-lt"/>
                  </a:rPr>
                  <a:t>Exits Stomata</a:t>
                </a:r>
              </a:p>
            </p:txBody>
          </p:sp>
          <p:sp>
            <p:nvSpPr>
              <p:cNvPr id="15" name="Right Arrow 14"/>
              <p:cNvSpPr/>
              <p:nvPr/>
            </p:nvSpPr>
            <p:spPr bwMode="auto">
              <a:xfrm>
                <a:off x="2819400" y="4248090"/>
                <a:ext cx="376348" cy="247710"/>
              </a:xfrm>
              <a:prstGeom prst="rightArrow">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Arial" charset="0"/>
                </a:endParaRPr>
              </a:p>
            </p:txBody>
          </p:sp>
          <p:sp>
            <p:nvSpPr>
              <p:cNvPr id="16" name="Right Arrow 15"/>
              <p:cNvSpPr/>
              <p:nvPr/>
            </p:nvSpPr>
            <p:spPr bwMode="auto">
              <a:xfrm rot="1516164">
                <a:off x="4065647" y="6302099"/>
                <a:ext cx="376348" cy="247710"/>
              </a:xfrm>
              <a:prstGeom prst="rightArrow">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Arial" charset="0"/>
                </a:endParaRPr>
              </a:p>
            </p:txBody>
          </p:sp>
          <p:sp>
            <p:nvSpPr>
              <p:cNvPr id="17" name="Right Arrow 16"/>
              <p:cNvSpPr/>
              <p:nvPr/>
            </p:nvSpPr>
            <p:spPr bwMode="auto">
              <a:xfrm>
                <a:off x="6091909" y="4282407"/>
                <a:ext cx="376348" cy="247710"/>
              </a:xfrm>
              <a:prstGeom prst="rightArrow">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Arial" charset="0"/>
                </a:endParaRPr>
              </a:p>
            </p:txBody>
          </p:sp>
          <p:grpSp>
            <p:nvGrpSpPr>
              <p:cNvPr id="18" name="Group 17"/>
              <p:cNvGrpSpPr/>
              <p:nvPr/>
            </p:nvGrpSpPr>
            <p:grpSpPr>
              <a:xfrm>
                <a:off x="3048000" y="2743200"/>
                <a:ext cx="2946429" cy="3984267"/>
                <a:chOff x="3606771" y="2866909"/>
                <a:chExt cx="2946429" cy="3984267"/>
              </a:xfrm>
            </p:grpSpPr>
            <p:pic>
              <p:nvPicPr>
                <p:cNvPr id="19" name="Picture 8" descr="C:\Users\gvikingson\AppData\Local\Microsoft\Windows\Temporary Internet Files\Content.IE5\7X01L1GI\MC90012323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3606771" y="2866909"/>
                  <a:ext cx="2946429" cy="3595573"/>
                </a:xfrm>
                <a:prstGeom prst="rect">
                  <a:avLst/>
                </a:prstGeom>
                <a:noFill/>
                <a:extLst>
                  <a:ext uri="{909E8E84-426E-40dd-AFC4-6F175D3DCCD1}">
                    <a14:hiddenFill xmlns:a14="http://schemas.microsoft.com/office/drawing/2010/main" xmlns="">
                      <a:solidFill>
                        <a:srgbClr val="FFFFFF"/>
                      </a:solidFill>
                    </a14:hiddenFill>
                  </a:ext>
                </a:extLst>
              </p:spPr>
            </p:pic>
            <p:sp>
              <p:nvSpPr>
                <p:cNvPr id="20" name="Freeform 19"/>
                <p:cNvSpPr/>
                <p:nvPr/>
              </p:nvSpPr>
              <p:spPr bwMode="auto">
                <a:xfrm>
                  <a:off x="5363570" y="6469039"/>
                  <a:ext cx="300251" cy="354842"/>
                </a:xfrm>
                <a:custGeom>
                  <a:avLst/>
                  <a:gdLst>
                    <a:gd name="connsiteX0" fmla="*/ 0 w 300251"/>
                    <a:gd name="connsiteY0" fmla="*/ 0 h 354842"/>
                    <a:gd name="connsiteX1" fmla="*/ 81887 w 300251"/>
                    <a:gd name="connsiteY1" fmla="*/ 150125 h 354842"/>
                    <a:gd name="connsiteX2" fmla="*/ 122830 w 300251"/>
                    <a:gd name="connsiteY2" fmla="*/ 177421 h 354842"/>
                    <a:gd name="connsiteX3" fmla="*/ 177421 w 300251"/>
                    <a:gd name="connsiteY3" fmla="*/ 272955 h 354842"/>
                    <a:gd name="connsiteX4" fmla="*/ 259308 w 300251"/>
                    <a:gd name="connsiteY4" fmla="*/ 300251 h 354842"/>
                    <a:gd name="connsiteX5" fmla="*/ 300251 w 300251"/>
                    <a:gd name="connsiteY5" fmla="*/ 354842 h 354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251" h="354842">
                      <a:moveTo>
                        <a:pt x="0" y="0"/>
                      </a:moveTo>
                      <a:cubicBezTo>
                        <a:pt x="16336" y="40838"/>
                        <a:pt x="44698" y="125331"/>
                        <a:pt x="81887" y="150125"/>
                      </a:cubicBezTo>
                      <a:lnTo>
                        <a:pt x="122830" y="177421"/>
                      </a:lnTo>
                      <a:cubicBezTo>
                        <a:pt x="134362" y="223547"/>
                        <a:pt x="130209" y="246726"/>
                        <a:pt x="177421" y="272955"/>
                      </a:cubicBezTo>
                      <a:cubicBezTo>
                        <a:pt x="202572" y="286928"/>
                        <a:pt x="259308" y="300251"/>
                        <a:pt x="259308" y="300251"/>
                      </a:cubicBezTo>
                      <a:cubicBezTo>
                        <a:pt x="276172" y="350845"/>
                        <a:pt x="260088" y="334760"/>
                        <a:pt x="300251" y="354842"/>
                      </a:cubicBez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Arial" charset="0"/>
                  </a:endParaRPr>
                </a:p>
              </p:txBody>
            </p:sp>
            <p:sp>
              <p:nvSpPr>
                <p:cNvPr id="21" name="Freeform 20"/>
                <p:cNvSpPr/>
                <p:nvPr/>
              </p:nvSpPr>
              <p:spPr bwMode="auto">
                <a:xfrm>
                  <a:off x="5076967" y="6469039"/>
                  <a:ext cx="245660" cy="342098"/>
                </a:xfrm>
                <a:custGeom>
                  <a:avLst/>
                  <a:gdLst>
                    <a:gd name="connsiteX0" fmla="*/ 245660 w 245660"/>
                    <a:gd name="connsiteY0" fmla="*/ 0 h 342098"/>
                    <a:gd name="connsiteX1" fmla="*/ 204717 w 245660"/>
                    <a:gd name="connsiteY1" fmla="*/ 68239 h 342098"/>
                    <a:gd name="connsiteX2" fmla="*/ 191069 w 245660"/>
                    <a:gd name="connsiteY2" fmla="*/ 150125 h 342098"/>
                    <a:gd name="connsiteX3" fmla="*/ 81887 w 245660"/>
                    <a:gd name="connsiteY3" fmla="*/ 218364 h 342098"/>
                    <a:gd name="connsiteX4" fmla="*/ 68239 w 245660"/>
                    <a:gd name="connsiteY4" fmla="*/ 259307 h 342098"/>
                    <a:gd name="connsiteX5" fmla="*/ 13648 w 245660"/>
                    <a:gd name="connsiteY5" fmla="*/ 341194 h 342098"/>
                    <a:gd name="connsiteX6" fmla="*/ 0 w 245660"/>
                    <a:gd name="connsiteY6" fmla="*/ 341194 h 34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660" h="342098">
                      <a:moveTo>
                        <a:pt x="245660" y="0"/>
                      </a:moveTo>
                      <a:cubicBezTo>
                        <a:pt x="232012" y="22746"/>
                        <a:pt x="213782" y="43310"/>
                        <a:pt x="204717" y="68239"/>
                      </a:cubicBezTo>
                      <a:cubicBezTo>
                        <a:pt x="195260" y="94245"/>
                        <a:pt x="204508" y="125936"/>
                        <a:pt x="191069" y="150125"/>
                      </a:cubicBezTo>
                      <a:cubicBezTo>
                        <a:pt x="177441" y="174655"/>
                        <a:pt x="105626" y="206494"/>
                        <a:pt x="81887" y="218364"/>
                      </a:cubicBezTo>
                      <a:cubicBezTo>
                        <a:pt x="77338" y="232012"/>
                        <a:pt x="72191" y="245475"/>
                        <a:pt x="68239" y="259307"/>
                      </a:cubicBezTo>
                      <a:cubicBezTo>
                        <a:pt x="51268" y="318705"/>
                        <a:pt x="69625" y="313205"/>
                        <a:pt x="13648" y="341194"/>
                      </a:cubicBezTo>
                      <a:cubicBezTo>
                        <a:pt x="9579" y="343229"/>
                        <a:pt x="4549" y="341194"/>
                        <a:pt x="0" y="341194"/>
                      </a:cubicBez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Arial" charset="0"/>
                  </a:endParaRPr>
                </a:p>
              </p:txBody>
            </p:sp>
            <p:sp>
              <p:nvSpPr>
                <p:cNvPr id="22" name="Freeform 21"/>
                <p:cNvSpPr/>
                <p:nvPr/>
              </p:nvSpPr>
              <p:spPr bwMode="auto">
                <a:xfrm>
                  <a:off x="5213445" y="6455391"/>
                  <a:ext cx="218394" cy="395785"/>
                </a:xfrm>
                <a:custGeom>
                  <a:avLst/>
                  <a:gdLst>
                    <a:gd name="connsiteX0" fmla="*/ 0 w 218394"/>
                    <a:gd name="connsiteY0" fmla="*/ 0 h 395785"/>
                    <a:gd name="connsiteX1" fmla="*/ 54591 w 218394"/>
                    <a:gd name="connsiteY1" fmla="*/ 136478 h 395785"/>
                    <a:gd name="connsiteX2" fmla="*/ 95534 w 218394"/>
                    <a:gd name="connsiteY2" fmla="*/ 150125 h 395785"/>
                    <a:gd name="connsiteX3" fmla="*/ 136477 w 218394"/>
                    <a:gd name="connsiteY3" fmla="*/ 191069 h 395785"/>
                    <a:gd name="connsiteX4" fmla="*/ 191068 w 218394"/>
                    <a:gd name="connsiteY4" fmla="*/ 327546 h 395785"/>
                    <a:gd name="connsiteX5" fmla="*/ 218364 w 218394"/>
                    <a:gd name="connsiteY5" fmla="*/ 395785 h 395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394" h="395785">
                      <a:moveTo>
                        <a:pt x="0" y="0"/>
                      </a:moveTo>
                      <a:cubicBezTo>
                        <a:pt x="12131" y="97048"/>
                        <a:pt x="-15281" y="101542"/>
                        <a:pt x="54591" y="136478"/>
                      </a:cubicBezTo>
                      <a:cubicBezTo>
                        <a:pt x="67458" y="142912"/>
                        <a:pt x="81886" y="145576"/>
                        <a:pt x="95534" y="150125"/>
                      </a:cubicBezTo>
                      <a:cubicBezTo>
                        <a:pt x="109182" y="163773"/>
                        <a:pt x="130374" y="172758"/>
                        <a:pt x="136477" y="191069"/>
                      </a:cubicBezTo>
                      <a:cubicBezTo>
                        <a:pt x="185995" y="339623"/>
                        <a:pt x="99072" y="296882"/>
                        <a:pt x="191068" y="327546"/>
                      </a:cubicBezTo>
                      <a:cubicBezTo>
                        <a:pt x="220399" y="386206"/>
                        <a:pt x="218364" y="361792"/>
                        <a:pt x="218364" y="395785"/>
                      </a:cubicBez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Arial" charset="0"/>
                  </a:endParaRPr>
                </a:p>
              </p:txBody>
            </p:sp>
            <p:sp>
              <p:nvSpPr>
                <p:cNvPr id="23" name="Freeform 22"/>
                <p:cNvSpPr/>
                <p:nvPr/>
              </p:nvSpPr>
              <p:spPr bwMode="auto">
                <a:xfrm>
                  <a:off x="5226983" y="6646460"/>
                  <a:ext cx="109292" cy="191068"/>
                </a:xfrm>
                <a:custGeom>
                  <a:avLst/>
                  <a:gdLst>
                    <a:gd name="connsiteX0" fmla="*/ 109292 w 109292"/>
                    <a:gd name="connsiteY0" fmla="*/ 0 h 191068"/>
                    <a:gd name="connsiteX1" fmla="*/ 54701 w 109292"/>
                    <a:gd name="connsiteY1" fmla="*/ 109182 h 191068"/>
                    <a:gd name="connsiteX2" fmla="*/ 41053 w 109292"/>
                    <a:gd name="connsiteY2" fmla="*/ 163773 h 191068"/>
                    <a:gd name="connsiteX3" fmla="*/ 110 w 109292"/>
                    <a:gd name="connsiteY3" fmla="*/ 191068 h 191068"/>
                  </a:gdLst>
                  <a:ahLst/>
                  <a:cxnLst>
                    <a:cxn ang="0">
                      <a:pos x="connsiteX0" y="connsiteY0"/>
                    </a:cxn>
                    <a:cxn ang="0">
                      <a:pos x="connsiteX1" y="connsiteY1"/>
                    </a:cxn>
                    <a:cxn ang="0">
                      <a:pos x="connsiteX2" y="connsiteY2"/>
                    </a:cxn>
                    <a:cxn ang="0">
                      <a:pos x="connsiteX3" y="connsiteY3"/>
                    </a:cxn>
                  </a:cxnLst>
                  <a:rect l="l" t="t" r="r" b="b"/>
                  <a:pathLst>
                    <a:path w="109292" h="191068">
                      <a:moveTo>
                        <a:pt x="109292" y="0"/>
                      </a:moveTo>
                      <a:cubicBezTo>
                        <a:pt x="72025" y="62110"/>
                        <a:pt x="70728" y="53087"/>
                        <a:pt x="54701" y="109182"/>
                      </a:cubicBezTo>
                      <a:cubicBezTo>
                        <a:pt x="49548" y="127217"/>
                        <a:pt x="52770" y="149126"/>
                        <a:pt x="41053" y="163773"/>
                      </a:cubicBezTo>
                      <a:cubicBezTo>
                        <a:pt x="-4206" y="220346"/>
                        <a:pt x="110" y="149916"/>
                        <a:pt x="110" y="191068"/>
                      </a:cubicBez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Arial" charset="0"/>
                  </a:endParaRPr>
                </a:p>
              </p:txBody>
            </p:sp>
            <p:sp>
              <p:nvSpPr>
                <p:cNvPr id="24" name="Freeform 23"/>
                <p:cNvSpPr/>
                <p:nvPr/>
              </p:nvSpPr>
              <p:spPr bwMode="auto">
                <a:xfrm>
                  <a:off x="4831307" y="6469039"/>
                  <a:ext cx="436729" cy="370407"/>
                </a:xfrm>
                <a:custGeom>
                  <a:avLst/>
                  <a:gdLst>
                    <a:gd name="connsiteX0" fmla="*/ 436729 w 436729"/>
                    <a:gd name="connsiteY0" fmla="*/ 0 h 370407"/>
                    <a:gd name="connsiteX1" fmla="*/ 409433 w 436729"/>
                    <a:gd name="connsiteY1" fmla="*/ 68239 h 370407"/>
                    <a:gd name="connsiteX2" fmla="*/ 368490 w 436729"/>
                    <a:gd name="connsiteY2" fmla="*/ 95534 h 370407"/>
                    <a:gd name="connsiteX3" fmla="*/ 313899 w 436729"/>
                    <a:gd name="connsiteY3" fmla="*/ 136477 h 370407"/>
                    <a:gd name="connsiteX4" fmla="*/ 204717 w 436729"/>
                    <a:gd name="connsiteY4" fmla="*/ 272955 h 370407"/>
                    <a:gd name="connsiteX5" fmla="*/ 122830 w 436729"/>
                    <a:gd name="connsiteY5" fmla="*/ 300251 h 370407"/>
                    <a:gd name="connsiteX6" fmla="*/ 40944 w 436729"/>
                    <a:gd name="connsiteY6" fmla="*/ 368489 h 370407"/>
                    <a:gd name="connsiteX7" fmla="*/ 0 w 436729"/>
                    <a:gd name="connsiteY7" fmla="*/ 368489 h 37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729" h="370407">
                      <a:moveTo>
                        <a:pt x="436729" y="0"/>
                      </a:moveTo>
                      <a:cubicBezTo>
                        <a:pt x="427630" y="22746"/>
                        <a:pt x="423673" y="48304"/>
                        <a:pt x="409433" y="68239"/>
                      </a:cubicBezTo>
                      <a:cubicBezTo>
                        <a:pt x="399899" y="81586"/>
                        <a:pt x="381837" y="86000"/>
                        <a:pt x="368490" y="95534"/>
                      </a:cubicBezTo>
                      <a:cubicBezTo>
                        <a:pt x="349981" y="108755"/>
                        <a:pt x="332096" y="122829"/>
                        <a:pt x="313899" y="136477"/>
                      </a:cubicBezTo>
                      <a:cubicBezTo>
                        <a:pt x="287831" y="214679"/>
                        <a:pt x="297314" y="242089"/>
                        <a:pt x="204717" y="272955"/>
                      </a:cubicBezTo>
                      <a:lnTo>
                        <a:pt x="122830" y="300251"/>
                      </a:lnTo>
                      <a:cubicBezTo>
                        <a:pt x="103826" y="319255"/>
                        <a:pt x="69445" y="358989"/>
                        <a:pt x="40944" y="368489"/>
                      </a:cubicBezTo>
                      <a:cubicBezTo>
                        <a:pt x="27996" y="372805"/>
                        <a:pt x="13648" y="368489"/>
                        <a:pt x="0" y="368489"/>
                      </a:cubicBez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Arial" charset="0"/>
                  </a:endParaRPr>
                </a:p>
              </p:txBody>
            </p:sp>
            <p:sp>
              <p:nvSpPr>
                <p:cNvPr id="25" name="Freeform 24"/>
                <p:cNvSpPr/>
                <p:nvPr/>
              </p:nvSpPr>
              <p:spPr bwMode="auto">
                <a:xfrm>
                  <a:off x="5431809" y="6578221"/>
                  <a:ext cx="300251" cy="163773"/>
                </a:xfrm>
                <a:custGeom>
                  <a:avLst/>
                  <a:gdLst>
                    <a:gd name="connsiteX0" fmla="*/ 0 w 300251"/>
                    <a:gd name="connsiteY0" fmla="*/ 0 h 163773"/>
                    <a:gd name="connsiteX1" fmla="*/ 163773 w 300251"/>
                    <a:gd name="connsiteY1" fmla="*/ 13648 h 163773"/>
                    <a:gd name="connsiteX2" fmla="*/ 245660 w 300251"/>
                    <a:gd name="connsiteY2" fmla="*/ 40943 h 163773"/>
                    <a:gd name="connsiteX3" fmla="*/ 272955 w 300251"/>
                    <a:gd name="connsiteY3" fmla="*/ 81886 h 163773"/>
                    <a:gd name="connsiteX4" fmla="*/ 286603 w 300251"/>
                    <a:gd name="connsiteY4" fmla="*/ 136478 h 163773"/>
                    <a:gd name="connsiteX5" fmla="*/ 300251 w 300251"/>
                    <a:gd name="connsiteY5" fmla="*/ 163773 h 163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251" h="163773">
                      <a:moveTo>
                        <a:pt x="0" y="0"/>
                      </a:moveTo>
                      <a:cubicBezTo>
                        <a:pt x="54591" y="4549"/>
                        <a:pt x="109738" y="4642"/>
                        <a:pt x="163773" y="13648"/>
                      </a:cubicBezTo>
                      <a:cubicBezTo>
                        <a:pt x="192154" y="18378"/>
                        <a:pt x="245660" y="40943"/>
                        <a:pt x="245660" y="40943"/>
                      </a:cubicBezTo>
                      <a:cubicBezTo>
                        <a:pt x="254758" y="54591"/>
                        <a:pt x="266494" y="66810"/>
                        <a:pt x="272955" y="81886"/>
                      </a:cubicBezTo>
                      <a:cubicBezTo>
                        <a:pt x="280344" y="99127"/>
                        <a:pt x="280671" y="118683"/>
                        <a:pt x="286603" y="136478"/>
                      </a:cubicBezTo>
                      <a:cubicBezTo>
                        <a:pt x="289820" y="146128"/>
                        <a:pt x="295702" y="154675"/>
                        <a:pt x="300251" y="163773"/>
                      </a:cubicBez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Arial" charset="0"/>
                  </a:endParaRPr>
                </a:p>
              </p:txBody>
            </p:sp>
          </p:grpSp>
        </p:grpSp>
        <p:sp>
          <p:nvSpPr>
            <p:cNvPr id="8" name="Right Arrow 7"/>
            <p:cNvSpPr/>
            <p:nvPr/>
          </p:nvSpPr>
          <p:spPr bwMode="auto">
            <a:xfrm rot="12271496">
              <a:off x="5525992" y="5318574"/>
              <a:ext cx="376348" cy="247710"/>
            </a:xfrm>
            <a:prstGeom prst="rightArrow">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Arial" charset="0"/>
              </a:endParaRPr>
            </a:p>
          </p:txBody>
        </p:sp>
      </p:grpSp>
      <p:sp>
        <p:nvSpPr>
          <p:cNvPr id="2" name="Equal 1"/>
          <p:cNvSpPr/>
          <p:nvPr/>
        </p:nvSpPr>
        <p:spPr>
          <a:xfrm>
            <a:off x="5080637" y="3772654"/>
            <a:ext cx="939163" cy="691657"/>
          </a:xfrm>
          <a:prstGeom prst="mathEqual">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solidFill>
                <a:schemeClr val="tx1"/>
              </a:solidFill>
            </a:endParaRPr>
          </a:p>
        </p:txBody>
      </p:sp>
      <p:pic>
        <p:nvPicPr>
          <p:cNvPr id="1026" name="Picture 2" descr="C:\Users\mzaher\AppData\Local\Microsoft\Windows\Temporary Internet Files\Content.IE5\H6H7VG49\MC900445192[2].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2632036"/>
            <a:ext cx="2812694" cy="2972892"/>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rot="20123258">
            <a:off x="533400" y="2209800"/>
            <a:ext cx="2776761" cy="707886"/>
          </a:xfrm>
          <a:prstGeom prst="rect">
            <a:avLst/>
          </a:prstGeom>
          <a:noFill/>
        </p:spPr>
        <p:txBody>
          <a:bodyPr wrap="square" rtlCol="0">
            <a:spAutoFit/>
          </a:bodyPr>
          <a:lstStyle/>
          <a:p>
            <a:pPr algn="ctr"/>
            <a:r>
              <a:rPr lang="en-US" sz="4000" b="1">
                <a:latin typeface="+mn-lt"/>
              </a:rPr>
              <a:t>flour</a:t>
            </a:r>
          </a:p>
        </p:txBody>
      </p:sp>
      <p:sp>
        <p:nvSpPr>
          <p:cNvPr id="28" name="TextBox 27"/>
          <p:cNvSpPr txBox="1"/>
          <p:nvPr/>
        </p:nvSpPr>
        <p:spPr>
          <a:xfrm rot="719665">
            <a:off x="5349271" y="2209801"/>
            <a:ext cx="2776761" cy="707886"/>
          </a:xfrm>
          <a:prstGeom prst="rect">
            <a:avLst/>
          </a:prstGeom>
          <a:noFill/>
        </p:spPr>
        <p:txBody>
          <a:bodyPr wrap="square" rtlCol="0">
            <a:spAutoFit/>
          </a:bodyPr>
          <a:lstStyle/>
          <a:p>
            <a:pPr algn="ctr"/>
            <a:r>
              <a:rPr lang="en-US" sz="4000" b="1">
                <a:latin typeface="+mn-lt"/>
              </a:rPr>
              <a:t>vanilla</a:t>
            </a:r>
          </a:p>
        </p:txBody>
      </p:sp>
      <p:sp>
        <p:nvSpPr>
          <p:cNvPr id="29" name="TextBox 28"/>
          <p:cNvSpPr txBox="1"/>
          <p:nvPr/>
        </p:nvSpPr>
        <p:spPr>
          <a:xfrm rot="539091">
            <a:off x="570859" y="4268825"/>
            <a:ext cx="2776761" cy="707886"/>
          </a:xfrm>
          <a:prstGeom prst="rect">
            <a:avLst/>
          </a:prstGeom>
          <a:noFill/>
        </p:spPr>
        <p:txBody>
          <a:bodyPr wrap="square" rtlCol="0">
            <a:spAutoFit/>
          </a:bodyPr>
          <a:lstStyle/>
          <a:p>
            <a:pPr algn="ctr"/>
            <a:r>
              <a:rPr lang="en-US" sz="4000" b="1">
                <a:latin typeface="+mn-lt"/>
              </a:rPr>
              <a:t>butter</a:t>
            </a:r>
          </a:p>
        </p:txBody>
      </p:sp>
      <p:sp>
        <p:nvSpPr>
          <p:cNvPr id="30" name="TextBox 29"/>
          <p:cNvSpPr txBox="1"/>
          <p:nvPr/>
        </p:nvSpPr>
        <p:spPr>
          <a:xfrm rot="550938">
            <a:off x="3234948" y="5299243"/>
            <a:ext cx="2776761" cy="707886"/>
          </a:xfrm>
          <a:prstGeom prst="rect">
            <a:avLst/>
          </a:prstGeom>
          <a:noFill/>
        </p:spPr>
        <p:txBody>
          <a:bodyPr wrap="square" rtlCol="0">
            <a:spAutoFit/>
          </a:bodyPr>
          <a:lstStyle/>
          <a:p>
            <a:pPr algn="ctr"/>
            <a:r>
              <a:rPr lang="en-US" sz="4000" b="1">
                <a:latin typeface="+mn-lt"/>
              </a:rPr>
              <a:t>sugar</a:t>
            </a:r>
          </a:p>
        </p:txBody>
      </p:sp>
      <p:sp>
        <p:nvSpPr>
          <p:cNvPr id="31" name="TextBox 30"/>
          <p:cNvSpPr txBox="1"/>
          <p:nvPr/>
        </p:nvSpPr>
        <p:spPr>
          <a:xfrm rot="1115334">
            <a:off x="3051784" y="3235754"/>
            <a:ext cx="2776761" cy="707886"/>
          </a:xfrm>
          <a:prstGeom prst="rect">
            <a:avLst/>
          </a:prstGeom>
          <a:noFill/>
        </p:spPr>
        <p:txBody>
          <a:bodyPr wrap="square" rtlCol="0">
            <a:spAutoFit/>
          </a:bodyPr>
          <a:lstStyle/>
          <a:p>
            <a:pPr algn="ctr"/>
            <a:r>
              <a:rPr lang="en-US" sz="4000" b="1">
                <a:latin typeface="+mn-lt"/>
              </a:rPr>
              <a:t>eggs</a:t>
            </a:r>
          </a:p>
        </p:txBody>
      </p:sp>
      <p:sp>
        <p:nvSpPr>
          <p:cNvPr id="32" name="TextBox 31"/>
          <p:cNvSpPr txBox="1"/>
          <p:nvPr/>
        </p:nvSpPr>
        <p:spPr>
          <a:xfrm rot="2207811">
            <a:off x="6054248" y="4573764"/>
            <a:ext cx="2776761" cy="707886"/>
          </a:xfrm>
          <a:prstGeom prst="rect">
            <a:avLst/>
          </a:prstGeom>
          <a:noFill/>
        </p:spPr>
        <p:txBody>
          <a:bodyPr wrap="square" rtlCol="0">
            <a:spAutoFit/>
          </a:bodyPr>
          <a:lstStyle/>
          <a:p>
            <a:pPr algn="ctr"/>
            <a:r>
              <a:rPr lang="en-US" sz="4000" b="1">
                <a:latin typeface="+mn-lt"/>
              </a:rPr>
              <a:t>water</a:t>
            </a:r>
          </a:p>
        </p:txBody>
      </p:sp>
      <p:sp>
        <p:nvSpPr>
          <p:cNvPr id="26" name="TextBox 25"/>
          <p:cNvSpPr txBox="1"/>
          <p:nvPr/>
        </p:nvSpPr>
        <p:spPr>
          <a:xfrm>
            <a:off x="512130" y="2287651"/>
            <a:ext cx="8098470" cy="2800767"/>
          </a:xfrm>
          <a:prstGeom prst="rect">
            <a:avLst/>
          </a:prstGeom>
          <a:noFill/>
        </p:spPr>
        <p:txBody>
          <a:bodyPr wrap="square" rtlCol="0">
            <a:spAutoFit/>
          </a:bodyPr>
          <a:lstStyle/>
          <a:p>
            <a:pPr algn="ctr"/>
            <a:r>
              <a:rPr lang="en-US" sz="4400" b="1">
                <a:latin typeface="+mn-lt"/>
              </a:rPr>
              <a:t>Do any of these things taste like cake when they are by themselves?  What about when they are mixed together?</a:t>
            </a:r>
          </a:p>
        </p:txBody>
      </p:sp>
    </p:spTree>
    <p:extLst>
      <p:ext uri="{BB962C8B-B14F-4D97-AF65-F5344CB8AC3E}">
        <p14:creationId xmlns:p14="http://schemas.microsoft.com/office/powerpoint/2010/main" val="834718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2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ppt_x"/>
                                          </p:val>
                                        </p:tav>
                                        <p:tav tm="100000">
                                          <p:val>
                                            <p:strVal val="#ppt_x"/>
                                          </p:val>
                                        </p:tav>
                                      </p:tavLst>
                                    </p:anim>
                                    <p:anim calcmode="lin" valueType="num">
                                      <p:cBhvr additive="base">
                                        <p:cTn id="18" dur="500" fill="hold"/>
                                        <p:tgtEl>
                                          <p:spTgt spid="29"/>
                                        </p:tgtEl>
                                        <p:attrNameLst>
                                          <p:attrName>ppt_y</p:attrName>
                                        </p:attrNameLst>
                                      </p:cBhvr>
                                      <p:tavLst>
                                        <p:tav tm="0">
                                          <p:val>
                                            <p:strVal val="1+#ppt_h/2"/>
                                          </p:val>
                                        </p:tav>
                                        <p:tav tm="100000">
                                          <p:val>
                                            <p:strVal val="#ppt_y"/>
                                          </p:val>
                                        </p:tav>
                                      </p:tavLst>
                                    </p:anim>
                                  </p:childTnLst>
                                </p:cTn>
                              </p:par>
                              <p:par>
                                <p:cTn id="19" presetID="2" presetClass="entr" presetSubtype="4" fill="hold" grpId="1" nodeType="with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500" fill="hold"/>
                                        <p:tgtEl>
                                          <p:spTgt spid="30"/>
                                        </p:tgtEl>
                                        <p:attrNameLst>
                                          <p:attrName>ppt_x</p:attrName>
                                        </p:attrNameLst>
                                      </p:cBhvr>
                                      <p:tavLst>
                                        <p:tav tm="0">
                                          <p:val>
                                            <p:strVal val="#ppt_x"/>
                                          </p:val>
                                        </p:tav>
                                        <p:tav tm="100000">
                                          <p:val>
                                            <p:strVal val="#ppt_x"/>
                                          </p:val>
                                        </p:tav>
                                      </p:tavLst>
                                    </p:anim>
                                    <p:anim calcmode="lin" valueType="num">
                                      <p:cBhvr additive="base">
                                        <p:cTn id="22" dur="500" fill="hold"/>
                                        <p:tgtEl>
                                          <p:spTgt spid="3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500" fill="hold"/>
                                        <p:tgtEl>
                                          <p:spTgt spid="31"/>
                                        </p:tgtEl>
                                        <p:attrNameLst>
                                          <p:attrName>ppt_x</p:attrName>
                                        </p:attrNameLst>
                                      </p:cBhvr>
                                      <p:tavLst>
                                        <p:tav tm="0">
                                          <p:val>
                                            <p:strVal val="#ppt_x"/>
                                          </p:val>
                                        </p:tav>
                                        <p:tav tm="100000">
                                          <p:val>
                                            <p:strVal val="#ppt_x"/>
                                          </p:val>
                                        </p:tav>
                                      </p:tavLst>
                                    </p:anim>
                                    <p:anim calcmode="lin" valueType="num">
                                      <p:cBhvr additive="base">
                                        <p:cTn id="26" dur="500" fill="hold"/>
                                        <p:tgtEl>
                                          <p:spTgt spid="3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ppt_x"/>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additive="base">
                                        <p:cTn id="33" dur="500" fill="hold"/>
                                        <p:tgtEl>
                                          <p:spTgt spid="32"/>
                                        </p:tgtEl>
                                        <p:attrNameLst>
                                          <p:attrName>ppt_x</p:attrName>
                                        </p:attrNameLst>
                                      </p:cBhvr>
                                      <p:tavLst>
                                        <p:tav tm="0">
                                          <p:val>
                                            <p:strVal val="#ppt_x"/>
                                          </p:val>
                                        </p:tav>
                                        <p:tav tm="100000">
                                          <p:val>
                                            <p:strVal val="#ppt_x"/>
                                          </p:val>
                                        </p:tav>
                                      </p:tavLst>
                                    </p:anim>
                                    <p:anim calcmode="lin" valueType="num">
                                      <p:cBhvr additive="base">
                                        <p:cTn id="3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4"/>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29"/>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31"/>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28"/>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32"/>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hidden"/>
                                      </p:to>
                                    </p:set>
                                  </p:childTnLst>
                                </p:cTn>
                              </p:par>
                              <p:par>
                                <p:cTn id="49" presetID="31" presetClass="entr" presetSubtype="0"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cBhvr>
                                        <p:cTn id="51" dur="1000" fill="hold"/>
                                        <p:tgtEl>
                                          <p:spTgt spid="26"/>
                                        </p:tgtEl>
                                        <p:attrNameLst>
                                          <p:attrName>ppt_w</p:attrName>
                                        </p:attrNameLst>
                                      </p:cBhvr>
                                      <p:tavLst>
                                        <p:tav tm="0">
                                          <p:val>
                                            <p:fltVal val="0"/>
                                          </p:val>
                                        </p:tav>
                                        <p:tav tm="100000">
                                          <p:val>
                                            <p:strVal val="#ppt_w"/>
                                          </p:val>
                                        </p:tav>
                                      </p:tavLst>
                                    </p:anim>
                                    <p:anim calcmode="lin" valueType="num">
                                      <p:cBhvr>
                                        <p:cTn id="52" dur="1000" fill="hold"/>
                                        <p:tgtEl>
                                          <p:spTgt spid="26"/>
                                        </p:tgtEl>
                                        <p:attrNameLst>
                                          <p:attrName>ppt_h</p:attrName>
                                        </p:attrNameLst>
                                      </p:cBhvr>
                                      <p:tavLst>
                                        <p:tav tm="0">
                                          <p:val>
                                            <p:fltVal val="0"/>
                                          </p:val>
                                        </p:tav>
                                        <p:tav tm="100000">
                                          <p:val>
                                            <p:strVal val="#ppt_h"/>
                                          </p:val>
                                        </p:tav>
                                      </p:tavLst>
                                    </p:anim>
                                    <p:anim calcmode="lin" valueType="num">
                                      <p:cBhvr>
                                        <p:cTn id="53" dur="1000" fill="hold"/>
                                        <p:tgtEl>
                                          <p:spTgt spid="26"/>
                                        </p:tgtEl>
                                        <p:attrNameLst>
                                          <p:attrName>style.rotation</p:attrName>
                                        </p:attrNameLst>
                                      </p:cBhvr>
                                      <p:tavLst>
                                        <p:tav tm="0">
                                          <p:val>
                                            <p:fltVal val="90"/>
                                          </p:val>
                                        </p:tav>
                                        <p:tav tm="100000">
                                          <p:val>
                                            <p:fltVal val="0"/>
                                          </p:val>
                                        </p:tav>
                                      </p:tavLst>
                                    </p:anim>
                                    <p:animEffect transition="in" filter="fade">
                                      <p:cBhvr>
                                        <p:cTn id="54"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4" grpId="1"/>
      <p:bldP spid="28" grpId="0"/>
      <p:bldP spid="28" grpId="1"/>
      <p:bldP spid="29" grpId="0"/>
      <p:bldP spid="29" grpId="1"/>
      <p:bldP spid="30" grpId="0"/>
      <p:bldP spid="30" grpId="1"/>
      <p:bldP spid="31" grpId="0"/>
      <p:bldP spid="31" grpId="1"/>
      <p:bldP spid="32" grpId="0"/>
      <p:bldP spid="32" grpId="1"/>
      <p:bldP spid="26"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567180" y="524578"/>
            <a:ext cx="8001000" cy="5078568"/>
          </a:xfrm>
        </p:spPr>
        <p:txBody>
          <a:bodyPr/>
          <a:lstStyle/>
          <a:p>
            <a:pPr marL="0" indent="0" algn="ctr" eaLnBrk="1" hangingPunct="1">
              <a:buFontTx/>
              <a:buNone/>
            </a:pPr>
            <a:r>
              <a:rPr lang="en-US"/>
              <a:t>Only when they are baked with heat energy from an oven, does something magical happen!  A chemical reaction that causes the ingredients to turn into a yummy, delicious, scrumptious CAKE!</a:t>
            </a:r>
          </a:p>
        </p:txBody>
      </p:sp>
      <p:sp>
        <p:nvSpPr>
          <p:cNvPr id="3" name="AutoShape 5" descr="http://images.clipart.com/thb/thb8/PH/cs5359_20040528d/cs5359_20040528d/16453254.thb.jpg?5359_040604_2782"/>
          <p:cNvSpPr>
            <a:spLocks noChangeAspect="1" noChangeArrowheads="1"/>
          </p:cNvSpPr>
          <p:nvPr/>
        </p:nvSpPr>
        <p:spPr bwMode="auto">
          <a:xfrm>
            <a:off x="155575" y="-1600200"/>
            <a:ext cx="2238375" cy="333375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extBox 4"/>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pic>
        <p:nvPicPr>
          <p:cNvPr id="26" name="Picture 2" descr="C:\Users\mzaher\AppData\Local\Microsoft\Windows\Temporary Internet Files\Content.IE5\M6JX7GJN\MP90028960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3173984"/>
            <a:ext cx="4267200" cy="2851912"/>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C:\Users\mzaher\AppData\Local\Microsoft\Windows\Temporary Internet Files\Content.IE5\M6JX7GJN\MC90044520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8940" y="2845205"/>
            <a:ext cx="3147060" cy="396013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5031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26"/>
                                        </p:tgtEl>
                                        <p:attrNameLst>
                                          <p:attrName>ppt_w</p:attrName>
                                        </p:attrNameLst>
                                      </p:cBhvr>
                                      <p:tavLst>
                                        <p:tav tm="0">
                                          <p:val>
                                            <p:strVal val="ppt_w"/>
                                          </p:val>
                                        </p:tav>
                                        <p:tav tm="100000">
                                          <p:val>
                                            <p:fltVal val="0"/>
                                          </p:val>
                                        </p:tav>
                                      </p:tavLst>
                                    </p:anim>
                                    <p:anim calcmode="lin" valueType="num">
                                      <p:cBhvr>
                                        <p:cTn id="7" dur="1000"/>
                                        <p:tgtEl>
                                          <p:spTgt spid="26"/>
                                        </p:tgtEl>
                                        <p:attrNameLst>
                                          <p:attrName>ppt_h</p:attrName>
                                        </p:attrNameLst>
                                      </p:cBhvr>
                                      <p:tavLst>
                                        <p:tav tm="0">
                                          <p:val>
                                            <p:strVal val="ppt_h"/>
                                          </p:val>
                                        </p:tav>
                                        <p:tav tm="100000">
                                          <p:val>
                                            <p:fltVal val="0"/>
                                          </p:val>
                                        </p:tav>
                                      </p:tavLst>
                                    </p:anim>
                                    <p:anim calcmode="lin" valueType="num">
                                      <p:cBhvr>
                                        <p:cTn id="8" dur="1000"/>
                                        <p:tgtEl>
                                          <p:spTgt spid="26"/>
                                        </p:tgtEl>
                                        <p:attrNameLst>
                                          <p:attrName>style.rotation</p:attrName>
                                        </p:attrNameLst>
                                      </p:cBhvr>
                                      <p:tavLst>
                                        <p:tav tm="0">
                                          <p:val>
                                            <p:fltVal val="0"/>
                                          </p:val>
                                        </p:tav>
                                        <p:tav tm="100000">
                                          <p:val>
                                            <p:fltVal val="90"/>
                                          </p:val>
                                        </p:tav>
                                      </p:tavLst>
                                    </p:anim>
                                    <p:animEffect transition="out" filter="fade">
                                      <p:cBhvr>
                                        <p:cTn id="9" dur="1000"/>
                                        <p:tgtEl>
                                          <p:spTgt spid="26"/>
                                        </p:tgtEl>
                                      </p:cBhvr>
                                    </p:animEffect>
                                    <p:set>
                                      <p:cBhvr>
                                        <p:cTn id="10" dur="1" fill="hold">
                                          <p:stCondLst>
                                            <p:cond delay="999"/>
                                          </p:stCondLst>
                                        </p:cTn>
                                        <p:tgtEl>
                                          <p:spTgt spid="26"/>
                                        </p:tgtEl>
                                        <p:attrNameLst>
                                          <p:attrName>style.visibility</p:attrName>
                                        </p:attrNameLst>
                                      </p:cBhvr>
                                      <p:to>
                                        <p:strVal val="hidden"/>
                                      </p:to>
                                    </p:set>
                                  </p:childTnLst>
                                </p:cTn>
                              </p:par>
                              <p:par>
                                <p:cTn id="11" presetID="31" presetClass="entr" presetSubtype="0"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 calcmode="lin" valueType="num">
                                      <p:cBhvr>
                                        <p:cTn id="13" dur="1000" fill="hold"/>
                                        <p:tgtEl>
                                          <p:spTgt spid="2052"/>
                                        </p:tgtEl>
                                        <p:attrNameLst>
                                          <p:attrName>ppt_w</p:attrName>
                                        </p:attrNameLst>
                                      </p:cBhvr>
                                      <p:tavLst>
                                        <p:tav tm="0">
                                          <p:val>
                                            <p:fltVal val="0"/>
                                          </p:val>
                                        </p:tav>
                                        <p:tav tm="100000">
                                          <p:val>
                                            <p:strVal val="#ppt_w"/>
                                          </p:val>
                                        </p:tav>
                                      </p:tavLst>
                                    </p:anim>
                                    <p:anim calcmode="lin" valueType="num">
                                      <p:cBhvr>
                                        <p:cTn id="14" dur="1000" fill="hold"/>
                                        <p:tgtEl>
                                          <p:spTgt spid="2052"/>
                                        </p:tgtEl>
                                        <p:attrNameLst>
                                          <p:attrName>ppt_h</p:attrName>
                                        </p:attrNameLst>
                                      </p:cBhvr>
                                      <p:tavLst>
                                        <p:tav tm="0">
                                          <p:val>
                                            <p:fltVal val="0"/>
                                          </p:val>
                                        </p:tav>
                                        <p:tav tm="100000">
                                          <p:val>
                                            <p:strVal val="#ppt_h"/>
                                          </p:val>
                                        </p:tav>
                                      </p:tavLst>
                                    </p:anim>
                                    <p:anim calcmode="lin" valueType="num">
                                      <p:cBhvr>
                                        <p:cTn id="15" dur="1000" fill="hold"/>
                                        <p:tgtEl>
                                          <p:spTgt spid="2052"/>
                                        </p:tgtEl>
                                        <p:attrNameLst>
                                          <p:attrName>style.rotation</p:attrName>
                                        </p:attrNameLst>
                                      </p:cBhvr>
                                      <p:tavLst>
                                        <p:tav tm="0">
                                          <p:val>
                                            <p:fltVal val="90"/>
                                          </p:val>
                                        </p:tav>
                                        <p:tav tm="100000">
                                          <p:val>
                                            <p:fltVal val="0"/>
                                          </p:val>
                                        </p:tav>
                                      </p:tavLst>
                                    </p:anim>
                                    <p:animEffect transition="in" filter="fade">
                                      <p:cBhvr>
                                        <p:cTn id="16" dur="1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304800" y="103032"/>
            <a:ext cx="8534400" cy="5078568"/>
          </a:xfrm>
        </p:spPr>
        <p:txBody>
          <a:bodyPr/>
          <a:lstStyle/>
          <a:p>
            <a:pPr marL="0" indent="0" algn="ctr" eaLnBrk="1" hangingPunct="1">
              <a:buFontTx/>
              <a:buNone/>
            </a:pPr>
            <a:r>
              <a:rPr lang="en-US" sz="2800"/>
              <a:t>Photosynthesis works in much the same way!</a:t>
            </a:r>
          </a:p>
          <a:p>
            <a:pPr marL="0" indent="0" algn="ctr" eaLnBrk="1" hangingPunct="1">
              <a:buFontTx/>
              <a:buNone/>
            </a:pPr>
            <a:r>
              <a:rPr lang="en-US" sz="2800"/>
              <a:t>Plants take carbon dioxide &amp; water from their environment.  By themselves, they don’t do a whole lot.  But, when you put those things inside the chloroplast and add heat energy from the sun, a chemical reaction occurs that converts those things into glucose, a yummy sugary treat that everyone needs, and oxygen, a byproduct necessary for most life on this planet.</a:t>
            </a:r>
          </a:p>
        </p:txBody>
      </p:sp>
      <p:sp>
        <p:nvSpPr>
          <p:cNvPr id="3" name="AutoShape 5" descr="http://images.clipart.com/thb/thb8/PH/cs5359_20040528d/cs5359_20040528d/16453254.thb.jpg?5359_040604_2782"/>
          <p:cNvSpPr>
            <a:spLocks noChangeAspect="1" noChangeArrowheads="1"/>
          </p:cNvSpPr>
          <p:nvPr/>
        </p:nvSpPr>
        <p:spPr bwMode="auto">
          <a:xfrm>
            <a:off x="155575" y="-1600200"/>
            <a:ext cx="2238375" cy="333375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extBox 4"/>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grpSp>
        <p:nvGrpSpPr>
          <p:cNvPr id="6" name="Group 5"/>
          <p:cNvGrpSpPr/>
          <p:nvPr/>
        </p:nvGrpSpPr>
        <p:grpSpPr>
          <a:xfrm>
            <a:off x="1371600" y="3581400"/>
            <a:ext cx="6477000" cy="3049330"/>
            <a:chOff x="381000" y="2333297"/>
            <a:chExt cx="8458200" cy="4394170"/>
          </a:xfrm>
        </p:grpSpPr>
        <p:grpSp>
          <p:nvGrpSpPr>
            <p:cNvPr id="7" name="Group 6"/>
            <p:cNvGrpSpPr/>
            <p:nvPr/>
          </p:nvGrpSpPr>
          <p:grpSpPr>
            <a:xfrm>
              <a:off x="381000" y="2333297"/>
              <a:ext cx="8458200" cy="4394170"/>
              <a:chOff x="381000" y="2333297"/>
              <a:chExt cx="8458200" cy="4394170"/>
            </a:xfrm>
          </p:grpSpPr>
          <p:sp>
            <p:nvSpPr>
              <p:cNvPr id="9" name="TextBox 8"/>
              <p:cNvSpPr txBox="1"/>
              <p:nvPr/>
            </p:nvSpPr>
            <p:spPr>
              <a:xfrm>
                <a:off x="7315200" y="3486090"/>
                <a:ext cx="1524000" cy="400110"/>
              </a:xfrm>
              <a:prstGeom prst="rect">
                <a:avLst/>
              </a:prstGeom>
              <a:noFill/>
            </p:spPr>
            <p:txBody>
              <a:bodyPr wrap="square" rtlCol="0">
                <a:spAutoFit/>
              </a:bodyPr>
              <a:lstStyle/>
              <a:p>
                <a:pPr algn="ctr"/>
                <a:r>
                  <a:rPr lang="en-US" sz="2000" b="1">
                    <a:latin typeface="+mn-lt"/>
                  </a:rPr>
                  <a:t>Sunlight</a:t>
                </a:r>
              </a:p>
            </p:txBody>
          </p:sp>
          <p:sp>
            <p:nvSpPr>
              <p:cNvPr id="10" name="Rectangle 9"/>
              <p:cNvSpPr/>
              <p:nvPr/>
            </p:nvSpPr>
            <p:spPr>
              <a:xfrm>
                <a:off x="381000" y="3886200"/>
                <a:ext cx="2509948" cy="892552"/>
              </a:xfrm>
              <a:prstGeom prst="rect">
                <a:avLst/>
              </a:prstGeom>
            </p:spPr>
            <p:txBody>
              <a:bodyPr wrap="square">
                <a:spAutoFit/>
              </a:bodyPr>
              <a:lstStyle/>
              <a:p>
                <a:pPr algn="ctr"/>
                <a:r>
                  <a:rPr lang="en-US" sz="2000" b="1">
                    <a:latin typeface="+mn-lt"/>
                  </a:rPr>
                  <a:t>Carbon Dioxide</a:t>
                </a:r>
              </a:p>
              <a:p>
                <a:pPr algn="ctr"/>
                <a:r>
                  <a:rPr lang="en-US" sz="1600">
                    <a:latin typeface="+mn-lt"/>
                  </a:rPr>
                  <a:t>Enters Stomata (tiny holes) in leaves</a:t>
                </a:r>
              </a:p>
            </p:txBody>
          </p:sp>
          <p:sp>
            <p:nvSpPr>
              <p:cNvPr id="11" name="Rectangle 10"/>
              <p:cNvSpPr/>
              <p:nvPr/>
            </p:nvSpPr>
            <p:spPr>
              <a:xfrm>
                <a:off x="6020705" y="5251639"/>
                <a:ext cx="1677832" cy="615553"/>
              </a:xfrm>
              <a:prstGeom prst="rect">
                <a:avLst/>
              </a:prstGeom>
            </p:spPr>
            <p:txBody>
              <a:bodyPr wrap="none">
                <a:spAutoFit/>
              </a:bodyPr>
              <a:lstStyle/>
              <a:p>
                <a:r>
                  <a:rPr lang="en-US" sz="2000" b="1">
                    <a:latin typeface="+mn-lt"/>
                  </a:rPr>
                  <a:t>Glucose Sugar</a:t>
                </a:r>
              </a:p>
              <a:p>
                <a:pPr algn="ctr"/>
                <a:r>
                  <a:rPr lang="en-US" sz="1400">
                    <a:latin typeface="+mn-lt"/>
                  </a:rPr>
                  <a:t>Stored</a:t>
                </a:r>
              </a:p>
            </p:txBody>
          </p:sp>
          <p:sp>
            <p:nvSpPr>
              <p:cNvPr id="12" name="Rectangle 11"/>
              <p:cNvSpPr/>
              <p:nvPr/>
            </p:nvSpPr>
            <p:spPr>
              <a:xfrm>
                <a:off x="2036378" y="5910457"/>
                <a:ext cx="1942391" cy="646331"/>
              </a:xfrm>
              <a:prstGeom prst="rect">
                <a:avLst/>
              </a:prstGeom>
            </p:spPr>
            <p:txBody>
              <a:bodyPr wrap="none">
                <a:spAutoFit/>
              </a:bodyPr>
              <a:lstStyle/>
              <a:p>
                <a:pPr algn="ctr"/>
                <a:r>
                  <a:rPr lang="en-US" sz="2000" b="1">
                    <a:latin typeface="+mn-lt"/>
                  </a:rPr>
                  <a:t>Water</a:t>
                </a:r>
              </a:p>
              <a:p>
                <a:pPr algn="ctr"/>
                <a:r>
                  <a:rPr lang="en-US" sz="1600">
                    <a:latin typeface="+mn-lt"/>
                  </a:rPr>
                  <a:t>Enters through Roots</a:t>
                </a:r>
              </a:p>
            </p:txBody>
          </p:sp>
          <p:pic>
            <p:nvPicPr>
              <p:cNvPr id="13" name="Picture 9" descr="C:\Users\gvikingson\AppData\Local\Microsoft\Windows\Temporary Internet Files\Content.IE5\DIZL4JRL\MC900440405[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80083" y="2333297"/>
                <a:ext cx="1524000" cy="1524000"/>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Rectangle 13"/>
              <p:cNvSpPr/>
              <p:nvPr/>
            </p:nvSpPr>
            <p:spPr>
              <a:xfrm>
                <a:off x="6571295" y="4083096"/>
                <a:ext cx="1309974" cy="646331"/>
              </a:xfrm>
              <a:prstGeom prst="rect">
                <a:avLst/>
              </a:prstGeom>
            </p:spPr>
            <p:txBody>
              <a:bodyPr wrap="none">
                <a:spAutoFit/>
              </a:bodyPr>
              <a:lstStyle/>
              <a:p>
                <a:pPr algn="ctr"/>
                <a:r>
                  <a:rPr lang="en-US" sz="2000" b="1">
                    <a:latin typeface="+mn-lt"/>
                  </a:rPr>
                  <a:t>Oxygen</a:t>
                </a:r>
              </a:p>
              <a:p>
                <a:r>
                  <a:rPr lang="en-US" sz="1600">
                    <a:latin typeface="+mn-lt"/>
                  </a:rPr>
                  <a:t>Exits Stomata</a:t>
                </a:r>
              </a:p>
            </p:txBody>
          </p:sp>
          <p:sp>
            <p:nvSpPr>
              <p:cNvPr id="15" name="Right Arrow 14"/>
              <p:cNvSpPr/>
              <p:nvPr/>
            </p:nvSpPr>
            <p:spPr bwMode="auto">
              <a:xfrm>
                <a:off x="2819400" y="4248090"/>
                <a:ext cx="376348" cy="247710"/>
              </a:xfrm>
              <a:prstGeom prst="rightArrow">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6" name="Right Arrow 15"/>
              <p:cNvSpPr/>
              <p:nvPr/>
            </p:nvSpPr>
            <p:spPr bwMode="auto">
              <a:xfrm rot="1516164">
                <a:off x="4065647" y="6302099"/>
                <a:ext cx="376348" cy="247710"/>
              </a:xfrm>
              <a:prstGeom prst="rightArrow">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7" name="Right Arrow 16"/>
              <p:cNvSpPr/>
              <p:nvPr/>
            </p:nvSpPr>
            <p:spPr bwMode="auto">
              <a:xfrm>
                <a:off x="6091909" y="4282407"/>
                <a:ext cx="376348" cy="247710"/>
              </a:xfrm>
              <a:prstGeom prst="rightArrow">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grpSp>
            <p:nvGrpSpPr>
              <p:cNvPr id="18" name="Group 17"/>
              <p:cNvGrpSpPr/>
              <p:nvPr/>
            </p:nvGrpSpPr>
            <p:grpSpPr>
              <a:xfrm>
                <a:off x="3048000" y="2743200"/>
                <a:ext cx="2946429" cy="3984267"/>
                <a:chOff x="3606771" y="2866909"/>
                <a:chExt cx="2946429" cy="3984267"/>
              </a:xfrm>
            </p:grpSpPr>
            <p:pic>
              <p:nvPicPr>
                <p:cNvPr id="19" name="Picture 8" descr="C:\Users\gvikingson\AppData\Local\Microsoft\Windows\Temporary Internet Files\Content.IE5\7X01L1GI\MC90012323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3606771" y="2866909"/>
                  <a:ext cx="2946429" cy="3595573"/>
                </a:xfrm>
                <a:prstGeom prst="rect">
                  <a:avLst/>
                </a:prstGeom>
                <a:noFill/>
                <a:extLst>
                  <a:ext uri="{909E8E84-426E-40dd-AFC4-6F175D3DCCD1}">
                    <a14:hiddenFill xmlns:a14="http://schemas.microsoft.com/office/drawing/2010/main" xmlns="">
                      <a:solidFill>
                        <a:srgbClr val="FFFFFF"/>
                      </a:solidFill>
                    </a14:hiddenFill>
                  </a:ext>
                </a:extLst>
              </p:spPr>
            </p:pic>
            <p:sp>
              <p:nvSpPr>
                <p:cNvPr id="20" name="Freeform 19"/>
                <p:cNvSpPr/>
                <p:nvPr/>
              </p:nvSpPr>
              <p:spPr bwMode="auto">
                <a:xfrm>
                  <a:off x="5363570" y="6469039"/>
                  <a:ext cx="300251" cy="354842"/>
                </a:xfrm>
                <a:custGeom>
                  <a:avLst/>
                  <a:gdLst>
                    <a:gd name="connsiteX0" fmla="*/ 0 w 300251"/>
                    <a:gd name="connsiteY0" fmla="*/ 0 h 354842"/>
                    <a:gd name="connsiteX1" fmla="*/ 81887 w 300251"/>
                    <a:gd name="connsiteY1" fmla="*/ 150125 h 354842"/>
                    <a:gd name="connsiteX2" fmla="*/ 122830 w 300251"/>
                    <a:gd name="connsiteY2" fmla="*/ 177421 h 354842"/>
                    <a:gd name="connsiteX3" fmla="*/ 177421 w 300251"/>
                    <a:gd name="connsiteY3" fmla="*/ 272955 h 354842"/>
                    <a:gd name="connsiteX4" fmla="*/ 259308 w 300251"/>
                    <a:gd name="connsiteY4" fmla="*/ 300251 h 354842"/>
                    <a:gd name="connsiteX5" fmla="*/ 300251 w 300251"/>
                    <a:gd name="connsiteY5" fmla="*/ 354842 h 354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251" h="354842">
                      <a:moveTo>
                        <a:pt x="0" y="0"/>
                      </a:moveTo>
                      <a:cubicBezTo>
                        <a:pt x="16336" y="40838"/>
                        <a:pt x="44698" y="125331"/>
                        <a:pt x="81887" y="150125"/>
                      </a:cubicBezTo>
                      <a:lnTo>
                        <a:pt x="122830" y="177421"/>
                      </a:lnTo>
                      <a:cubicBezTo>
                        <a:pt x="134362" y="223547"/>
                        <a:pt x="130209" y="246726"/>
                        <a:pt x="177421" y="272955"/>
                      </a:cubicBezTo>
                      <a:cubicBezTo>
                        <a:pt x="202572" y="286928"/>
                        <a:pt x="259308" y="300251"/>
                        <a:pt x="259308" y="300251"/>
                      </a:cubicBezTo>
                      <a:cubicBezTo>
                        <a:pt x="276172" y="350845"/>
                        <a:pt x="260088" y="334760"/>
                        <a:pt x="300251" y="354842"/>
                      </a:cubicBez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21" name="Freeform 20"/>
                <p:cNvSpPr/>
                <p:nvPr/>
              </p:nvSpPr>
              <p:spPr bwMode="auto">
                <a:xfrm>
                  <a:off x="5076967" y="6469039"/>
                  <a:ext cx="245660" cy="342098"/>
                </a:xfrm>
                <a:custGeom>
                  <a:avLst/>
                  <a:gdLst>
                    <a:gd name="connsiteX0" fmla="*/ 245660 w 245660"/>
                    <a:gd name="connsiteY0" fmla="*/ 0 h 342098"/>
                    <a:gd name="connsiteX1" fmla="*/ 204717 w 245660"/>
                    <a:gd name="connsiteY1" fmla="*/ 68239 h 342098"/>
                    <a:gd name="connsiteX2" fmla="*/ 191069 w 245660"/>
                    <a:gd name="connsiteY2" fmla="*/ 150125 h 342098"/>
                    <a:gd name="connsiteX3" fmla="*/ 81887 w 245660"/>
                    <a:gd name="connsiteY3" fmla="*/ 218364 h 342098"/>
                    <a:gd name="connsiteX4" fmla="*/ 68239 w 245660"/>
                    <a:gd name="connsiteY4" fmla="*/ 259307 h 342098"/>
                    <a:gd name="connsiteX5" fmla="*/ 13648 w 245660"/>
                    <a:gd name="connsiteY5" fmla="*/ 341194 h 342098"/>
                    <a:gd name="connsiteX6" fmla="*/ 0 w 245660"/>
                    <a:gd name="connsiteY6" fmla="*/ 341194 h 34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660" h="342098">
                      <a:moveTo>
                        <a:pt x="245660" y="0"/>
                      </a:moveTo>
                      <a:cubicBezTo>
                        <a:pt x="232012" y="22746"/>
                        <a:pt x="213782" y="43310"/>
                        <a:pt x="204717" y="68239"/>
                      </a:cubicBezTo>
                      <a:cubicBezTo>
                        <a:pt x="195260" y="94245"/>
                        <a:pt x="204508" y="125936"/>
                        <a:pt x="191069" y="150125"/>
                      </a:cubicBezTo>
                      <a:cubicBezTo>
                        <a:pt x="177441" y="174655"/>
                        <a:pt x="105626" y="206494"/>
                        <a:pt x="81887" y="218364"/>
                      </a:cubicBezTo>
                      <a:cubicBezTo>
                        <a:pt x="77338" y="232012"/>
                        <a:pt x="72191" y="245475"/>
                        <a:pt x="68239" y="259307"/>
                      </a:cubicBezTo>
                      <a:cubicBezTo>
                        <a:pt x="51268" y="318705"/>
                        <a:pt x="69625" y="313205"/>
                        <a:pt x="13648" y="341194"/>
                      </a:cubicBezTo>
                      <a:cubicBezTo>
                        <a:pt x="9579" y="343229"/>
                        <a:pt x="4549" y="341194"/>
                        <a:pt x="0" y="341194"/>
                      </a:cubicBez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22" name="Freeform 21"/>
                <p:cNvSpPr/>
                <p:nvPr/>
              </p:nvSpPr>
              <p:spPr bwMode="auto">
                <a:xfrm>
                  <a:off x="5213445" y="6455391"/>
                  <a:ext cx="218394" cy="395785"/>
                </a:xfrm>
                <a:custGeom>
                  <a:avLst/>
                  <a:gdLst>
                    <a:gd name="connsiteX0" fmla="*/ 0 w 218394"/>
                    <a:gd name="connsiteY0" fmla="*/ 0 h 395785"/>
                    <a:gd name="connsiteX1" fmla="*/ 54591 w 218394"/>
                    <a:gd name="connsiteY1" fmla="*/ 136478 h 395785"/>
                    <a:gd name="connsiteX2" fmla="*/ 95534 w 218394"/>
                    <a:gd name="connsiteY2" fmla="*/ 150125 h 395785"/>
                    <a:gd name="connsiteX3" fmla="*/ 136477 w 218394"/>
                    <a:gd name="connsiteY3" fmla="*/ 191069 h 395785"/>
                    <a:gd name="connsiteX4" fmla="*/ 191068 w 218394"/>
                    <a:gd name="connsiteY4" fmla="*/ 327546 h 395785"/>
                    <a:gd name="connsiteX5" fmla="*/ 218364 w 218394"/>
                    <a:gd name="connsiteY5" fmla="*/ 395785 h 395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394" h="395785">
                      <a:moveTo>
                        <a:pt x="0" y="0"/>
                      </a:moveTo>
                      <a:cubicBezTo>
                        <a:pt x="12131" y="97048"/>
                        <a:pt x="-15281" y="101542"/>
                        <a:pt x="54591" y="136478"/>
                      </a:cubicBezTo>
                      <a:cubicBezTo>
                        <a:pt x="67458" y="142912"/>
                        <a:pt x="81886" y="145576"/>
                        <a:pt x="95534" y="150125"/>
                      </a:cubicBezTo>
                      <a:cubicBezTo>
                        <a:pt x="109182" y="163773"/>
                        <a:pt x="130374" y="172758"/>
                        <a:pt x="136477" y="191069"/>
                      </a:cubicBezTo>
                      <a:cubicBezTo>
                        <a:pt x="185995" y="339623"/>
                        <a:pt x="99072" y="296882"/>
                        <a:pt x="191068" y="327546"/>
                      </a:cubicBezTo>
                      <a:cubicBezTo>
                        <a:pt x="220399" y="386206"/>
                        <a:pt x="218364" y="361792"/>
                        <a:pt x="218364" y="395785"/>
                      </a:cubicBez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23" name="Freeform 22"/>
                <p:cNvSpPr/>
                <p:nvPr/>
              </p:nvSpPr>
              <p:spPr bwMode="auto">
                <a:xfrm>
                  <a:off x="5226983" y="6646460"/>
                  <a:ext cx="109292" cy="191068"/>
                </a:xfrm>
                <a:custGeom>
                  <a:avLst/>
                  <a:gdLst>
                    <a:gd name="connsiteX0" fmla="*/ 109292 w 109292"/>
                    <a:gd name="connsiteY0" fmla="*/ 0 h 191068"/>
                    <a:gd name="connsiteX1" fmla="*/ 54701 w 109292"/>
                    <a:gd name="connsiteY1" fmla="*/ 109182 h 191068"/>
                    <a:gd name="connsiteX2" fmla="*/ 41053 w 109292"/>
                    <a:gd name="connsiteY2" fmla="*/ 163773 h 191068"/>
                    <a:gd name="connsiteX3" fmla="*/ 110 w 109292"/>
                    <a:gd name="connsiteY3" fmla="*/ 191068 h 191068"/>
                  </a:gdLst>
                  <a:ahLst/>
                  <a:cxnLst>
                    <a:cxn ang="0">
                      <a:pos x="connsiteX0" y="connsiteY0"/>
                    </a:cxn>
                    <a:cxn ang="0">
                      <a:pos x="connsiteX1" y="connsiteY1"/>
                    </a:cxn>
                    <a:cxn ang="0">
                      <a:pos x="connsiteX2" y="connsiteY2"/>
                    </a:cxn>
                    <a:cxn ang="0">
                      <a:pos x="connsiteX3" y="connsiteY3"/>
                    </a:cxn>
                  </a:cxnLst>
                  <a:rect l="l" t="t" r="r" b="b"/>
                  <a:pathLst>
                    <a:path w="109292" h="191068">
                      <a:moveTo>
                        <a:pt x="109292" y="0"/>
                      </a:moveTo>
                      <a:cubicBezTo>
                        <a:pt x="72025" y="62110"/>
                        <a:pt x="70728" y="53087"/>
                        <a:pt x="54701" y="109182"/>
                      </a:cubicBezTo>
                      <a:cubicBezTo>
                        <a:pt x="49548" y="127217"/>
                        <a:pt x="52770" y="149126"/>
                        <a:pt x="41053" y="163773"/>
                      </a:cubicBezTo>
                      <a:cubicBezTo>
                        <a:pt x="-4206" y="220346"/>
                        <a:pt x="110" y="149916"/>
                        <a:pt x="110" y="191068"/>
                      </a:cubicBez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24" name="Freeform 23"/>
                <p:cNvSpPr/>
                <p:nvPr/>
              </p:nvSpPr>
              <p:spPr bwMode="auto">
                <a:xfrm>
                  <a:off x="4831307" y="6469039"/>
                  <a:ext cx="436729" cy="370407"/>
                </a:xfrm>
                <a:custGeom>
                  <a:avLst/>
                  <a:gdLst>
                    <a:gd name="connsiteX0" fmla="*/ 436729 w 436729"/>
                    <a:gd name="connsiteY0" fmla="*/ 0 h 370407"/>
                    <a:gd name="connsiteX1" fmla="*/ 409433 w 436729"/>
                    <a:gd name="connsiteY1" fmla="*/ 68239 h 370407"/>
                    <a:gd name="connsiteX2" fmla="*/ 368490 w 436729"/>
                    <a:gd name="connsiteY2" fmla="*/ 95534 h 370407"/>
                    <a:gd name="connsiteX3" fmla="*/ 313899 w 436729"/>
                    <a:gd name="connsiteY3" fmla="*/ 136477 h 370407"/>
                    <a:gd name="connsiteX4" fmla="*/ 204717 w 436729"/>
                    <a:gd name="connsiteY4" fmla="*/ 272955 h 370407"/>
                    <a:gd name="connsiteX5" fmla="*/ 122830 w 436729"/>
                    <a:gd name="connsiteY5" fmla="*/ 300251 h 370407"/>
                    <a:gd name="connsiteX6" fmla="*/ 40944 w 436729"/>
                    <a:gd name="connsiteY6" fmla="*/ 368489 h 370407"/>
                    <a:gd name="connsiteX7" fmla="*/ 0 w 436729"/>
                    <a:gd name="connsiteY7" fmla="*/ 368489 h 37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729" h="370407">
                      <a:moveTo>
                        <a:pt x="436729" y="0"/>
                      </a:moveTo>
                      <a:cubicBezTo>
                        <a:pt x="427630" y="22746"/>
                        <a:pt x="423673" y="48304"/>
                        <a:pt x="409433" y="68239"/>
                      </a:cubicBezTo>
                      <a:cubicBezTo>
                        <a:pt x="399899" y="81586"/>
                        <a:pt x="381837" y="86000"/>
                        <a:pt x="368490" y="95534"/>
                      </a:cubicBezTo>
                      <a:cubicBezTo>
                        <a:pt x="349981" y="108755"/>
                        <a:pt x="332096" y="122829"/>
                        <a:pt x="313899" y="136477"/>
                      </a:cubicBezTo>
                      <a:cubicBezTo>
                        <a:pt x="287831" y="214679"/>
                        <a:pt x="297314" y="242089"/>
                        <a:pt x="204717" y="272955"/>
                      </a:cubicBezTo>
                      <a:lnTo>
                        <a:pt x="122830" y="300251"/>
                      </a:lnTo>
                      <a:cubicBezTo>
                        <a:pt x="103826" y="319255"/>
                        <a:pt x="69445" y="358989"/>
                        <a:pt x="40944" y="368489"/>
                      </a:cubicBezTo>
                      <a:cubicBezTo>
                        <a:pt x="27996" y="372805"/>
                        <a:pt x="13648" y="368489"/>
                        <a:pt x="0" y="368489"/>
                      </a:cubicBez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25" name="Freeform 24"/>
                <p:cNvSpPr/>
                <p:nvPr/>
              </p:nvSpPr>
              <p:spPr bwMode="auto">
                <a:xfrm>
                  <a:off x="5431809" y="6578221"/>
                  <a:ext cx="300251" cy="163773"/>
                </a:xfrm>
                <a:custGeom>
                  <a:avLst/>
                  <a:gdLst>
                    <a:gd name="connsiteX0" fmla="*/ 0 w 300251"/>
                    <a:gd name="connsiteY0" fmla="*/ 0 h 163773"/>
                    <a:gd name="connsiteX1" fmla="*/ 163773 w 300251"/>
                    <a:gd name="connsiteY1" fmla="*/ 13648 h 163773"/>
                    <a:gd name="connsiteX2" fmla="*/ 245660 w 300251"/>
                    <a:gd name="connsiteY2" fmla="*/ 40943 h 163773"/>
                    <a:gd name="connsiteX3" fmla="*/ 272955 w 300251"/>
                    <a:gd name="connsiteY3" fmla="*/ 81886 h 163773"/>
                    <a:gd name="connsiteX4" fmla="*/ 286603 w 300251"/>
                    <a:gd name="connsiteY4" fmla="*/ 136478 h 163773"/>
                    <a:gd name="connsiteX5" fmla="*/ 300251 w 300251"/>
                    <a:gd name="connsiteY5" fmla="*/ 163773 h 163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251" h="163773">
                      <a:moveTo>
                        <a:pt x="0" y="0"/>
                      </a:moveTo>
                      <a:cubicBezTo>
                        <a:pt x="54591" y="4549"/>
                        <a:pt x="109738" y="4642"/>
                        <a:pt x="163773" y="13648"/>
                      </a:cubicBezTo>
                      <a:cubicBezTo>
                        <a:pt x="192154" y="18378"/>
                        <a:pt x="245660" y="40943"/>
                        <a:pt x="245660" y="40943"/>
                      </a:cubicBezTo>
                      <a:cubicBezTo>
                        <a:pt x="254758" y="54591"/>
                        <a:pt x="266494" y="66810"/>
                        <a:pt x="272955" y="81886"/>
                      </a:cubicBezTo>
                      <a:cubicBezTo>
                        <a:pt x="280344" y="99127"/>
                        <a:pt x="280671" y="118683"/>
                        <a:pt x="286603" y="136478"/>
                      </a:cubicBezTo>
                      <a:cubicBezTo>
                        <a:pt x="289820" y="146128"/>
                        <a:pt x="295702" y="154675"/>
                        <a:pt x="300251" y="163773"/>
                      </a:cubicBez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grpSp>
        </p:grpSp>
        <p:sp>
          <p:nvSpPr>
            <p:cNvPr id="8" name="Right Arrow 7"/>
            <p:cNvSpPr/>
            <p:nvPr/>
          </p:nvSpPr>
          <p:spPr bwMode="auto">
            <a:xfrm rot="12271496">
              <a:off x="5525992" y="5318574"/>
              <a:ext cx="376348" cy="247710"/>
            </a:xfrm>
            <a:prstGeom prst="rightArrow">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grpSp>
      <p:sp>
        <p:nvSpPr>
          <p:cNvPr id="2" name="TextBox 1"/>
          <p:cNvSpPr txBox="1"/>
          <p:nvPr/>
        </p:nvSpPr>
        <p:spPr>
          <a:xfrm>
            <a:off x="838200" y="3982887"/>
            <a:ext cx="7467600" cy="2123658"/>
          </a:xfrm>
          <a:prstGeom prst="rect">
            <a:avLst/>
          </a:prstGeom>
          <a:noFill/>
        </p:spPr>
        <p:txBody>
          <a:bodyPr wrap="square" rtlCol="0">
            <a:spAutoFit/>
          </a:bodyPr>
          <a:lstStyle/>
          <a:p>
            <a:pPr algn="ctr"/>
            <a:r>
              <a:rPr lang="en-US" sz="6600">
                <a:latin typeface="+mn-lt"/>
              </a:rPr>
              <a:t>It’s a lot like baking a cake!</a:t>
            </a:r>
          </a:p>
        </p:txBody>
      </p:sp>
    </p:spTree>
    <p:extLst>
      <p:ext uri="{BB962C8B-B14F-4D97-AF65-F5344CB8AC3E}">
        <p14:creationId xmlns:p14="http://schemas.microsoft.com/office/powerpoint/2010/main" val="45031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fade">
                                      <p:cBhvr>
                                        <p:cTn id="10"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subTitle" idx="1"/>
          </p:nvPr>
        </p:nvSpPr>
        <p:spPr>
          <a:xfrm>
            <a:off x="152400" y="0"/>
            <a:ext cx="4876800" cy="6553200"/>
          </a:xfrm>
        </p:spPr>
        <p:txBody>
          <a:bodyPr/>
          <a:lstStyle/>
          <a:p>
            <a:pPr eaLnBrk="1" hangingPunct="1">
              <a:lnSpc>
                <a:spcPct val="90000"/>
              </a:lnSpc>
              <a:spcBef>
                <a:spcPts val="0"/>
              </a:spcBef>
            </a:pPr>
            <a:r>
              <a:rPr lang="en-US" sz="4000" b="1"/>
              <a:t>Cell Processes:</a:t>
            </a:r>
          </a:p>
          <a:p>
            <a:pPr eaLnBrk="1" hangingPunct="1">
              <a:lnSpc>
                <a:spcPct val="90000"/>
              </a:lnSpc>
              <a:spcBef>
                <a:spcPts val="0"/>
              </a:spcBef>
            </a:pPr>
            <a:r>
              <a:rPr lang="en-US" sz="4000" b="1"/>
              <a:t>Why are Cells So Small?</a:t>
            </a:r>
          </a:p>
          <a:p>
            <a:pPr algn="just"/>
            <a:r>
              <a:rPr lang="en-US" sz="2400"/>
              <a:t> So, why is it that you don’t see a giant cell just rolling around town, sitting at the coffee shop drinking a non-fat latte, eating a pumpkin muffin and texting a message on its smartphone to an old friend? Why is it that once a cell reaches a certain size, it just divides to make two new cells, rather than just continuing to grow in size? Why is it that your body is made of trillions of cells, rather than billions or hundreds? Just </a:t>
            </a:r>
            <a:r>
              <a:rPr lang="en-US" sz="2400" i="1"/>
              <a:t>why </a:t>
            </a:r>
            <a:r>
              <a:rPr lang="en-US" sz="2400"/>
              <a:t>are cells so small? </a:t>
            </a:r>
            <a:endParaRPr lang="en-US" sz="2200"/>
          </a:p>
        </p:txBody>
      </p:sp>
      <p:sp>
        <p:nvSpPr>
          <p:cNvPr id="8" name="TextBox 7"/>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pic>
        <p:nvPicPr>
          <p:cNvPr id="1027" name="Picture 3" descr="C:\Users\mzaher\AppData\Local\Microsoft\Windows\Temporary Internet Files\Content.IE5\BXUOCY66\MP900406571[1].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99854">
                        <a14:foregroundMark x1="1903" y1="1563" x2="26354" y2="26074"/>
                        <a14:foregroundMark x1="22987" y1="3516" x2="95900" y2="8105"/>
                        <a14:foregroundMark x1="83163" y1="73145" x2="30747" y2="99219"/>
                        <a14:foregroundMark x1="26354" y1="69824" x2="79356" y2="71191"/>
                        <a14:foregroundMark x1="83748" y1="72754" x2="84187" y2="98926"/>
                        <a14:foregroundMark x1="47438" y1="95313" x2="54758" y2="95020"/>
                        <a14:foregroundMark x1="59736" y1="26758" x2="64129" y2="20508"/>
                        <a14:foregroundMark x1="64129" y1="24414" x2="68521" y2="27051"/>
                        <a14:backgroundMark x1="42020" y1="13281" x2="50952" y2="42773"/>
                        <a14:backgroundMark x1="54319" y1="31250" x2="81259" y2="50879"/>
                        <a14:backgroundMark x1="24890" y1="65625" x2="12738" y2="70801"/>
                        <a14:backgroundMark x1="22401" y1="69531" x2="26354" y2="65918"/>
                        <a14:backgroundMark x1="28404" y1="22168" x2="49927" y2="13281"/>
                      </a14:backgroundRemoval>
                    </a14:imgEffect>
                  </a14:imgLayer>
                </a14:imgProps>
              </a:ext>
              <a:ext uri="{28A0092B-C50C-407E-A947-70E740481C1C}">
                <a14:useLocalDpi xmlns:a14="http://schemas.microsoft.com/office/drawing/2010/main" val="0"/>
              </a:ext>
            </a:extLst>
          </a:blip>
          <a:srcRect/>
          <a:stretch>
            <a:fillRect/>
          </a:stretch>
        </p:blipFill>
        <p:spPr bwMode="auto">
          <a:xfrm>
            <a:off x="5256014" y="685800"/>
            <a:ext cx="3659386" cy="548640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2" name="Group 11"/>
          <p:cNvGrpSpPr/>
          <p:nvPr/>
        </p:nvGrpSpPr>
        <p:grpSpPr>
          <a:xfrm>
            <a:off x="4305300" y="1036301"/>
            <a:ext cx="4000500" cy="3575161"/>
            <a:chOff x="4305300" y="1032698"/>
            <a:chExt cx="4000500" cy="3575161"/>
          </a:xfrm>
        </p:grpSpPr>
        <p:sp>
          <p:nvSpPr>
            <p:cNvPr id="2" name="Freeform 1"/>
            <p:cNvSpPr/>
            <p:nvPr/>
          </p:nvSpPr>
          <p:spPr>
            <a:xfrm>
              <a:off x="6185647" y="1308847"/>
              <a:ext cx="1399582" cy="1810871"/>
            </a:xfrm>
            <a:custGeom>
              <a:avLst/>
              <a:gdLst>
                <a:gd name="connsiteX0" fmla="*/ 1344706 w 1399582"/>
                <a:gd name="connsiteY0" fmla="*/ 502024 h 1810871"/>
                <a:gd name="connsiteX1" fmla="*/ 1344706 w 1399582"/>
                <a:gd name="connsiteY1" fmla="*/ 502024 h 1810871"/>
                <a:gd name="connsiteX2" fmla="*/ 1398494 w 1399582"/>
                <a:gd name="connsiteY2" fmla="*/ 358588 h 1810871"/>
                <a:gd name="connsiteX3" fmla="*/ 1380565 w 1399582"/>
                <a:gd name="connsiteY3" fmla="*/ 251012 h 1810871"/>
                <a:gd name="connsiteX4" fmla="*/ 1344706 w 1399582"/>
                <a:gd name="connsiteY4" fmla="*/ 143435 h 1810871"/>
                <a:gd name="connsiteX5" fmla="*/ 1290918 w 1399582"/>
                <a:gd name="connsiteY5" fmla="*/ 89647 h 1810871"/>
                <a:gd name="connsiteX6" fmla="*/ 1165412 w 1399582"/>
                <a:gd name="connsiteY6" fmla="*/ 53788 h 1810871"/>
                <a:gd name="connsiteX7" fmla="*/ 1111624 w 1399582"/>
                <a:gd name="connsiteY7" fmla="*/ 35859 h 1810871"/>
                <a:gd name="connsiteX8" fmla="*/ 968188 w 1399582"/>
                <a:gd name="connsiteY8" fmla="*/ 0 h 1810871"/>
                <a:gd name="connsiteX9" fmla="*/ 753035 w 1399582"/>
                <a:gd name="connsiteY9" fmla="*/ 17929 h 1810871"/>
                <a:gd name="connsiteX10" fmla="*/ 645459 w 1399582"/>
                <a:gd name="connsiteY10" fmla="*/ 53788 h 1810871"/>
                <a:gd name="connsiteX11" fmla="*/ 591671 w 1399582"/>
                <a:gd name="connsiteY11" fmla="*/ 71718 h 1810871"/>
                <a:gd name="connsiteX12" fmla="*/ 537882 w 1399582"/>
                <a:gd name="connsiteY12" fmla="*/ 107577 h 1810871"/>
                <a:gd name="connsiteX13" fmla="*/ 430306 w 1399582"/>
                <a:gd name="connsiteY13" fmla="*/ 143435 h 1810871"/>
                <a:gd name="connsiteX14" fmla="*/ 376518 w 1399582"/>
                <a:gd name="connsiteY14" fmla="*/ 161365 h 1810871"/>
                <a:gd name="connsiteX15" fmla="*/ 322729 w 1399582"/>
                <a:gd name="connsiteY15" fmla="*/ 179294 h 1810871"/>
                <a:gd name="connsiteX16" fmla="*/ 268941 w 1399582"/>
                <a:gd name="connsiteY16" fmla="*/ 233082 h 1810871"/>
                <a:gd name="connsiteX17" fmla="*/ 233082 w 1399582"/>
                <a:gd name="connsiteY17" fmla="*/ 286871 h 1810871"/>
                <a:gd name="connsiteX18" fmla="*/ 179294 w 1399582"/>
                <a:gd name="connsiteY18" fmla="*/ 304800 h 1810871"/>
                <a:gd name="connsiteX19" fmla="*/ 143435 w 1399582"/>
                <a:gd name="connsiteY19" fmla="*/ 358588 h 1810871"/>
                <a:gd name="connsiteX20" fmla="*/ 89647 w 1399582"/>
                <a:gd name="connsiteY20" fmla="*/ 537882 h 1810871"/>
                <a:gd name="connsiteX21" fmla="*/ 35859 w 1399582"/>
                <a:gd name="connsiteY21" fmla="*/ 788894 h 1810871"/>
                <a:gd name="connsiteX22" fmla="*/ 17929 w 1399582"/>
                <a:gd name="connsiteY22" fmla="*/ 842682 h 1810871"/>
                <a:gd name="connsiteX23" fmla="*/ 0 w 1399582"/>
                <a:gd name="connsiteY23" fmla="*/ 896471 h 1810871"/>
                <a:gd name="connsiteX24" fmla="*/ 17929 w 1399582"/>
                <a:gd name="connsiteY24" fmla="*/ 950259 h 1810871"/>
                <a:gd name="connsiteX25" fmla="*/ 125506 w 1399582"/>
                <a:gd name="connsiteY25" fmla="*/ 1039906 h 1810871"/>
                <a:gd name="connsiteX26" fmla="*/ 251012 w 1399582"/>
                <a:gd name="connsiteY26" fmla="*/ 1057835 h 1810871"/>
                <a:gd name="connsiteX27" fmla="*/ 251012 w 1399582"/>
                <a:gd name="connsiteY27" fmla="*/ 1057835 h 1810871"/>
                <a:gd name="connsiteX28" fmla="*/ 197224 w 1399582"/>
                <a:gd name="connsiteY28" fmla="*/ 1201271 h 1810871"/>
                <a:gd name="connsiteX29" fmla="*/ 143435 w 1399582"/>
                <a:gd name="connsiteY29" fmla="*/ 1308847 h 1810871"/>
                <a:gd name="connsiteX30" fmla="*/ 197224 w 1399582"/>
                <a:gd name="connsiteY30" fmla="*/ 1595718 h 1810871"/>
                <a:gd name="connsiteX31" fmla="*/ 251012 w 1399582"/>
                <a:gd name="connsiteY31" fmla="*/ 1631577 h 1810871"/>
                <a:gd name="connsiteX32" fmla="*/ 268941 w 1399582"/>
                <a:gd name="connsiteY32" fmla="*/ 1685365 h 1810871"/>
                <a:gd name="connsiteX33" fmla="*/ 322729 w 1399582"/>
                <a:gd name="connsiteY33" fmla="*/ 1721224 h 1810871"/>
                <a:gd name="connsiteX34" fmla="*/ 466165 w 1399582"/>
                <a:gd name="connsiteY34" fmla="*/ 1757082 h 1810871"/>
                <a:gd name="connsiteX35" fmla="*/ 968188 w 1399582"/>
                <a:gd name="connsiteY35" fmla="*/ 1757082 h 1810871"/>
                <a:gd name="connsiteX36" fmla="*/ 1075765 w 1399582"/>
                <a:gd name="connsiteY36" fmla="*/ 1792941 h 1810871"/>
                <a:gd name="connsiteX37" fmla="*/ 1129553 w 1399582"/>
                <a:gd name="connsiteY37" fmla="*/ 1810871 h 1810871"/>
                <a:gd name="connsiteX38" fmla="*/ 1255059 w 1399582"/>
                <a:gd name="connsiteY38" fmla="*/ 1757082 h 1810871"/>
                <a:gd name="connsiteX39" fmla="*/ 1272988 w 1399582"/>
                <a:gd name="connsiteY39" fmla="*/ 1703294 h 1810871"/>
                <a:gd name="connsiteX40" fmla="*/ 1326777 w 1399582"/>
                <a:gd name="connsiteY40" fmla="*/ 1649506 h 1810871"/>
                <a:gd name="connsiteX41" fmla="*/ 1362635 w 1399582"/>
                <a:gd name="connsiteY41" fmla="*/ 1595718 h 1810871"/>
                <a:gd name="connsiteX42" fmla="*/ 1308847 w 1399582"/>
                <a:gd name="connsiteY42" fmla="*/ 1488141 h 1810871"/>
                <a:gd name="connsiteX43" fmla="*/ 1272988 w 1399582"/>
                <a:gd name="connsiteY43" fmla="*/ 1165412 h 1810871"/>
                <a:gd name="connsiteX44" fmla="*/ 1255059 w 1399582"/>
                <a:gd name="connsiteY44" fmla="*/ 968188 h 1810871"/>
                <a:gd name="connsiteX45" fmla="*/ 1201271 w 1399582"/>
                <a:gd name="connsiteY45" fmla="*/ 914400 h 1810871"/>
                <a:gd name="connsiteX46" fmla="*/ 1183341 w 1399582"/>
                <a:gd name="connsiteY46" fmla="*/ 860612 h 1810871"/>
                <a:gd name="connsiteX47" fmla="*/ 1201271 w 1399582"/>
                <a:gd name="connsiteY47" fmla="*/ 735106 h 1810871"/>
                <a:gd name="connsiteX48" fmla="*/ 1255059 w 1399582"/>
                <a:gd name="connsiteY48" fmla="*/ 717177 h 1810871"/>
                <a:gd name="connsiteX49" fmla="*/ 1290918 w 1399582"/>
                <a:gd name="connsiteY49" fmla="*/ 663388 h 1810871"/>
                <a:gd name="connsiteX50" fmla="*/ 1308847 w 1399582"/>
                <a:gd name="connsiteY50" fmla="*/ 609600 h 1810871"/>
                <a:gd name="connsiteX51" fmla="*/ 1362635 w 1399582"/>
                <a:gd name="connsiteY51" fmla="*/ 573741 h 1810871"/>
                <a:gd name="connsiteX52" fmla="*/ 1380565 w 1399582"/>
                <a:gd name="connsiteY52" fmla="*/ 555812 h 1810871"/>
                <a:gd name="connsiteX53" fmla="*/ 1380565 w 1399582"/>
                <a:gd name="connsiteY53" fmla="*/ 537882 h 1810871"/>
                <a:gd name="connsiteX54" fmla="*/ 1398494 w 1399582"/>
                <a:gd name="connsiteY54" fmla="*/ 251012 h 1810871"/>
                <a:gd name="connsiteX55" fmla="*/ 1398494 w 1399582"/>
                <a:gd name="connsiteY55" fmla="*/ 251012 h 18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399582" h="1810871">
                  <a:moveTo>
                    <a:pt x="1344706" y="502024"/>
                  </a:moveTo>
                  <a:lnTo>
                    <a:pt x="1344706" y="502024"/>
                  </a:lnTo>
                  <a:cubicBezTo>
                    <a:pt x="1362635" y="454212"/>
                    <a:pt x="1391273" y="409138"/>
                    <a:pt x="1398494" y="358588"/>
                  </a:cubicBezTo>
                  <a:cubicBezTo>
                    <a:pt x="1403635" y="322600"/>
                    <a:pt x="1389382" y="286280"/>
                    <a:pt x="1380565" y="251012"/>
                  </a:cubicBezTo>
                  <a:cubicBezTo>
                    <a:pt x="1371398" y="214342"/>
                    <a:pt x="1371434" y="170163"/>
                    <a:pt x="1344706" y="143435"/>
                  </a:cubicBezTo>
                  <a:cubicBezTo>
                    <a:pt x="1326777" y="125506"/>
                    <a:pt x="1312015" y="103712"/>
                    <a:pt x="1290918" y="89647"/>
                  </a:cubicBezTo>
                  <a:cubicBezTo>
                    <a:pt x="1274801" y="78903"/>
                    <a:pt x="1175867" y="56775"/>
                    <a:pt x="1165412" y="53788"/>
                  </a:cubicBezTo>
                  <a:cubicBezTo>
                    <a:pt x="1147240" y="48596"/>
                    <a:pt x="1129959" y="40443"/>
                    <a:pt x="1111624" y="35859"/>
                  </a:cubicBezTo>
                  <a:lnTo>
                    <a:pt x="968188" y="0"/>
                  </a:lnTo>
                  <a:cubicBezTo>
                    <a:pt x="896470" y="5976"/>
                    <a:pt x="824022" y="6098"/>
                    <a:pt x="753035" y="17929"/>
                  </a:cubicBezTo>
                  <a:cubicBezTo>
                    <a:pt x="715751" y="24143"/>
                    <a:pt x="681318" y="41835"/>
                    <a:pt x="645459" y="53788"/>
                  </a:cubicBezTo>
                  <a:cubicBezTo>
                    <a:pt x="627530" y="59765"/>
                    <a:pt x="607396" y="61235"/>
                    <a:pt x="591671" y="71718"/>
                  </a:cubicBezTo>
                  <a:cubicBezTo>
                    <a:pt x="573741" y="83671"/>
                    <a:pt x="557574" y="98825"/>
                    <a:pt x="537882" y="107577"/>
                  </a:cubicBezTo>
                  <a:cubicBezTo>
                    <a:pt x="503341" y="122928"/>
                    <a:pt x="466165" y="131482"/>
                    <a:pt x="430306" y="143435"/>
                  </a:cubicBezTo>
                  <a:lnTo>
                    <a:pt x="376518" y="161365"/>
                  </a:lnTo>
                  <a:lnTo>
                    <a:pt x="322729" y="179294"/>
                  </a:lnTo>
                  <a:cubicBezTo>
                    <a:pt x="304800" y="197223"/>
                    <a:pt x="285173" y="213603"/>
                    <a:pt x="268941" y="233082"/>
                  </a:cubicBezTo>
                  <a:cubicBezTo>
                    <a:pt x="255146" y="249636"/>
                    <a:pt x="249909" y="273410"/>
                    <a:pt x="233082" y="286871"/>
                  </a:cubicBezTo>
                  <a:cubicBezTo>
                    <a:pt x="218324" y="298677"/>
                    <a:pt x="197223" y="298824"/>
                    <a:pt x="179294" y="304800"/>
                  </a:cubicBezTo>
                  <a:cubicBezTo>
                    <a:pt x="167341" y="322729"/>
                    <a:pt x="152187" y="338897"/>
                    <a:pt x="143435" y="358588"/>
                  </a:cubicBezTo>
                  <a:cubicBezTo>
                    <a:pt x="118496" y="414702"/>
                    <a:pt x="104547" y="478284"/>
                    <a:pt x="89647" y="537882"/>
                  </a:cubicBezTo>
                  <a:cubicBezTo>
                    <a:pt x="67030" y="718822"/>
                    <a:pt x="86955" y="635609"/>
                    <a:pt x="35859" y="788894"/>
                  </a:cubicBezTo>
                  <a:lnTo>
                    <a:pt x="17929" y="842682"/>
                  </a:lnTo>
                  <a:lnTo>
                    <a:pt x="0" y="896471"/>
                  </a:lnTo>
                  <a:cubicBezTo>
                    <a:pt x="5976" y="914400"/>
                    <a:pt x="7446" y="934534"/>
                    <a:pt x="17929" y="950259"/>
                  </a:cubicBezTo>
                  <a:cubicBezTo>
                    <a:pt x="33430" y="973510"/>
                    <a:pt x="96108" y="1028882"/>
                    <a:pt x="125506" y="1039906"/>
                  </a:cubicBezTo>
                  <a:cubicBezTo>
                    <a:pt x="179568" y="1060179"/>
                    <a:pt x="203234" y="1057835"/>
                    <a:pt x="251012" y="1057835"/>
                  </a:cubicBezTo>
                  <a:lnTo>
                    <a:pt x="251012" y="1057835"/>
                  </a:lnTo>
                  <a:cubicBezTo>
                    <a:pt x="233083" y="1105647"/>
                    <a:pt x="218354" y="1154785"/>
                    <a:pt x="197224" y="1201271"/>
                  </a:cubicBezTo>
                  <a:cubicBezTo>
                    <a:pt x="110325" y="1392450"/>
                    <a:pt x="203750" y="1127908"/>
                    <a:pt x="143435" y="1308847"/>
                  </a:cubicBezTo>
                  <a:cubicBezTo>
                    <a:pt x="151102" y="1408509"/>
                    <a:pt x="121436" y="1519929"/>
                    <a:pt x="197224" y="1595718"/>
                  </a:cubicBezTo>
                  <a:cubicBezTo>
                    <a:pt x="212461" y="1610955"/>
                    <a:pt x="233083" y="1619624"/>
                    <a:pt x="251012" y="1631577"/>
                  </a:cubicBezTo>
                  <a:cubicBezTo>
                    <a:pt x="256988" y="1649506"/>
                    <a:pt x="257135" y="1670607"/>
                    <a:pt x="268941" y="1685365"/>
                  </a:cubicBezTo>
                  <a:cubicBezTo>
                    <a:pt x="282402" y="1702192"/>
                    <a:pt x="303455" y="1711587"/>
                    <a:pt x="322729" y="1721224"/>
                  </a:cubicBezTo>
                  <a:cubicBezTo>
                    <a:pt x="359482" y="1739600"/>
                    <a:pt x="432071" y="1750263"/>
                    <a:pt x="466165" y="1757082"/>
                  </a:cubicBezTo>
                  <a:cubicBezTo>
                    <a:pt x="674476" y="1744063"/>
                    <a:pt x="770515" y="1724137"/>
                    <a:pt x="968188" y="1757082"/>
                  </a:cubicBezTo>
                  <a:cubicBezTo>
                    <a:pt x="1005472" y="1763296"/>
                    <a:pt x="1039906" y="1780988"/>
                    <a:pt x="1075765" y="1792941"/>
                  </a:cubicBezTo>
                  <a:lnTo>
                    <a:pt x="1129553" y="1810871"/>
                  </a:lnTo>
                  <a:cubicBezTo>
                    <a:pt x="1171388" y="1792941"/>
                    <a:pt x="1218647" y="1784391"/>
                    <a:pt x="1255059" y="1757082"/>
                  </a:cubicBezTo>
                  <a:cubicBezTo>
                    <a:pt x="1270178" y="1745742"/>
                    <a:pt x="1262505" y="1719019"/>
                    <a:pt x="1272988" y="1703294"/>
                  </a:cubicBezTo>
                  <a:cubicBezTo>
                    <a:pt x="1287053" y="1682196"/>
                    <a:pt x="1310544" y="1668985"/>
                    <a:pt x="1326777" y="1649506"/>
                  </a:cubicBezTo>
                  <a:cubicBezTo>
                    <a:pt x="1340572" y="1632952"/>
                    <a:pt x="1350682" y="1613647"/>
                    <a:pt x="1362635" y="1595718"/>
                  </a:cubicBezTo>
                  <a:cubicBezTo>
                    <a:pt x="1338865" y="1560062"/>
                    <a:pt x="1313795" y="1532676"/>
                    <a:pt x="1308847" y="1488141"/>
                  </a:cubicBezTo>
                  <a:cubicBezTo>
                    <a:pt x="1270474" y="1142783"/>
                    <a:pt x="1323367" y="1316543"/>
                    <a:pt x="1272988" y="1165412"/>
                  </a:cubicBezTo>
                  <a:cubicBezTo>
                    <a:pt x="1267012" y="1099671"/>
                    <a:pt x="1273194" y="1031661"/>
                    <a:pt x="1255059" y="968188"/>
                  </a:cubicBezTo>
                  <a:cubicBezTo>
                    <a:pt x="1248093" y="943808"/>
                    <a:pt x="1215336" y="935497"/>
                    <a:pt x="1201271" y="914400"/>
                  </a:cubicBezTo>
                  <a:cubicBezTo>
                    <a:pt x="1190788" y="898675"/>
                    <a:pt x="1189318" y="878541"/>
                    <a:pt x="1183341" y="860612"/>
                  </a:cubicBezTo>
                  <a:cubicBezTo>
                    <a:pt x="1189318" y="818777"/>
                    <a:pt x="1182372" y="772905"/>
                    <a:pt x="1201271" y="735106"/>
                  </a:cubicBezTo>
                  <a:cubicBezTo>
                    <a:pt x="1209723" y="718202"/>
                    <a:pt x="1240301" y="728983"/>
                    <a:pt x="1255059" y="717177"/>
                  </a:cubicBezTo>
                  <a:cubicBezTo>
                    <a:pt x="1271886" y="703716"/>
                    <a:pt x="1278965" y="681318"/>
                    <a:pt x="1290918" y="663388"/>
                  </a:cubicBezTo>
                  <a:cubicBezTo>
                    <a:pt x="1296894" y="645459"/>
                    <a:pt x="1297041" y="624358"/>
                    <a:pt x="1308847" y="609600"/>
                  </a:cubicBezTo>
                  <a:cubicBezTo>
                    <a:pt x="1322308" y="592773"/>
                    <a:pt x="1345396" y="586670"/>
                    <a:pt x="1362635" y="573741"/>
                  </a:cubicBezTo>
                  <a:cubicBezTo>
                    <a:pt x="1369397" y="568670"/>
                    <a:pt x="1374588" y="561788"/>
                    <a:pt x="1380565" y="555812"/>
                  </a:cubicBezTo>
                  <a:lnTo>
                    <a:pt x="1380565" y="537882"/>
                  </a:lnTo>
                  <a:cubicBezTo>
                    <a:pt x="1403114" y="334939"/>
                    <a:pt x="1398494" y="430637"/>
                    <a:pt x="1398494" y="251012"/>
                  </a:cubicBezTo>
                  <a:lnTo>
                    <a:pt x="1398494" y="251012"/>
                  </a:lnTo>
                </a:path>
              </a:pathLst>
            </a:custGeom>
            <a:solidFill>
              <a:srgbClr val="F3FFFF"/>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6438900" y="1685364"/>
              <a:ext cx="533400" cy="528918"/>
            </a:xfrm>
            <a:prstGeom prst="ellipse">
              <a:avLst/>
            </a:prstGeom>
            <a:pattFill prst="pct80">
              <a:fgClr>
                <a:srgbClr val="FFCC00"/>
              </a:fgClr>
              <a:bgClr>
                <a:srgbClr val="FF99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rot="3515535">
              <a:off x="6646119" y="2580200"/>
              <a:ext cx="438150" cy="106456"/>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7085707" y="1685364"/>
              <a:ext cx="153293" cy="1434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7085707" y="1949823"/>
              <a:ext cx="76646" cy="1075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7372951" y="2043953"/>
              <a:ext cx="932849" cy="1559859"/>
            </a:xfrm>
            <a:custGeom>
              <a:avLst/>
              <a:gdLst>
                <a:gd name="connsiteX0" fmla="*/ 628049 w 932849"/>
                <a:gd name="connsiteY0" fmla="*/ 1559859 h 1559859"/>
                <a:gd name="connsiteX1" fmla="*/ 628049 w 932849"/>
                <a:gd name="connsiteY1" fmla="*/ 1559859 h 1559859"/>
                <a:gd name="connsiteX2" fmla="*/ 556331 w 932849"/>
                <a:gd name="connsiteY2" fmla="*/ 1416423 h 1559859"/>
                <a:gd name="connsiteX3" fmla="*/ 520472 w 932849"/>
                <a:gd name="connsiteY3" fmla="*/ 1362635 h 1559859"/>
                <a:gd name="connsiteX4" fmla="*/ 412896 w 932849"/>
                <a:gd name="connsiteY4" fmla="*/ 1147482 h 1559859"/>
                <a:gd name="connsiteX5" fmla="*/ 377037 w 932849"/>
                <a:gd name="connsiteY5" fmla="*/ 1093694 h 1559859"/>
                <a:gd name="connsiteX6" fmla="*/ 359107 w 932849"/>
                <a:gd name="connsiteY6" fmla="*/ 1039906 h 1559859"/>
                <a:gd name="connsiteX7" fmla="*/ 251531 w 932849"/>
                <a:gd name="connsiteY7" fmla="*/ 968188 h 1559859"/>
                <a:gd name="connsiteX8" fmla="*/ 215672 w 932849"/>
                <a:gd name="connsiteY8" fmla="*/ 914400 h 1559859"/>
                <a:gd name="connsiteX9" fmla="*/ 179813 w 932849"/>
                <a:gd name="connsiteY9" fmla="*/ 788894 h 1559859"/>
                <a:gd name="connsiteX10" fmla="*/ 126025 w 932849"/>
                <a:gd name="connsiteY10" fmla="*/ 770965 h 1559859"/>
                <a:gd name="connsiteX11" fmla="*/ 90166 w 932849"/>
                <a:gd name="connsiteY11" fmla="*/ 681318 h 1559859"/>
                <a:gd name="connsiteX12" fmla="*/ 90166 w 932849"/>
                <a:gd name="connsiteY12" fmla="*/ 681318 h 1559859"/>
                <a:gd name="connsiteX13" fmla="*/ 18449 w 932849"/>
                <a:gd name="connsiteY13" fmla="*/ 519953 h 1559859"/>
                <a:gd name="connsiteX14" fmla="*/ 18449 w 932849"/>
                <a:gd name="connsiteY14" fmla="*/ 143435 h 1559859"/>
                <a:gd name="connsiteX15" fmla="*/ 72237 w 932849"/>
                <a:gd name="connsiteY15" fmla="*/ 107576 h 1559859"/>
                <a:gd name="connsiteX16" fmla="*/ 179813 w 932849"/>
                <a:gd name="connsiteY16" fmla="*/ 71718 h 1559859"/>
                <a:gd name="connsiteX17" fmla="*/ 251531 w 932849"/>
                <a:gd name="connsiteY17" fmla="*/ 89647 h 1559859"/>
                <a:gd name="connsiteX18" fmla="*/ 305319 w 932849"/>
                <a:gd name="connsiteY18" fmla="*/ 125506 h 1559859"/>
                <a:gd name="connsiteX19" fmla="*/ 359107 w 932849"/>
                <a:gd name="connsiteY19" fmla="*/ 143435 h 1559859"/>
                <a:gd name="connsiteX20" fmla="*/ 377037 w 932849"/>
                <a:gd name="connsiteY20" fmla="*/ 197223 h 1559859"/>
                <a:gd name="connsiteX21" fmla="*/ 412896 w 932849"/>
                <a:gd name="connsiteY21" fmla="*/ 143435 h 1559859"/>
                <a:gd name="connsiteX22" fmla="*/ 502543 w 932849"/>
                <a:gd name="connsiteY22" fmla="*/ 0 h 1559859"/>
                <a:gd name="connsiteX23" fmla="*/ 538402 w 932849"/>
                <a:gd name="connsiteY23" fmla="*/ 53788 h 1559859"/>
                <a:gd name="connsiteX24" fmla="*/ 556331 w 932849"/>
                <a:gd name="connsiteY24" fmla="*/ 107576 h 1559859"/>
                <a:gd name="connsiteX25" fmla="*/ 574260 w 932849"/>
                <a:gd name="connsiteY25" fmla="*/ 448235 h 1559859"/>
                <a:gd name="connsiteX26" fmla="*/ 645978 w 932849"/>
                <a:gd name="connsiteY26" fmla="*/ 555812 h 1559859"/>
                <a:gd name="connsiteX27" fmla="*/ 681837 w 932849"/>
                <a:gd name="connsiteY27" fmla="*/ 717176 h 1559859"/>
                <a:gd name="connsiteX28" fmla="*/ 735625 w 932849"/>
                <a:gd name="connsiteY28" fmla="*/ 770965 h 1559859"/>
                <a:gd name="connsiteX29" fmla="*/ 753555 w 932849"/>
                <a:gd name="connsiteY29" fmla="*/ 950259 h 1559859"/>
                <a:gd name="connsiteX30" fmla="*/ 753555 w 932849"/>
                <a:gd name="connsiteY30" fmla="*/ 950259 h 1559859"/>
                <a:gd name="connsiteX31" fmla="*/ 879060 w 932849"/>
                <a:gd name="connsiteY31" fmla="*/ 1183341 h 1559859"/>
                <a:gd name="connsiteX32" fmla="*/ 896990 w 932849"/>
                <a:gd name="connsiteY32" fmla="*/ 1255059 h 1559859"/>
                <a:gd name="connsiteX33" fmla="*/ 932849 w 932849"/>
                <a:gd name="connsiteY33" fmla="*/ 1362635 h 1559859"/>
                <a:gd name="connsiteX34" fmla="*/ 914919 w 932849"/>
                <a:gd name="connsiteY34" fmla="*/ 1452282 h 1559859"/>
                <a:gd name="connsiteX35" fmla="*/ 843202 w 932849"/>
                <a:gd name="connsiteY35" fmla="*/ 1506071 h 1559859"/>
                <a:gd name="connsiteX36" fmla="*/ 789413 w 932849"/>
                <a:gd name="connsiteY36" fmla="*/ 1524000 h 1559859"/>
                <a:gd name="connsiteX37" fmla="*/ 556331 w 932849"/>
                <a:gd name="connsiteY37" fmla="*/ 1541929 h 1559859"/>
                <a:gd name="connsiteX38" fmla="*/ 556331 w 932849"/>
                <a:gd name="connsiteY38" fmla="*/ 1559859 h 1559859"/>
                <a:gd name="connsiteX0" fmla="*/ 628049 w 932849"/>
                <a:gd name="connsiteY0" fmla="*/ 1559859 h 1559859"/>
                <a:gd name="connsiteX1" fmla="*/ 628049 w 932849"/>
                <a:gd name="connsiteY1" fmla="*/ 1559859 h 1559859"/>
                <a:gd name="connsiteX2" fmla="*/ 556331 w 932849"/>
                <a:gd name="connsiteY2" fmla="*/ 1416423 h 1559859"/>
                <a:gd name="connsiteX3" fmla="*/ 520472 w 932849"/>
                <a:gd name="connsiteY3" fmla="*/ 1362635 h 1559859"/>
                <a:gd name="connsiteX4" fmla="*/ 412896 w 932849"/>
                <a:gd name="connsiteY4" fmla="*/ 1147482 h 1559859"/>
                <a:gd name="connsiteX5" fmla="*/ 377037 w 932849"/>
                <a:gd name="connsiteY5" fmla="*/ 1093694 h 1559859"/>
                <a:gd name="connsiteX6" fmla="*/ 323248 w 932849"/>
                <a:gd name="connsiteY6" fmla="*/ 1093694 h 1559859"/>
                <a:gd name="connsiteX7" fmla="*/ 251531 w 932849"/>
                <a:gd name="connsiteY7" fmla="*/ 968188 h 1559859"/>
                <a:gd name="connsiteX8" fmla="*/ 215672 w 932849"/>
                <a:gd name="connsiteY8" fmla="*/ 914400 h 1559859"/>
                <a:gd name="connsiteX9" fmla="*/ 179813 w 932849"/>
                <a:gd name="connsiteY9" fmla="*/ 788894 h 1559859"/>
                <a:gd name="connsiteX10" fmla="*/ 126025 w 932849"/>
                <a:gd name="connsiteY10" fmla="*/ 770965 h 1559859"/>
                <a:gd name="connsiteX11" fmla="*/ 90166 w 932849"/>
                <a:gd name="connsiteY11" fmla="*/ 681318 h 1559859"/>
                <a:gd name="connsiteX12" fmla="*/ 90166 w 932849"/>
                <a:gd name="connsiteY12" fmla="*/ 681318 h 1559859"/>
                <a:gd name="connsiteX13" fmla="*/ 18449 w 932849"/>
                <a:gd name="connsiteY13" fmla="*/ 519953 h 1559859"/>
                <a:gd name="connsiteX14" fmla="*/ 18449 w 932849"/>
                <a:gd name="connsiteY14" fmla="*/ 143435 h 1559859"/>
                <a:gd name="connsiteX15" fmla="*/ 72237 w 932849"/>
                <a:gd name="connsiteY15" fmla="*/ 107576 h 1559859"/>
                <a:gd name="connsiteX16" fmla="*/ 179813 w 932849"/>
                <a:gd name="connsiteY16" fmla="*/ 71718 h 1559859"/>
                <a:gd name="connsiteX17" fmla="*/ 251531 w 932849"/>
                <a:gd name="connsiteY17" fmla="*/ 89647 h 1559859"/>
                <a:gd name="connsiteX18" fmla="*/ 305319 w 932849"/>
                <a:gd name="connsiteY18" fmla="*/ 125506 h 1559859"/>
                <a:gd name="connsiteX19" fmla="*/ 359107 w 932849"/>
                <a:gd name="connsiteY19" fmla="*/ 143435 h 1559859"/>
                <a:gd name="connsiteX20" fmla="*/ 377037 w 932849"/>
                <a:gd name="connsiteY20" fmla="*/ 197223 h 1559859"/>
                <a:gd name="connsiteX21" fmla="*/ 412896 w 932849"/>
                <a:gd name="connsiteY21" fmla="*/ 143435 h 1559859"/>
                <a:gd name="connsiteX22" fmla="*/ 502543 w 932849"/>
                <a:gd name="connsiteY22" fmla="*/ 0 h 1559859"/>
                <a:gd name="connsiteX23" fmla="*/ 538402 w 932849"/>
                <a:gd name="connsiteY23" fmla="*/ 53788 h 1559859"/>
                <a:gd name="connsiteX24" fmla="*/ 556331 w 932849"/>
                <a:gd name="connsiteY24" fmla="*/ 107576 h 1559859"/>
                <a:gd name="connsiteX25" fmla="*/ 574260 w 932849"/>
                <a:gd name="connsiteY25" fmla="*/ 448235 h 1559859"/>
                <a:gd name="connsiteX26" fmla="*/ 645978 w 932849"/>
                <a:gd name="connsiteY26" fmla="*/ 555812 h 1559859"/>
                <a:gd name="connsiteX27" fmla="*/ 681837 w 932849"/>
                <a:gd name="connsiteY27" fmla="*/ 717176 h 1559859"/>
                <a:gd name="connsiteX28" fmla="*/ 735625 w 932849"/>
                <a:gd name="connsiteY28" fmla="*/ 770965 h 1559859"/>
                <a:gd name="connsiteX29" fmla="*/ 753555 w 932849"/>
                <a:gd name="connsiteY29" fmla="*/ 950259 h 1559859"/>
                <a:gd name="connsiteX30" fmla="*/ 753555 w 932849"/>
                <a:gd name="connsiteY30" fmla="*/ 950259 h 1559859"/>
                <a:gd name="connsiteX31" fmla="*/ 879060 w 932849"/>
                <a:gd name="connsiteY31" fmla="*/ 1183341 h 1559859"/>
                <a:gd name="connsiteX32" fmla="*/ 896990 w 932849"/>
                <a:gd name="connsiteY32" fmla="*/ 1255059 h 1559859"/>
                <a:gd name="connsiteX33" fmla="*/ 932849 w 932849"/>
                <a:gd name="connsiteY33" fmla="*/ 1362635 h 1559859"/>
                <a:gd name="connsiteX34" fmla="*/ 914919 w 932849"/>
                <a:gd name="connsiteY34" fmla="*/ 1452282 h 1559859"/>
                <a:gd name="connsiteX35" fmla="*/ 843202 w 932849"/>
                <a:gd name="connsiteY35" fmla="*/ 1506071 h 1559859"/>
                <a:gd name="connsiteX36" fmla="*/ 789413 w 932849"/>
                <a:gd name="connsiteY36" fmla="*/ 1524000 h 1559859"/>
                <a:gd name="connsiteX37" fmla="*/ 556331 w 932849"/>
                <a:gd name="connsiteY37" fmla="*/ 1541929 h 1559859"/>
                <a:gd name="connsiteX38" fmla="*/ 556331 w 932849"/>
                <a:gd name="connsiteY38" fmla="*/ 1559859 h 1559859"/>
                <a:gd name="connsiteX0" fmla="*/ 628049 w 932849"/>
                <a:gd name="connsiteY0" fmla="*/ 1559859 h 1559859"/>
                <a:gd name="connsiteX1" fmla="*/ 628049 w 932849"/>
                <a:gd name="connsiteY1" fmla="*/ 1559859 h 1559859"/>
                <a:gd name="connsiteX2" fmla="*/ 556331 w 932849"/>
                <a:gd name="connsiteY2" fmla="*/ 1416423 h 1559859"/>
                <a:gd name="connsiteX3" fmla="*/ 520472 w 932849"/>
                <a:gd name="connsiteY3" fmla="*/ 1362635 h 1559859"/>
                <a:gd name="connsiteX4" fmla="*/ 377037 w 932849"/>
                <a:gd name="connsiteY4" fmla="*/ 1237129 h 1559859"/>
                <a:gd name="connsiteX5" fmla="*/ 377037 w 932849"/>
                <a:gd name="connsiteY5" fmla="*/ 1093694 h 1559859"/>
                <a:gd name="connsiteX6" fmla="*/ 323248 w 932849"/>
                <a:gd name="connsiteY6" fmla="*/ 1093694 h 1559859"/>
                <a:gd name="connsiteX7" fmla="*/ 251531 w 932849"/>
                <a:gd name="connsiteY7" fmla="*/ 968188 h 1559859"/>
                <a:gd name="connsiteX8" fmla="*/ 215672 w 932849"/>
                <a:gd name="connsiteY8" fmla="*/ 914400 h 1559859"/>
                <a:gd name="connsiteX9" fmla="*/ 179813 w 932849"/>
                <a:gd name="connsiteY9" fmla="*/ 788894 h 1559859"/>
                <a:gd name="connsiteX10" fmla="*/ 126025 w 932849"/>
                <a:gd name="connsiteY10" fmla="*/ 770965 h 1559859"/>
                <a:gd name="connsiteX11" fmla="*/ 90166 w 932849"/>
                <a:gd name="connsiteY11" fmla="*/ 681318 h 1559859"/>
                <a:gd name="connsiteX12" fmla="*/ 90166 w 932849"/>
                <a:gd name="connsiteY12" fmla="*/ 681318 h 1559859"/>
                <a:gd name="connsiteX13" fmla="*/ 18449 w 932849"/>
                <a:gd name="connsiteY13" fmla="*/ 519953 h 1559859"/>
                <a:gd name="connsiteX14" fmla="*/ 18449 w 932849"/>
                <a:gd name="connsiteY14" fmla="*/ 143435 h 1559859"/>
                <a:gd name="connsiteX15" fmla="*/ 72237 w 932849"/>
                <a:gd name="connsiteY15" fmla="*/ 107576 h 1559859"/>
                <a:gd name="connsiteX16" fmla="*/ 179813 w 932849"/>
                <a:gd name="connsiteY16" fmla="*/ 71718 h 1559859"/>
                <a:gd name="connsiteX17" fmla="*/ 251531 w 932849"/>
                <a:gd name="connsiteY17" fmla="*/ 89647 h 1559859"/>
                <a:gd name="connsiteX18" fmla="*/ 305319 w 932849"/>
                <a:gd name="connsiteY18" fmla="*/ 125506 h 1559859"/>
                <a:gd name="connsiteX19" fmla="*/ 359107 w 932849"/>
                <a:gd name="connsiteY19" fmla="*/ 143435 h 1559859"/>
                <a:gd name="connsiteX20" fmla="*/ 377037 w 932849"/>
                <a:gd name="connsiteY20" fmla="*/ 197223 h 1559859"/>
                <a:gd name="connsiteX21" fmla="*/ 412896 w 932849"/>
                <a:gd name="connsiteY21" fmla="*/ 143435 h 1559859"/>
                <a:gd name="connsiteX22" fmla="*/ 502543 w 932849"/>
                <a:gd name="connsiteY22" fmla="*/ 0 h 1559859"/>
                <a:gd name="connsiteX23" fmla="*/ 538402 w 932849"/>
                <a:gd name="connsiteY23" fmla="*/ 53788 h 1559859"/>
                <a:gd name="connsiteX24" fmla="*/ 556331 w 932849"/>
                <a:gd name="connsiteY24" fmla="*/ 107576 h 1559859"/>
                <a:gd name="connsiteX25" fmla="*/ 574260 w 932849"/>
                <a:gd name="connsiteY25" fmla="*/ 448235 h 1559859"/>
                <a:gd name="connsiteX26" fmla="*/ 645978 w 932849"/>
                <a:gd name="connsiteY26" fmla="*/ 555812 h 1559859"/>
                <a:gd name="connsiteX27" fmla="*/ 681837 w 932849"/>
                <a:gd name="connsiteY27" fmla="*/ 717176 h 1559859"/>
                <a:gd name="connsiteX28" fmla="*/ 735625 w 932849"/>
                <a:gd name="connsiteY28" fmla="*/ 770965 h 1559859"/>
                <a:gd name="connsiteX29" fmla="*/ 753555 w 932849"/>
                <a:gd name="connsiteY29" fmla="*/ 950259 h 1559859"/>
                <a:gd name="connsiteX30" fmla="*/ 753555 w 932849"/>
                <a:gd name="connsiteY30" fmla="*/ 950259 h 1559859"/>
                <a:gd name="connsiteX31" fmla="*/ 879060 w 932849"/>
                <a:gd name="connsiteY31" fmla="*/ 1183341 h 1559859"/>
                <a:gd name="connsiteX32" fmla="*/ 896990 w 932849"/>
                <a:gd name="connsiteY32" fmla="*/ 1255059 h 1559859"/>
                <a:gd name="connsiteX33" fmla="*/ 932849 w 932849"/>
                <a:gd name="connsiteY33" fmla="*/ 1362635 h 1559859"/>
                <a:gd name="connsiteX34" fmla="*/ 914919 w 932849"/>
                <a:gd name="connsiteY34" fmla="*/ 1452282 h 1559859"/>
                <a:gd name="connsiteX35" fmla="*/ 843202 w 932849"/>
                <a:gd name="connsiteY35" fmla="*/ 1506071 h 1559859"/>
                <a:gd name="connsiteX36" fmla="*/ 789413 w 932849"/>
                <a:gd name="connsiteY36" fmla="*/ 1524000 h 1559859"/>
                <a:gd name="connsiteX37" fmla="*/ 556331 w 932849"/>
                <a:gd name="connsiteY37" fmla="*/ 1541929 h 1559859"/>
                <a:gd name="connsiteX38" fmla="*/ 556331 w 932849"/>
                <a:gd name="connsiteY38" fmla="*/ 1559859 h 1559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32849" h="1559859">
                  <a:moveTo>
                    <a:pt x="628049" y="1559859"/>
                  </a:moveTo>
                  <a:lnTo>
                    <a:pt x="628049" y="1559859"/>
                  </a:lnTo>
                  <a:cubicBezTo>
                    <a:pt x="604143" y="1512047"/>
                    <a:pt x="581928" y="1463351"/>
                    <a:pt x="556331" y="1416423"/>
                  </a:cubicBezTo>
                  <a:cubicBezTo>
                    <a:pt x="546012" y="1397506"/>
                    <a:pt x="550354" y="1392517"/>
                    <a:pt x="520472" y="1362635"/>
                  </a:cubicBezTo>
                  <a:cubicBezTo>
                    <a:pt x="490590" y="1332753"/>
                    <a:pt x="526146" y="1460793"/>
                    <a:pt x="377037" y="1237129"/>
                  </a:cubicBezTo>
                  <a:cubicBezTo>
                    <a:pt x="365084" y="1219200"/>
                    <a:pt x="386002" y="1117600"/>
                    <a:pt x="377037" y="1093694"/>
                  </a:cubicBezTo>
                  <a:cubicBezTo>
                    <a:pt x="368072" y="1069788"/>
                    <a:pt x="336612" y="1107058"/>
                    <a:pt x="323248" y="1093694"/>
                  </a:cubicBezTo>
                  <a:cubicBezTo>
                    <a:pt x="292774" y="1063220"/>
                    <a:pt x="269460" y="998070"/>
                    <a:pt x="251531" y="968188"/>
                  </a:cubicBezTo>
                  <a:cubicBezTo>
                    <a:pt x="233602" y="938306"/>
                    <a:pt x="224160" y="934206"/>
                    <a:pt x="215672" y="914400"/>
                  </a:cubicBezTo>
                  <a:cubicBezTo>
                    <a:pt x="215322" y="913582"/>
                    <a:pt x="188538" y="797619"/>
                    <a:pt x="179813" y="788894"/>
                  </a:cubicBezTo>
                  <a:cubicBezTo>
                    <a:pt x="166449" y="775530"/>
                    <a:pt x="143954" y="776941"/>
                    <a:pt x="126025" y="770965"/>
                  </a:cubicBezTo>
                  <a:cubicBezTo>
                    <a:pt x="83536" y="707231"/>
                    <a:pt x="90166" y="738725"/>
                    <a:pt x="90166" y="681318"/>
                  </a:cubicBezTo>
                  <a:lnTo>
                    <a:pt x="90166" y="681318"/>
                  </a:lnTo>
                  <a:cubicBezTo>
                    <a:pt x="66260" y="627530"/>
                    <a:pt x="35058" y="576423"/>
                    <a:pt x="18449" y="519953"/>
                  </a:cubicBezTo>
                  <a:cubicBezTo>
                    <a:pt x="-9600" y="424585"/>
                    <a:pt x="-2443" y="221778"/>
                    <a:pt x="18449" y="143435"/>
                  </a:cubicBezTo>
                  <a:cubicBezTo>
                    <a:pt x="24001" y="122614"/>
                    <a:pt x="52546" y="116328"/>
                    <a:pt x="72237" y="107576"/>
                  </a:cubicBezTo>
                  <a:cubicBezTo>
                    <a:pt x="106778" y="92225"/>
                    <a:pt x="179813" y="71718"/>
                    <a:pt x="179813" y="71718"/>
                  </a:cubicBezTo>
                  <a:cubicBezTo>
                    <a:pt x="203719" y="77694"/>
                    <a:pt x="228882" y="79940"/>
                    <a:pt x="251531" y="89647"/>
                  </a:cubicBezTo>
                  <a:cubicBezTo>
                    <a:pt x="271337" y="98135"/>
                    <a:pt x="286045" y="115869"/>
                    <a:pt x="305319" y="125506"/>
                  </a:cubicBezTo>
                  <a:cubicBezTo>
                    <a:pt x="322223" y="133958"/>
                    <a:pt x="341178" y="137459"/>
                    <a:pt x="359107" y="143435"/>
                  </a:cubicBezTo>
                  <a:cubicBezTo>
                    <a:pt x="365084" y="161364"/>
                    <a:pt x="358138" y="197223"/>
                    <a:pt x="377037" y="197223"/>
                  </a:cubicBezTo>
                  <a:cubicBezTo>
                    <a:pt x="398585" y="197223"/>
                    <a:pt x="404144" y="163126"/>
                    <a:pt x="412896" y="143435"/>
                  </a:cubicBezTo>
                  <a:cubicBezTo>
                    <a:pt x="475783" y="1940"/>
                    <a:pt x="405781" y="64508"/>
                    <a:pt x="502543" y="0"/>
                  </a:cubicBezTo>
                  <a:cubicBezTo>
                    <a:pt x="514496" y="17929"/>
                    <a:pt x="528765" y="34514"/>
                    <a:pt x="538402" y="53788"/>
                  </a:cubicBezTo>
                  <a:cubicBezTo>
                    <a:pt x="546854" y="70692"/>
                    <a:pt x="554620" y="88754"/>
                    <a:pt x="556331" y="107576"/>
                  </a:cubicBezTo>
                  <a:cubicBezTo>
                    <a:pt x="566626" y="220819"/>
                    <a:pt x="551960" y="336733"/>
                    <a:pt x="574260" y="448235"/>
                  </a:cubicBezTo>
                  <a:cubicBezTo>
                    <a:pt x="582712" y="490495"/>
                    <a:pt x="645978" y="555812"/>
                    <a:pt x="645978" y="555812"/>
                  </a:cubicBezTo>
                  <a:cubicBezTo>
                    <a:pt x="648148" y="568834"/>
                    <a:pt x="662218" y="687748"/>
                    <a:pt x="681837" y="717176"/>
                  </a:cubicBezTo>
                  <a:cubicBezTo>
                    <a:pt x="695902" y="738274"/>
                    <a:pt x="717696" y="753035"/>
                    <a:pt x="735625" y="770965"/>
                  </a:cubicBezTo>
                  <a:cubicBezTo>
                    <a:pt x="754215" y="938269"/>
                    <a:pt x="753555" y="878210"/>
                    <a:pt x="753555" y="950259"/>
                  </a:cubicBezTo>
                  <a:lnTo>
                    <a:pt x="753555" y="950259"/>
                  </a:lnTo>
                  <a:cubicBezTo>
                    <a:pt x="837912" y="1068358"/>
                    <a:pt x="846986" y="1055050"/>
                    <a:pt x="879060" y="1183341"/>
                  </a:cubicBezTo>
                  <a:cubicBezTo>
                    <a:pt x="885037" y="1207247"/>
                    <a:pt x="889909" y="1231456"/>
                    <a:pt x="896990" y="1255059"/>
                  </a:cubicBezTo>
                  <a:cubicBezTo>
                    <a:pt x="907851" y="1291263"/>
                    <a:pt x="932849" y="1362635"/>
                    <a:pt x="932849" y="1362635"/>
                  </a:cubicBezTo>
                  <a:cubicBezTo>
                    <a:pt x="926872" y="1392517"/>
                    <a:pt x="931070" y="1426440"/>
                    <a:pt x="914919" y="1452282"/>
                  </a:cubicBezTo>
                  <a:cubicBezTo>
                    <a:pt x="899081" y="1477622"/>
                    <a:pt x="869147" y="1491245"/>
                    <a:pt x="843202" y="1506071"/>
                  </a:cubicBezTo>
                  <a:cubicBezTo>
                    <a:pt x="826793" y="1515448"/>
                    <a:pt x="807585" y="1518808"/>
                    <a:pt x="789413" y="1524000"/>
                  </a:cubicBezTo>
                  <a:cubicBezTo>
                    <a:pt x="681000" y="1554974"/>
                    <a:pt x="708533" y="1541929"/>
                    <a:pt x="556331" y="1541929"/>
                  </a:cubicBezTo>
                  <a:lnTo>
                    <a:pt x="556331" y="1559859"/>
                  </a:lnTo>
                </a:path>
              </a:pathLst>
            </a:custGeom>
            <a:solidFill>
              <a:srgbClr val="F3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5486400" y="4213412"/>
              <a:ext cx="753035" cy="394447"/>
            </a:xfrm>
            <a:custGeom>
              <a:avLst/>
              <a:gdLst>
                <a:gd name="connsiteX0" fmla="*/ 412377 w 519953"/>
                <a:gd name="connsiteY0" fmla="*/ 0 h 394447"/>
                <a:gd name="connsiteX1" fmla="*/ 412377 w 519953"/>
                <a:gd name="connsiteY1" fmla="*/ 0 h 394447"/>
                <a:gd name="connsiteX2" fmla="*/ 251012 w 519953"/>
                <a:gd name="connsiteY2" fmla="*/ 17929 h 394447"/>
                <a:gd name="connsiteX3" fmla="*/ 125506 w 519953"/>
                <a:gd name="connsiteY3" fmla="*/ 35859 h 394447"/>
                <a:gd name="connsiteX4" fmla="*/ 71718 w 519953"/>
                <a:gd name="connsiteY4" fmla="*/ 161364 h 394447"/>
                <a:gd name="connsiteX5" fmla="*/ 53789 w 519953"/>
                <a:gd name="connsiteY5" fmla="*/ 358588 h 394447"/>
                <a:gd name="connsiteX6" fmla="*/ 0 w 519953"/>
                <a:gd name="connsiteY6" fmla="*/ 376517 h 394447"/>
                <a:gd name="connsiteX7" fmla="*/ 53789 w 519953"/>
                <a:gd name="connsiteY7" fmla="*/ 394447 h 394447"/>
                <a:gd name="connsiteX8" fmla="*/ 340659 w 519953"/>
                <a:gd name="connsiteY8" fmla="*/ 358588 h 394447"/>
                <a:gd name="connsiteX9" fmla="*/ 394447 w 519953"/>
                <a:gd name="connsiteY9" fmla="*/ 322729 h 394447"/>
                <a:gd name="connsiteX10" fmla="*/ 412377 w 519953"/>
                <a:gd name="connsiteY10" fmla="*/ 268941 h 394447"/>
                <a:gd name="connsiteX11" fmla="*/ 466165 w 519953"/>
                <a:gd name="connsiteY11" fmla="*/ 233082 h 394447"/>
                <a:gd name="connsiteX12" fmla="*/ 502024 w 519953"/>
                <a:gd name="connsiteY12" fmla="*/ 179294 h 394447"/>
                <a:gd name="connsiteX13" fmla="*/ 519953 w 519953"/>
                <a:gd name="connsiteY13" fmla="*/ 125506 h 394447"/>
                <a:gd name="connsiteX14" fmla="*/ 448236 w 519953"/>
                <a:gd name="connsiteY14" fmla="*/ 17929 h 394447"/>
                <a:gd name="connsiteX15" fmla="*/ 412377 w 519953"/>
                <a:gd name="connsiteY15" fmla="*/ 0 h 39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9953" h="394447">
                  <a:moveTo>
                    <a:pt x="412377" y="0"/>
                  </a:moveTo>
                  <a:lnTo>
                    <a:pt x="412377" y="0"/>
                  </a:lnTo>
                  <a:lnTo>
                    <a:pt x="251012" y="17929"/>
                  </a:lnTo>
                  <a:cubicBezTo>
                    <a:pt x="209078" y="23171"/>
                    <a:pt x="162448" y="15336"/>
                    <a:pt x="125506" y="35859"/>
                  </a:cubicBezTo>
                  <a:cubicBezTo>
                    <a:pt x="107378" y="45930"/>
                    <a:pt x="79585" y="137763"/>
                    <a:pt x="71718" y="161364"/>
                  </a:cubicBezTo>
                  <a:cubicBezTo>
                    <a:pt x="65742" y="227105"/>
                    <a:pt x="74664" y="295963"/>
                    <a:pt x="53789" y="358588"/>
                  </a:cubicBezTo>
                  <a:cubicBezTo>
                    <a:pt x="47812" y="376518"/>
                    <a:pt x="0" y="357618"/>
                    <a:pt x="0" y="376517"/>
                  </a:cubicBezTo>
                  <a:cubicBezTo>
                    <a:pt x="0" y="395417"/>
                    <a:pt x="35859" y="388470"/>
                    <a:pt x="53789" y="394447"/>
                  </a:cubicBezTo>
                  <a:cubicBezTo>
                    <a:pt x="98266" y="391026"/>
                    <a:pt x="263259" y="397288"/>
                    <a:pt x="340659" y="358588"/>
                  </a:cubicBezTo>
                  <a:cubicBezTo>
                    <a:pt x="359933" y="348951"/>
                    <a:pt x="376518" y="334682"/>
                    <a:pt x="394447" y="322729"/>
                  </a:cubicBezTo>
                  <a:cubicBezTo>
                    <a:pt x="400424" y="304800"/>
                    <a:pt x="400571" y="283699"/>
                    <a:pt x="412377" y="268941"/>
                  </a:cubicBezTo>
                  <a:cubicBezTo>
                    <a:pt x="425838" y="252115"/>
                    <a:pt x="450928" y="248319"/>
                    <a:pt x="466165" y="233082"/>
                  </a:cubicBezTo>
                  <a:cubicBezTo>
                    <a:pt x="481402" y="217845"/>
                    <a:pt x="490071" y="197223"/>
                    <a:pt x="502024" y="179294"/>
                  </a:cubicBezTo>
                  <a:cubicBezTo>
                    <a:pt x="508000" y="161365"/>
                    <a:pt x="519953" y="144405"/>
                    <a:pt x="519953" y="125506"/>
                  </a:cubicBezTo>
                  <a:cubicBezTo>
                    <a:pt x="519953" y="68920"/>
                    <a:pt x="502279" y="35943"/>
                    <a:pt x="448236" y="17929"/>
                  </a:cubicBezTo>
                  <a:cubicBezTo>
                    <a:pt x="431226" y="12259"/>
                    <a:pt x="412377" y="17929"/>
                    <a:pt x="412377" y="0"/>
                  </a:cubicBezTo>
                  <a:close/>
                </a:path>
              </a:pathLst>
            </a:custGeom>
            <a:solidFill>
              <a:srgbClr val="F3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ular Callout 10"/>
            <p:cNvSpPr/>
            <p:nvPr/>
          </p:nvSpPr>
          <p:spPr>
            <a:xfrm>
              <a:off x="4305300" y="1032698"/>
              <a:ext cx="1934135" cy="652666"/>
            </a:xfrm>
            <a:prstGeom prst="wedgeRoundRectCallout">
              <a:avLst>
                <a:gd name="adj1" fmla="val 46854"/>
                <a:gd name="adj2" fmla="val 182094"/>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1600">
                  <a:solidFill>
                    <a:schemeClr val="tx1"/>
                  </a:solidFill>
                </a:rPr>
                <a:t>Yes… that plan sounds ex-CELL-</a:t>
              </a:r>
              <a:r>
                <a:rPr lang="en-US" sz="1600" err="1">
                  <a:solidFill>
                    <a:schemeClr val="tx1"/>
                  </a:solidFill>
                </a:rPr>
                <a:t>ent</a:t>
              </a:r>
              <a:r>
                <a:rPr lang="en-US" sz="1600">
                  <a:solidFill>
                    <a:schemeClr val="tx1"/>
                  </a:solidFill>
                </a:rPr>
                <a:t>!</a:t>
              </a:r>
            </a:p>
          </p:txBody>
        </p:sp>
      </p:grpSp>
    </p:spTree>
    <p:extLst>
      <p:ext uri="{BB962C8B-B14F-4D97-AF65-F5344CB8AC3E}">
        <p14:creationId xmlns:p14="http://schemas.microsoft.com/office/powerpoint/2010/main" val="208506389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pic>
        <p:nvPicPr>
          <p:cNvPr id="1027" name="Picture 3" descr="C:\Users\mzaher\AppData\Local\Microsoft\Windows\Temporary Internet Files\Content.IE5\BXUOCY66\MP900406571[1].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99854">
                        <a14:foregroundMark x1="1903" y1="1563" x2="26354" y2="26074"/>
                        <a14:foregroundMark x1="22987" y1="3516" x2="95900" y2="8105"/>
                        <a14:foregroundMark x1="83163" y1="73145" x2="30747" y2="99219"/>
                        <a14:foregroundMark x1="26354" y1="69824" x2="79356" y2="71191"/>
                        <a14:foregroundMark x1="83748" y1="72754" x2="84187" y2="98926"/>
                        <a14:foregroundMark x1="47438" y1="95313" x2="54758" y2="95020"/>
                        <a14:foregroundMark x1="59736" y1="26758" x2="64129" y2="20508"/>
                        <a14:foregroundMark x1="64129" y1="24414" x2="68521" y2="27051"/>
                        <a14:backgroundMark x1="42020" y1="13281" x2="50952" y2="42773"/>
                        <a14:backgroundMark x1="54319" y1="31250" x2="81259" y2="50879"/>
                        <a14:backgroundMark x1="24890" y1="65625" x2="12738" y2="70801"/>
                        <a14:backgroundMark x1="22401" y1="69531" x2="26354" y2="65918"/>
                        <a14:backgroundMark x1="28404" y1="22168" x2="49927" y2="13281"/>
                      </a14:backgroundRemoval>
                    </a14:imgEffect>
                  </a14:imgLayer>
                </a14:imgProps>
              </a:ext>
              <a:ext uri="{28A0092B-C50C-407E-A947-70E740481C1C}">
                <a14:useLocalDpi xmlns:a14="http://schemas.microsoft.com/office/drawing/2010/main" val="0"/>
              </a:ext>
            </a:extLst>
          </a:blip>
          <a:srcRect/>
          <a:stretch>
            <a:fillRect/>
          </a:stretch>
        </p:blipFill>
        <p:spPr bwMode="auto">
          <a:xfrm>
            <a:off x="5256014" y="685800"/>
            <a:ext cx="3659386" cy="548640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2" name="Group 11"/>
          <p:cNvGrpSpPr/>
          <p:nvPr/>
        </p:nvGrpSpPr>
        <p:grpSpPr>
          <a:xfrm>
            <a:off x="4305300" y="1036301"/>
            <a:ext cx="4000500" cy="3575161"/>
            <a:chOff x="4305300" y="1032698"/>
            <a:chExt cx="4000500" cy="3575161"/>
          </a:xfrm>
        </p:grpSpPr>
        <p:sp>
          <p:nvSpPr>
            <p:cNvPr id="2" name="Freeform 1"/>
            <p:cNvSpPr/>
            <p:nvPr/>
          </p:nvSpPr>
          <p:spPr>
            <a:xfrm>
              <a:off x="6185647" y="1308847"/>
              <a:ext cx="1399582" cy="1810871"/>
            </a:xfrm>
            <a:custGeom>
              <a:avLst/>
              <a:gdLst>
                <a:gd name="connsiteX0" fmla="*/ 1344706 w 1399582"/>
                <a:gd name="connsiteY0" fmla="*/ 502024 h 1810871"/>
                <a:gd name="connsiteX1" fmla="*/ 1344706 w 1399582"/>
                <a:gd name="connsiteY1" fmla="*/ 502024 h 1810871"/>
                <a:gd name="connsiteX2" fmla="*/ 1398494 w 1399582"/>
                <a:gd name="connsiteY2" fmla="*/ 358588 h 1810871"/>
                <a:gd name="connsiteX3" fmla="*/ 1380565 w 1399582"/>
                <a:gd name="connsiteY3" fmla="*/ 251012 h 1810871"/>
                <a:gd name="connsiteX4" fmla="*/ 1344706 w 1399582"/>
                <a:gd name="connsiteY4" fmla="*/ 143435 h 1810871"/>
                <a:gd name="connsiteX5" fmla="*/ 1290918 w 1399582"/>
                <a:gd name="connsiteY5" fmla="*/ 89647 h 1810871"/>
                <a:gd name="connsiteX6" fmla="*/ 1165412 w 1399582"/>
                <a:gd name="connsiteY6" fmla="*/ 53788 h 1810871"/>
                <a:gd name="connsiteX7" fmla="*/ 1111624 w 1399582"/>
                <a:gd name="connsiteY7" fmla="*/ 35859 h 1810871"/>
                <a:gd name="connsiteX8" fmla="*/ 968188 w 1399582"/>
                <a:gd name="connsiteY8" fmla="*/ 0 h 1810871"/>
                <a:gd name="connsiteX9" fmla="*/ 753035 w 1399582"/>
                <a:gd name="connsiteY9" fmla="*/ 17929 h 1810871"/>
                <a:gd name="connsiteX10" fmla="*/ 645459 w 1399582"/>
                <a:gd name="connsiteY10" fmla="*/ 53788 h 1810871"/>
                <a:gd name="connsiteX11" fmla="*/ 591671 w 1399582"/>
                <a:gd name="connsiteY11" fmla="*/ 71718 h 1810871"/>
                <a:gd name="connsiteX12" fmla="*/ 537882 w 1399582"/>
                <a:gd name="connsiteY12" fmla="*/ 107577 h 1810871"/>
                <a:gd name="connsiteX13" fmla="*/ 430306 w 1399582"/>
                <a:gd name="connsiteY13" fmla="*/ 143435 h 1810871"/>
                <a:gd name="connsiteX14" fmla="*/ 376518 w 1399582"/>
                <a:gd name="connsiteY14" fmla="*/ 161365 h 1810871"/>
                <a:gd name="connsiteX15" fmla="*/ 322729 w 1399582"/>
                <a:gd name="connsiteY15" fmla="*/ 179294 h 1810871"/>
                <a:gd name="connsiteX16" fmla="*/ 268941 w 1399582"/>
                <a:gd name="connsiteY16" fmla="*/ 233082 h 1810871"/>
                <a:gd name="connsiteX17" fmla="*/ 233082 w 1399582"/>
                <a:gd name="connsiteY17" fmla="*/ 286871 h 1810871"/>
                <a:gd name="connsiteX18" fmla="*/ 179294 w 1399582"/>
                <a:gd name="connsiteY18" fmla="*/ 304800 h 1810871"/>
                <a:gd name="connsiteX19" fmla="*/ 143435 w 1399582"/>
                <a:gd name="connsiteY19" fmla="*/ 358588 h 1810871"/>
                <a:gd name="connsiteX20" fmla="*/ 89647 w 1399582"/>
                <a:gd name="connsiteY20" fmla="*/ 537882 h 1810871"/>
                <a:gd name="connsiteX21" fmla="*/ 35859 w 1399582"/>
                <a:gd name="connsiteY21" fmla="*/ 788894 h 1810871"/>
                <a:gd name="connsiteX22" fmla="*/ 17929 w 1399582"/>
                <a:gd name="connsiteY22" fmla="*/ 842682 h 1810871"/>
                <a:gd name="connsiteX23" fmla="*/ 0 w 1399582"/>
                <a:gd name="connsiteY23" fmla="*/ 896471 h 1810871"/>
                <a:gd name="connsiteX24" fmla="*/ 17929 w 1399582"/>
                <a:gd name="connsiteY24" fmla="*/ 950259 h 1810871"/>
                <a:gd name="connsiteX25" fmla="*/ 125506 w 1399582"/>
                <a:gd name="connsiteY25" fmla="*/ 1039906 h 1810871"/>
                <a:gd name="connsiteX26" fmla="*/ 251012 w 1399582"/>
                <a:gd name="connsiteY26" fmla="*/ 1057835 h 1810871"/>
                <a:gd name="connsiteX27" fmla="*/ 251012 w 1399582"/>
                <a:gd name="connsiteY27" fmla="*/ 1057835 h 1810871"/>
                <a:gd name="connsiteX28" fmla="*/ 197224 w 1399582"/>
                <a:gd name="connsiteY28" fmla="*/ 1201271 h 1810871"/>
                <a:gd name="connsiteX29" fmla="*/ 143435 w 1399582"/>
                <a:gd name="connsiteY29" fmla="*/ 1308847 h 1810871"/>
                <a:gd name="connsiteX30" fmla="*/ 197224 w 1399582"/>
                <a:gd name="connsiteY30" fmla="*/ 1595718 h 1810871"/>
                <a:gd name="connsiteX31" fmla="*/ 251012 w 1399582"/>
                <a:gd name="connsiteY31" fmla="*/ 1631577 h 1810871"/>
                <a:gd name="connsiteX32" fmla="*/ 268941 w 1399582"/>
                <a:gd name="connsiteY32" fmla="*/ 1685365 h 1810871"/>
                <a:gd name="connsiteX33" fmla="*/ 322729 w 1399582"/>
                <a:gd name="connsiteY33" fmla="*/ 1721224 h 1810871"/>
                <a:gd name="connsiteX34" fmla="*/ 466165 w 1399582"/>
                <a:gd name="connsiteY34" fmla="*/ 1757082 h 1810871"/>
                <a:gd name="connsiteX35" fmla="*/ 968188 w 1399582"/>
                <a:gd name="connsiteY35" fmla="*/ 1757082 h 1810871"/>
                <a:gd name="connsiteX36" fmla="*/ 1075765 w 1399582"/>
                <a:gd name="connsiteY36" fmla="*/ 1792941 h 1810871"/>
                <a:gd name="connsiteX37" fmla="*/ 1129553 w 1399582"/>
                <a:gd name="connsiteY37" fmla="*/ 1810871 h 1810871"/>
                <a:gd name="connsiteX38" fmla="*/ 1255059 w 1399582"/>
                <a:gd name="connsiteY38" fmla="*/ 1757082 h 1810871"/>
                <a:gd name="connsiteX39" fmla="*/ 1272988 w 1399582"/>
                <a:gd name="connsiteY39" fmla="*/ 1703294 h 1810871"/>
                <a:gd name="connsiteX40" fmla="*/ 1326777 w 1399582"/>
                <a:gd name="connsiteY40" fmla="*/ 1649506 h 1810871"/>
                <a:gd name="connsiteX41" fmla="*/ 1362635 w 1399582"/>
                <a:gd name="connsiteY41" fmla="*/ 1595718 h 1810871"/>
                <a:gd name="connsiteX42" fmla="*/ 1308847 w 1399582"/>
                <a:gd name="connsiteY42" fmla="*/ 1488141 h 1810871"/>
                <a:gd name="connsiteX43" fmla="*/ 1272988 w 1399582"/>
                <a:gd name="connsiteY43" fmla="*/ 1165412 h 1810871"/>
                <a:gd name="connsiteX44" fmla="*/ 1255059 w 1399582"/>
                <a:gd name="connsiteY44" fmla="*/ 968188 h 1810871"/>
                <a:gd name="connsiteX45" fmla="*/ 1201271 w 1399582"/>
                <a:gd name="connsiteY45" fmla="*/ 914400 h 1810871"/>
                <a:gd name="connsiteX46" fmla="*/ 1183341 w 1399582"/>
                <a:gd name="connsiteY46" fmla="*/ 860612 h 1810871"/>
                <a:gd name="connsiteX47" fmla="*/ 1201271 w 1399582"/>
                <a:gd name="connsiteY47" fmla="*/ 735106 h 1810871"/>
                <a:gd name="connsiteX48" fmla="*/ 1255059 w 1399582"/>
                <a:gd name="connsiteY48" fmla="*/ 717177 h 1810871"/>
                <a:gd name="connsiteX49" fmla="*/ 1290918 w 1399582"/>
                <a:gd name="connsiteY49" fmla="*/ 663388 h 1810871"/>
                <a:gd name="connsiteX50" fmla="*/ 1308847 w 1399582"/>
                <a:gd name="connsiteY50" fmla="*/ 609600 h 1810871"/>
                <a:gd name="connsiteX51" fmla="*/ 1362635 w 1399582"/>
                <a:gd name="connsiteY51" fmla="*/ 573741 h 1810871"/>
                <a:gd name="connsiteX52" fmla="*/ 1380565 w 1399582"/>
                <a:gd name="connsiteY52" fmla="*/ 555812 h 1810871"/>
                <a:gd name="connsiteX53" fmla="*/ 1380565 w 1399582"/>
                <a:gd name="connsiteY53" fmla="*/ 537882 h 1810871"/>
                <a:gd name="connsiteX54" fmla="*/ 1398494 w 1399582"/>
                <a:gd name="connsiteY54" fmla="*/ 251012 h 1810871"/>
                <a:gd name="connsiteX55" fmla="*/ 1398494 w 1399582"/>
                <a:gd name="connsiteY55" fmla="*/ 251012 h 18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399582" h="1810871">
                  <a:moveTo>
                    <a:pt x="1344706" y="502024"/>
                  </a:moveTo>
                  <a:lnTo>
                    <a:pt x="1344706" y="502024"/>
                  </a:lnTo>
                  <a:cubicBezTo>
                    <a:pt x="1362635" y="454212"/>
                    <a:pt x="1391273" y="409138"/>
                    <a:pt x="1398494" y="358588"/>
                  </a:cubicBezTo>
                  <a:cubicBezTo>
                    <a:pt x="1403635" y="322600"/>
                    <a:pt x="1389382" y="286280"/>
                    <a:pt x="1380565" y="251012"/>
                  </a:cubicBezTo>
                  <a:cubicBezTo>
                    <a:pt x="1371398" y="214342"/>
                    <a:pt x="1371434" y="170163"/>
                    <a:pt x="1344706" y="143435"/>
                  </a:cubicBezTo>
                  <a:cubicBezTo>
                    <a:pt x="1326777" y="125506"/>
                    <a:pt x="1312015" y="103712"/>
                    <a:pt x="1290918" y="89647"/>
                  </a:cubicBezTo>
                  <a:cubicBezTo>
                    <a:pt x="1274801" y="78903"/>
                    <a:pt x="1175867" y="56775"/>
                    <a:pt x="1165412" y="53788"/>
                  </a:cubicBezTo>
                  <a:cubicBezTo>
                    <a:pt x="1147240" y="48596"/>
                    <a:pt x="1129959" y="40443"/>
                    <a:pt x="1111624" y="35859"/>
                  </a:cubicBezTo>
                  <a:lnTo>
                    <a:pt x="968188" y="0"/>
                  </a:lnTo>
                  <a:cubicBezTo>
                    <a:pt x="896470" y="5976"/>
                    <a:pt x="824022" y="6098"/>
                    <a:pt x="753035" y="17929"/>
                  </a:cubicBezTo>
                  <a:cubicBezTo>
                    <a:pt x="715751" y="24143"/>
                    <a:pt x="681318" y="41835"/>
                    <a:pt x="645459" y="53788"/>
                  </a:cubicBezTo>
                  <a:cubicBezTo>
                    <a:pt x="627530" y="59765"/>
                    <a:pt x="607396" y="61235"/>
                    <a:pt x="591671" y="71718"/>
                  </a:cubicBezTo>
                  <a:cubicBezTo>
                    <a:pt x="573741" y="83671"/>
                    <a:pt x="557574" y="98825"/>
                    <a:pt x="537882" y="107577"/>
                  </a:cubicBezTo>
                  <a:cubicBezTo>
                    <a:pt x="503341" y="122928"/>
                    <a:pt x="466165" y="131482"/>
                    <a:pt x="430306" y="143435"/>
                  </a:cubicBezTo>
                  <a:lnTo>
                    <a:pt x="376518" y="161365"/>
                  </a:lnTo>
                  <a:lnTo>
                    <a:pt x="322729" y="179294"/>
                  </a:lnTo>
                  <a:cubicBezTo>
                    <a:pt x="304800" y="197223"/>
                    <a:pt x="285173" y="213603"/>
                    <a:pt x="268941" y="233082"/>
                  </a:cubicBezTo>
                  <a:cubicBezTo>
                    <a:pt x="255146" y="249636"/>
                    <a:pt x="249909" y="273410"/>
                    <a:pt x="233082" y="286871"/>
                  </a:cubicBezTo>
                  <a:cubicBezTo>
                    <a:pt x="218324" y="298677"/>
                    <a:pt x="197223" y="298824"/>
                    <a:pt x="179294" y="304800"/>
                  </a:cubicBezTo>
                  <a:cubicBezTo>
                    <a:pt x="167341" y="322729"/>
                    <a:pt x="152187" y="338897"/>
                    <a:pt x="143435" y="358588"/>
                  </a:cubicBezTo>
                  <a:cubicBezTo>
                    <a:pt x="118496" y="414702"/>
                    <a:pt x="104547" y="478284"/>
                    <a:pt x="89647" y="537882"/>
                  </a:cubicBezTo>
                  <a:cubicBezTo>
                    <a:pt x="67030" y="718822"/>
                    <a:pt x="86955" y="635609"/>
                    <a:pt x="35859" y="788894"/>
                  </a:cubicBezTo>
                  <a:lnTo>
                    <a:pt x="17929" y="842682"/>
                  </a:lnTo>
                  <a:lnTo>
                    <a:pt x="0" y="896471"/>
                  </a:lnTo>
                  <a:cubicBezTo>
                    <a:pt x="5976" y="914400"/>
                    <a:pt x="7446" y="934534"/>
                    <a:pt x="17929" y="950259"/>
                  </a:cubicBezTo>
                  <a:cubicBezTo>
                    <a:pt x="33430" y="973510"/>
                    <a:pt x="96108" y="1028882"/>
                    <a:pt x="125506" y="1039906"/>
                  </a:cubicBezTo>
                  <a:cubicBezTo>
                    <a:pt x="179568" y="1060179"/>
                    <a:pt x="203234" y="1057835"/>
                    <a:pt x="251012" y="1057835"/>
                  </a:cubicBezTo>
                  <a:lnTo>
                    <a:pt x="251012" y="1057835"/>
                  </a:lnTo>
                  <a:cubicBezTo>
                    <a:pt x="233083" y="1105647"/>
                    <a:pt x="218354" y="1154785"/>
                    <a:pt x="197224" y="1201271"/>
                  </a:cubicBezTo>
                  <a:cubicBezTo>
                    <a:pt x="110325" y="1392450"/>
                    <a:pt x="203750" y="1127908"/>
                    <a:pt x="143435" y="1308847"/>
                  </a:cubicBezTo>
                  <a:cubicBezTo>
                    <a:pt x="151102" y="1408509"/>
                    <a:pt x="121436" y="1519929"/>
                    <a:pt x="197224" y="1595718"/>
                  </a:cubicBezTo>
                  <a:cubicBezTo>
                    <a:pt x="212461" y="1610955"/>
                    <a:pt x="233083" y="1619624"/>
                    <a:pt x="251012" y="1631577"/>
                  </a:cubicBezTo>
                  <a:cubicBezTo>
                    <a:pt x="256988" y="1649506"/>
                    <a:pt x="257135" y="1670607"/>
                    <a:pt x="268941" y="1685365"/>
                  </a:cubicBezTo>
                  <a:cubicBezTo>
                    <a:pt x="282402" y="1702192"/>
                    <a:pt x="303455" y="1711587"/>
                    <a:pt x="322729" y="1721224"/>
                  </a:cubicBezTo>
                  <a:cubicBezTo>
                    <a:pt x="359482" y="1739600"/>
                    <a:pt x="432071" y="1750263"/>
                    <a:pt x="466165" y="1757082"/>
                  </a:cubicBezTo>
                  <a:cubicBezTo>
                    <a:pt x="674476" y="1744063"/>
                    <a:pt x="770515" y="1724137"/>
                    <a:pt x="968188" y="1757082"/>
                  </a:cubicBezTo>
                  <a:cubicBezTo>
                    <a:pt x="1005472" y="1763296"/>
                    <a:pt x="1039906" y="1780988"/>
                    <a:pt x="1075765" y="1792941"/>
                  </a:cubicBezTo>
                  <a:lnTo>
                    <a:pt x="1129553" y="1810871"/>
                  </a:lnTo>
                  <a:cubicBezTo>
                    <a:pt x="1171388" y="1792941"/>
                    <a:pt x="1218647" y="1784391"/>
                    <a:pt x="1255059" y="1757082"/>
                  </a:cubicBezTo>
                  <a:cubicBezTo>
                    <a:pt x="1270178" y="1745742"/>
                    <a:pt x="1262505" y="1719019"/>
                    <a:pt x="1272988" y="1703294"/>
                  </a:cubicBezTo>
                  <a:cubicBezTo>
                    <a:pt x="1287053" y="1682196"/>
                    <a:pt x="1310544" y="1668985"/>
                    <a:pt x="1326777" y="1649506"/>
                  </a:cubicBezTo>
                  <a:cubicBezTo>
                    <a:pt x="1340572" y="1632952"/>
                    <a:pt x="1350682" y="1613647"/>
                    <a:pt x="1362635" y="1595718"/>
                  </a:cubicBezTo>
                  <a:cubicBezTo>
                    <a:pt x="1338865" y="1560062"/>
                    <a:pt x="1313795" y="1532676"/>
                    <a:pt x="1308847" y="1488141"/>
                  </a:cubicBezTo>
                  <a:cubicBezTo>
                    <a:pt x="1270474" y="1142783"/>
                    <a:pt x="1323367" y="1316543"/>
                    <a:pt x="1272988" y="1165412"/>
                  </a:cubicBezTo>
                  <a:cubicBezTo>
                    <a:pt x="1267012" y="1099671"/>
                    <a:pt x="1273194" y="1031661"/>
                    <a:pt x="1255059" y="968188"/>
                  </a:cubicBezTo>
                  <a:cubicBezTo>
                    <a:pt x="1248093" y="943808"/>
                    <a:pt x="1215336" y="935497"/>
                    <a:pt x="1201271" y="914400"/>
                  </a:cubicBezTo>
                  <a:cubicBezTo>
                    <a:pt x="1190788" y="898675"/>
                    <a:pt x="1189318" y="878541"/>
                    <a:pt x="1183341" y="860612"/>
                  </a:cubicBezTo>
                  <a:cubicBezTo>
                    <a:pt x="1189318" y="818777"/>
                    <a:pt x="1182372" y="772905"/>
                    <a:pt x="1201271" y="735106"/>
                  </a:cubicBezTo>
                  <a:cubicBezTo>
                    <a:pt x="1209723" y="718202"/>
                    <a:pt x="1240301" y="728983"/>
                    <a:pt x="1255059" y="717177"/>
                  </a:cubicBezTo>
                  <a:cubicBezTo>
                    <a:pt x="1271886" y="703716"/>
                    <a:pt x="1278965" y="681318"/>
                    <a:pt x="1290918" y="663388"/>
                  </a:cubicBezTo>
                  <a:cubicBezTo>
                    <a:pt x="1296894" y="645459"/>
                    <a:pt x="1297041" y="624358"/>
                    <a:pt x="1308847" y="609600"/>
                  </a:cubicBezTo>
                  <a:cubicBezTo>
                    <a:pt x="1322308" y="592773"/>
                    <a:pt x="1345396" y="586670"/>
                    <a:pt x="1362635" y="573741"/>
                  </a:cubicBezTo>
                  <a:cubicBezTo>
                    <a:pt x="1369397" y="568670"/>
                    <a:pt x="1374588" y="561788"/>
                    <a:pt x="1380565" y="555812"/>
                  </a:cubicBezTo>
                  <a:lnTo>
                    <a:pt x="1380565" y="537882"/>
                  </a:lnTo>
                  <a:cubicBezTo>
                    <a:pt x="1403114" y="334939"/>
                    <a:pt x="1398494" y="430637"/>
                    <a:pt x="1398494" y="251012"/>
                  </a:cubicBezTo>
                  <a:lnTo>
                    <a:pt x="1398494" y="251012"/>
                  </a:lnTo>
                </a:path>
              </a:pathLst>
            </a:custGeom>
            <a:solidFill>
              <a:srgbClr val="F3FFFF"/>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6438900" y="1685364"/>
              <a:ext cx="533400" cy="528918"/>
            </a:xfrm>
            <a:prstGeom prst="ellipse">
              <a:avLst/>
            </a:prstGeom>
            <a:pattFill prst="pct80">
              <a:fgClr>
                <a:srgbClr val="FFCC00"/>
              </a:fgClr>
              <a:bgClr>
                <a:srgbClr val="FF99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rot="3515535">
              <a:off x="6646119" y="2580200"/>
              <a:ext cx="438150" cy="106456"/>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7085707" y="1685364"/>
              <a:ext cx="153293" cy="1434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7085707" y="1949823"/>
              <a:ext cx="76646" cy="1075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7372951" y="2043953"/>
              <a:ext cx="932849" cy="1559859"/>
            </a:xfrm>
            <a:custGeom>
              <a:avLst/>
              <a:gdLst>
                <a:gd name="connsiteX0" fmla="*/ 628049 w 932849"/>
                <a:gd name="connsiteY0" fmla="*/ 1559859 h 1559859"/>
                <a:gd name="connsiteX1" fmla="*/ 628049 w 932849"/>
                <a:gd name="connsiteY1" fmla="*/ 1559859 h 1559859"/>
                <a:gd name="connsiteX2" fmla="*/ 556331 w 932849"/>
                <a:gd name="connsiteY2" fmla="*/ 1416423 h 1559859"/>
                <a:gd name="connsiteX3" fmla="*/ 520472 w 932849"/>
                <a:gd name="connsiteY3" fmla="*/ 1362635 h 1559859"/>
                <a:gd name="connsiteX4" fmla="*/ 412896 w 932849"/>
                <a:gd name="connsiteY4" fmla="*/ 1147482 h 1559859"/>
                <a:gd name="connsiteX5" fmla="*/ 377037 w 932849"/>
                <a:gd name="connsiteY5" fmla="*/ 1093694 h 1559859"/>
                <a:gd name="connsiteX6" fmla="*/ 359107 w 932849"/>
                <a:gd name="connsiteY6" fmla="*/ 1039906 h 1559859"/>
                <a:gd name="connsiteX7" fmla="*/ 251531 w 932849"/>
                <a:gd name="connsiteY7" fmla="*/ 968188 h 1559859"/>
                <a:gd name="connsiteX8" fmla="*/ 215672 w 932849"/>
                <a:gd name="connsiteY8" fmla="*/ 914400 h 1559859"/>
                <a:gd name="connsiteX9" fmla="*/ 179813 w 932849"/>
                <a:gd name="connsiteY9" fmla="*/ 788894 h 1559859"/>
                <a:gd name="connsiteX10" fmla="*/ 126025 w 932849"/>
                <a:gd name="connsiteY10" fmla="*/ 770965 h 1559859"/>
                <a:gd name="connsiteX11" fmla="*/ 90166 w 932849"/>
                <a:gd name="connsiteY11" fmla="*/ 681318 h 1559859"/>
                <a:gd name="connsiteX12" fmla="*/ 90166 w 932849"/>
                <a:gd name="connsiteY12" fmla="*/ 681318 h 1559859"/>
                <a:gd name="connsiteX13" fmla="*/ 18449 w 932849"/>
                <a:gd name="connsiteY13" fmla="*/ 519953 h 1559859"/>
                <a:gd name="connsiteX14" fmla="*/ 18449 w 932849"/>
                <a:gd name="connsiteY14" fmla="*/ 143435 h 1559859"/>
                <a:gd name="connsiteX15" fmla="*/ 72237 w 932849"/>
                <a:gd name="connsiteY15" fmla="*/ 107576 h 1559859"/>
                <a:gd name="connsiteX16" fmla="*/ 179813 w 932849"/>
                <a:gd name="connsiteY16" fmla="*/ 71718 h 1559859"/>
                <a:gd name="connsiteX17" fmla="*/ 251531 w 932849"/>
                <a:gd name="connsiteY17" fmla="*/ 89647 h 1559859"/>
                <a:gd name="connsiteX18" fmla="*/ 305319 w 932849"/>
                <a:gd name="connsiteY18" fmla="*/ 125506 h 1559859"/>
                <a:gd name="connsiteX19" fmla="*/ 359107 w 932849"/>
                <a:gd name="connsiteY19" fmla="*/ 143435 h 1559859"/>
                <a:gd name="connsiteX20" fmla="*/ 377037 w 932849"/>
                <a:gd name="connsiteY20" fmla="*/ 197223 h 1559859"/>
                <a:gd name="connsiteX21" fmla="*/ 412896 w 932849"/>
                <a:gd name="connsiteY21" fmla="*/ 143435 h 1559859"/>
                <a:gd name="connsiteX22" fmla="*/ 502543 w 932849"/>
                <a:gd name="connsiteY22" fmla="*/ 0 h 1559859"/>
                <a:gd name="connsiteX23" fmla="*/ 538402 w 932849"/>
                <a:gd name="connsiteY23" fmla="*/ 53788 h 1559859"/>
                <a:gd name="connsiteX24" fmla="*/ 556331 w 932849"/>
                <a:gd name="connsiteY24" fmla="*/ 107576 h 1559859"/>
                <a:gd name="connsiteX25" fmla="*/ 574260 w 932849"/>
                <a:gd name="connsiteY25" fmla="*/ 448235 h 1559859"/>
                <a:gd name="connsiteX26" fmla="*/ 645978 w 932849"/>
                <a:gd name="connsiteY26" fmla="*/ 555812 h 1559859"/>
                <a:gd name="connsiteX27" fmla="*/ 681837 w 932849"/>
                <a:gd name="connsiteY27" fmla="*/ 717176 h 1559859"/>
                <a:gd name="connsiteX28" fmla="*/ 735625 w 932849"/>
                <a:gd name="connsiteY28" fmla="*/ 770965 h 1559859"/>
                <a:gd name="connsiteX29" fmla="*/ 753555 w 932849"/>
                <a:gd name="connsiteY29" fmla="*/ 950259 h 1559859"/>
                <a:gd name="connsiteX30" fmla="*/ 753555 w 932849"/>
                <a:gd name="connsiteY30" fmla="*/ 950259 h 1559859"/>
                <a:gd name="connsiteX31" fmla="*/ 879060 w 932849"/>
                <a:gd name="connsiteY31" fmla="*/ 1183341 h 1559859"/>
                <a:gd name="connsiteX32" fmla="*/ 896990 w 932849"/>
                <a:gd name="connsiteY32" fmla="*/ 1255059 h 1559859"/>
                <a:gd name="connsiteX33" fmla="*/ 932849 w 932849"/>
                <a:gd name="connsiteY33" fmla="*/ 1362635 h 1559859"/>
                <a:gd name="connsiteX34" fmla="*/ 914919 w 932849"/>
                <a:gd name="connsiteY34" fmla="*/ 1452282 h 1559859"/>
                <a:gd name="connsiteX35" fmla="*/ 843202 w 932849"/>
                <a:gd name="connsiteY35" fmla="*/ 1506071 h 1559859"/>
                <a:gd name="connsiteX36" fmla="*/ 789413 w 932849"/>
                <a:gd name="connsiteY36" fmla="*/ 1524000 h 1559859"/>
                <a:gd name="connsiteX37" fmla="*/ 556331 w 932849"/>
                <a:gd name="connsiteY37" fmla="*/ 1541929 h 1559859"/>
                <a:gd name="connsiteX38" fmla="*/ 556331 w 932849"/>
                <a:gd name="connsiteY38" fmla="*/ 1559859 h 1559859"/>
                <a:gd name="connsiteX0" fmla="*/ 628049 w 932849"/>
                <a:gd name="connsiteY0" fmla="*/ 1559859 h 1559859"/>
                <a:gd name="connsiteX1" fmla="*/ 628049 w 932849"/>
                <a:gd name="connsiteY1" fmla="*/ 1559859 h 1559859"/>
                <a:gd name="connsiteX2" fmla="*/ 556331 w 932849"/>
                <a:gd name="connsiteY2" fmla="*/ 1416423 h 1559859"/>
                <a:gd name="connsiteX3" fmla="*/ 520472 w 932849"/>
                <a:gd name="connsiteY3" fmla="*/ 1362635 h 1559859"/>
                <a:gd name="connsiteX4" fmla="*/ 412896 w 932849"/>
                <a:gd name="connsiteY4" fmla="*/ 1147482 h 1559859"/>
                <a:gd name="connsiteX5" fmla="*/ 377037 w 932849"/>
                <a:gd name="connsiteY5" fmla="*/ 1093694 h 1559859"/>
                <a:gd name="connsiteX6" fmla="*/ 323248 w 932849"/>
                <a:gd name="connsiteY6" fmla="*/ 1093694 h 1559859"/>
                <a:gd name="connsiteX7" fmla="*/ 251531 w 932849"/>
                <a:gd name="connsiteY7" fmla="*/ 968188 h 1559859"/>
                <a:gd name="connsiteX8" fmla="*/ 215672 w 932849"/>
                <a:gd name="connsiteY8" fmla="*/ 914400 h 1559859"/>
                <a:gd name="connsiteX9" fmla="*/ 179813 w 932849"/>
                <a:gd name="connsiteY9" fmla="*/ 788894 h 1559859"/>
                <a:gd name="connsiteX10" fmla="*/ 126025 w 932849"/>
                <a:gd name="connsiteY10" fmla="*/ 770965 h 1559859"/>
                <a:gd name="connsiteX11" fmla="*/ 90166 w 932849"/>
                <a:gd name="connsiteY11" fmla="*/ 681318 h 1559859"/>
                <a:gd name="connsiteX12" fmla="*/ 90166 w 932849"/>
                <a:gd name="connsiteY12" fmla="*/ 681318 h 1559859"/>
                <a:gd name="connsiteX13" fmla="*/ 18449 w 932849"/>
                <a:gd name="connsiteY13" fmla="*/ 519953 h 1559859"/>
                <a:gd name="connsiteX14" fmla="*/ 18449 w 932849"/>
                <a:gd name="connsiteY14" fmla="*/ 143435 h 1559859"/>
                <a:gd name="connsiteX15" fmla="*/ 72237 w 932849"/>
                <a:gd name="connsiteY15" fmla="*/ 107576 h 1559859"/>
                <a:gd name="connsiteX16" fmla="*/ 179813 w 932849"/>
                <a:gd name="connsiteY16" fmla="*/ 71718 h 1559859"/>
                <a:gd name="connsiteX17" fmla="*/ 251531 w 932849"/>
                <a:gd name="connsiteY17" fmla="*/ 89647 h 1559859"/>
                <a:gd name="connsiteX18" fmla="*/ 305319 w 932849"/>
                <a:gd name="connsiteY18" fmla="*/ 125506 h 1559859"/>
                <a:gd name="connsiteX19" fmla="*/ 359107 w 932849"/>
                <a:gd name="connsiteY19" fmla="*/ 143435 h 1559859"/>
                <a:gd name="connsiteX20" fmla="*/ 377037 w 932849"/>
                <a:gd name="connsiteY20" fmla="*/ 197223 h 1559859"/>
                <a:gd name="connsiteX21" fmla="*/ 412896 w 932849"/>
                <a:gd name="connsiteY21" fmla="*/ 143435 h 1559859"/>
                <a:gd name="connsiteX22" fmla="*/ 502543 w 932849"/>
                <a:gd name="connsiteY22" fmla="*/ 0 h 1559859"/>
                <a:gd name="connsiteX23" fmla="*/ 538402 w 932849"/>
                <a:gd name="connsiteY23" fmla="*/ 53788 h 1559859"/>
                <a:gd name="connsiteX24" fmla="*/ 556331 w 932849"/>
                <a:gd name="connsiteY24" fmla="*/ 107576 h 1559859"/>
                <a:gd name="connsiteX25" fmla="*/ 574260 w 932849"/>
                <a:gd name="connsiteY25" fmla="*/ 448235 h 1559859"/>
                <a:gd name="connsiteX26" fmla="*/ 645978 w 932849"/>
                <a:gd name="connsiteY26" fmla="*/ 555812 h 1559859"/>
                <a:gd name="connsiteX27" fmla="*/ 681837 w 932849"/>
                <a:gd name="connsiteY27" fmla="*/ 717176 h 1559859"/>
                <a:gd name="connsiteX28" fmla="*/ 735625 w 932849"/>
                <a:gd name="connsiteY28" fmla="*/ 770965 h 1559859"/>
                <a:gd name="connsiteX29" fmla="*/ 753555 w 932849"/>
                <a:gd name="connsiteY29" fmla="*/ 950259 h 1559859"/>
                <a:gd name="connsiteX30" fmla="*/ 753555 w 932849"/>
                <a:gd name="connsiteY30" fmla="*/ 950259 h 1559859"/>
                <a:gd name="connsiteX31" fmla="*/ 879060 w 932849"/>
                <a:gd name="connsiteY31" fmla="*/ 1183341 h 1559859"/>
                <a:gd name="connsiteX32" fmla="*/ 896990 w 932849"/>
                <a:gd name="connsiteY32" fmla="*/ 1255059 h 1559859"/>
                <a:gd name="connsiteX33" fmla="*/ 932849 w 932849"/>
                <a:gd name="connsiteY33" fmla="*/ 1362635 h 1559859"/>
                <a:gd name="connsiteX34" fmla="*/ 914919 w 932849"/>
                <a:gd name="connsiteY34" fmla="*/ 1452282 h 1559859"/>
                <a:gd name="connsiteX35" fmla="*/ 843202 w 932849"/>
                <a:gd name="connsiteY35" fmla="*/ 1506071 h 1559859"/>
                <a:gd name="connsiteX36" fmla="*/ 789413 w 932849"/>
                <a:gd name="connsiteY36" fmla="*/ 1524000 h 1559859"/>
                <a:gd name="connsiteX37" fmla="*/ 556331 w 932849"/>
                <a:gd name="connsiteY37" fmla="*/ 1541929 h 1559859"/>
                <a:gd name="connsiteX38" fmla="*/ 556331 w 932849"/>
                <a:gd name="connsiteY38" fmla="*/ 1559859 h 1559859"/>
                <a:gd name="connsiteX0" fmla="*/ 628049 w 932849"/>
                <a:gd name="connsiteY0" fmla="*/ 1559859 h 1559859"/>
                <a:gd name="connsiteX1" fmla="*/ 628049 w 932849"/>
                <a:gd name="connsiteY1" fmla="*/ 1559859 h 1559859"/>
                <a:gd name="connsiteX2" fmla="*/ 556331 w 932849"/>
                <a:gd name="connsiteY2" fmla="*/ 1416423 h 1559859"/>
                <a:gd name="connsiteX3" fmla="*/ 520472 w 932849"/>
                <a:gd name="connsiteY3" fmla="*/ 1362635 h 1559859"/>
                <a:gd name="connsiteX4" fmla="*/ 377037 w 932849"/>
                <a:gd name="connsiteY4" fmla="*/ 1237129 h 1559859"/>
                <a:gd name="connsiteX5" fmla="*/ 377037 w 932849"/>
                <a:gd name="connsiteY5" fmla="*/ 1093694 h 1559859"/>
                <a:gd name="connsiteX6" fmla="*/ 323248 w 932849"/>
                <a:gd name="connsiteY6" fmla="*/ 1093694 h 1559859"/>
                <a:gd name="connsiteX7" fmla="*/ 251531 w 932849"/>
                <a:gd name="connsiteY7" fmla="*/ 968188 h 1559859"/>
                <a:gd name="connsiteX8" fmla="*/ 215672 w 932849"/>
                <a:gd name="connsiteY8" fmla="*/ 914400 h 1559859"/>
                <a:gd name="connsiteX9" fmla="*/ 179813 w 932849"/>
                <a:gd name="connsiteY9" fmla="*/ 788894 h 1559859"/>
                <a:gd name="connsiteX10" fmla="*/ 126025 w 932849"/>
                <a:gd name="connsiteY10" fmla="*/ 770965 h 1559859"/>
                <a:gd name="connsiteX11" fmla="*/ 90166 w 932849"/>
                <a:gd name="connsiteY11" fmla="*/ 681318 h 1559859"/>
                <a:gd name="connsiteX12" fmla="*/ 90166 w 932849"/>
                <a:gd name="connsiteY12" fmla="*/ 681318 h 1559859"/>
                <a:gd name="connsiteX13" fmla="*/ 18449 w 932849"/>
                <a:gd name="connsiteY13" fmla="*/ 519953 h 1559859"/>
                <a:gd name="connsiteX14" fmla="*/ 18449 w 932849"/>
                <a:gd name="connsiteY14" fmla="*/ 143435 h 1559859"/>
                <a:gd name="connsiteX15" fmla="*/ 72237 w 932849"/>
                <a:gd name="connsiteY15" fmla="*/ 107576 h 1559859"/>
                <a:gd name="connsiteX16" fmla="*/ 179813 w 932849"/>
                <a:gd name="connsiteY16" fmla="*/ 71718 h 1559859"/>
                <a:gd name="connsiteX17" fmla="*/ 251531 w 932849"/>
                <a:gd name="connsiteY17" fmla="*/ 89647 h 1559859"/>
                <a:gd name="connsiteX18" fmla="*/ 305319 w 932849"/>
                <a:gd name="connsiteY18" fmla="*/ 125506 h 1559859"/>
                <a:gd name="connsiteX19" fmla="*/ 359107 w 932849"/>
                <a:gd name="connsiteY19" fmla="*/ 143435 h 1559859"/>
                <a:gd name="connsiteX20" fmla="*/ 377037 w 932849"/>
                <a:gd name="connsiteY20" fmla="*/ 197223 h 1559859"/>
                <a:gd name="connsiteX21" fmla="*/ 412896 w 932849"/>
                <a:gd name="connsiteY21" fmla="*/ 143435 h 1559859"/>
                <a:gd name="connsiteX22" fmla="*/ 502543 w 932849"/>
                <a:gd name="connsiteY22" fmla="*/ 0 h 1559859"/>
                <a:gd name="connsiteX23" fmla="*/ 538402 w 932849"/>
                <a:gd name="connsiteY23" fmla="*/ 53788 h 1559859"/>
                <a:gd name="connsiteX24" fmla="*/ 556331 w 932849"/>
                <a:gd name="connsiteY24" fmla="*/ 107576 h 1559859"/>
                <a:gd name="connsiteX25" fmla="*/ 574260 w 932849"/>
                <a:gd name="connsiteY25" fmla="*/ 448235 h 1559859"/>
                <a:gd name="connsiteX26" fmla="*/ 645978 w 932849"/>
                <a:gd name="connsiteY26" fmla="*/ 555812 h 1559859"/>
                <a:gd name="connsiteX27" fmla="*/ 681837 w 932849"/>
                <a:gd name="connsiteY27" fmla="*/ 717176 h 1559859"/>
                <a:gd name="connsiteX28" fmla="*/ 735625 w 932849"/>
                <a:gd name="connsiteY28" fmla="*/ 770965 h 1559859"/>
                <a:gd name="connsiteX29" fmla="*/ 753555 w 932849"/>
                <a:gd name="connsiteY29" fmla="*/ 950259 h 1559859"/>
                <a:gd name="connsiteX30" fmla="*/ 753555 w 932849"/>
                <a:gd name="connsiteY30" fmla="*/ 950259 h 1559859"/>
                <a:gd name="connsiteX31" fmla="*/ 879060 w 932849"/>
                <a:gd name="connsiteY31" fmla="*/ 1183341 h 1559859"/>
                <a:gd name="connsiteX32" fmla="*/ 896990 w 932849"/>
                <a:gd name="connsiteY32" fmla="*/ 1255059 h 1559859"/>
                <a:gd name="connsiteX33" fmla="*/ 932849 w 932849"/>
                <a:gd name="connsiteY33" fmla="*/ 1362635 h 1559859"/>
                <a:gd name="connsiteX34" fmla="*/ 914919 w 932849"/>
                <a:gd name="connsiteY34" fmla="*/ 1452282 h 1559859"/>
                <a:gd name="connsiteX35" fmla="*/ 843202 w 932849"/>
                <a:gd name="connsiteY35" fmla="*/ 1506071 h 1559859"/>
                <a:gd name="connsiteX36" fmla="*/ 789413 w 932849"/>
                <a:gd name="connsiteY36" fmla="*/ 1524000 h 1559859"/>
                <a:gd name="connsiteX37" fmla="*/ 556331 w 932849"/>
                <a:gd name="connsiteY37" fmla="*/ 1541929 h 1559859"/>
                <a:gd name="connsiteX38" fmla="*/ 556331 w 932849"/>
                <a:gd name="connsiteY38" fmla="*/ 1559859 h 1559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32849" h="1559859">
                  <a:moveTo>
                    <a:pt x="628049" y="1559859"/>
                  </a:moveTo>
                  <a:lnTo>
                    <a:pt x="628049" y="1559859"/>
                  </a:lnTo>
                  <a:cubicBezTo>
                    <a:pt x="604143" y="1512047"/>
                    <a:pt x="581928" y="1463351"/>
                    <a:pt x="556331" y="1416423"/>
                  </a:cubicBezTo>
                  <a:cubicBezTo>
                    <a:pt x="546012" y="1397506"/>
                    <a:pt x="550354" y="1392517"/>
                    <a:pt x="520472" y="1362635"/>
                  </a:cubicBezTo>
                  <a:cubicBezTo>
                    <a:pt x="490590" y="1332753"/>
                    <a:pt x="526146" y="1460793"/>
                    <a:pt x="377037" y="1237129"/>
                  </a:cubicBezTo>
                  <a:cubicBezTo>
                    <a:pt x="365084" y="1219200"/>
                    <a:pt x="386002" y="1117600"/>
                    <a:pt x="377037" y="1093694"/>
                  </a:cubicBezTo>
                  <a:cubicBezTo>
                    <a:pt x="368072" y="1069788"/>
                    <a:pt x="336612" y="1107058"/>
                    <a:pt x="323248" y="1093694"/>
                  </a:cubicBezTo>
                  <a:cubicBezTo>
                    <a:pt x="292774" y="1063220"/>
                    <a:pt x="269460" y="998070"/>
                    <a:pt x="251531" y="968188"/>
                  </a:cubicBezTo>
                  <a:cubicBezTo>
                    <a:pt x="233602" y="938306"/>
                    <a:pt x="224160" y="934206"/>
                    <a:pt x="215672" y="914400"/>
                  </a:cubicBezTo>
                  <a:cubicBezTo>
                    <a:pt x="215322" y="913582"/>
                    <a:pt x="188538" y="797619"/>
                    <a:pt x="179813" y="788894"/>
                  </a:cubicBezTo>
                  <a:cubicBezTo>
                    <a:pt x="166449" y="775530"/>
                    <a:pt x="143954" y="776941"/>
                    <a:pt x="126025" y="770965"/>
                  </a:cubicBezTo>
                  <a:cubicBezTo>
                    <a:pt x="83536" y="707231"/>
                    <a:pt x="90166" y="738725"/>
                    <a:pt x="90166" y="681318"/>
                  </a:cubicBezTo>
                  <a:lnTo>
                    <a:pt x="90166" y="681318"/>
                  </a:lnTo>
                  <a:cubicBezTo>
                    <a:pt x="66260" y="627530"/>
                    <a:pt x="35058" y="576423"/>
                    <a:pt x="18449" y="519953"/>
                  </a:cubicBezTo>
                  <a:cubicBezTo>
                    <a:pt x="-9600" y="424585"/>
                    <a:pt x="-2443" y="221778"/>
                    <a:pt x="18449" y="143435"/>
                  </a:cubicBezTo>
                  <a:cubicBezTo>
                    <a:pt x="24001" y="122614"/>
                    <a:pt x="52546" y="116328"/>
                    <a:pt x="72237" y="107576"/>
                  </a:cubicBezTo>
                  <a:cubicBezTo>
                    <a:pt x="106778" y="92225"/>
                    <a:pt x="179813" y="71718"/>
                    <a:pt x="179813" y="71718"/>
                  </a:cubicBezTo>
                  <a:cubicBezTo>
                    <a:pt x="203719" y="77694"/>
                    <a:pt x="228882" y="79940"/>
                    <a:pt x="251531" y="89647"/>
                  </a:cubicBezTo>
                  <a:cubicBezTo>
                    <a:pt x="271337" y="98135"/>
                    <a:pt x="286045" y="115869"/>
                    <a:pt x="305319" y="125506"/>
                  </a:cubicBezTo>
                  <a:cubicBezTo>
                    <a:pt x="322223" y="133958"/>
                    <a:pt x="341178" y="137459"/>
                    <a:pt x="359107" y="143435"/>
                  </a:cubicBezTo>
                  <a:cubicBezTo>
                    <a:pt x="365084" y="161364"/>
                    <a:pt x="358138" y="197223"/>
                    <a:pt x="377037" y="197223"/>
                  </a:cubicBezTo>
                  <a:cubicBezTo>
                    <a:pt x="398585" y="197223"/>
                    <a:pt x="404144" y="163126"/>
                    <a:pt x="412896" y="143435"/>
                  </a:cubicBezTo>
                  <a:cubicBezTo>
                    <a:pt x="475783" y="1940"/>
                    <a:pt x="405781" y="64508"/>
                    <a:pt x="502543" y="0"/>
                  </a:cubicBezTo>
                  <a:cubicBezTo>
                    <a:pt x="514496" y="17929"/>
                    <a:pt x="528765" y="34514"/>
                    <a:pt x="538402" y="53788"/>
                  </a:cubicBezTo>
                  <a:cubicBezTo>
                    <a:pt x="546854" y="70692"/>
                    <a:pt x="554620" y="88754"/>
                    <a:pt x="556331" y="107576"/>
                  </a:cubicBezTo>
                  <a:cubicBezTo>
                    <a:pt x="566626" y="220819"/>
                    <a:pt x="551960" y="336733"/>
                    <a:pt x="574260" y="448235"/>
                  </a:cubicBezTo>
                  <a:cubicBezTo>
                    <a:pt x="582712" y="490495"/>
                    <a:pt x="645978" y="555812"/>
                    <a:pt x="645978" y="555812"/>
                  </a:cubicBezTo>
                  <a:cubicBezTo>
                    <a:pt x="648148" y="568834"/>
                    <a:pt x="662218" y="687748"/>
                    <a:pt x="681837" y="717176"/>
                  </a:cubicBezTo>
                  <a:cubicBezTo>
                    <a:pt x="695902" y="738274"/>
                    <a:pt x="717696" y="753035"/>
                    <a:pt x="735625" y="770965"/>
                  </a:cubicBezTo>
                  <a:cubicBezTo>
                    <a:pt x="754215" y="938269"/>
                    <a:pt x="753555" y="878210"/>
                    <a:pt x="753555" y="950259"/>
                  </a:cubicBezTo>
                  <a:lnTo>
                    <a:pt x="753555" y="950259"/>
                  </a:lnTo>
                  <a:cubicBezTo>
                    <a:pt x="837912" y="1068358"/>
                    <a:pt x="846986" y="1055050"/>
                    <a:pt x="879060" y="1183341"/>
                  </a:cubicBezTo>
                  <a:cubicBezTo>
                    <a:pt x="885037" y="1207247"/>
                    <a:pt x="889909" y="1231456"/>
                    <a:pt x="896990" y="1255059"/>
                  </a:cubicBezTo>
                  <a:cubicBezTo>
                    <a:pt x="907851" y="1291263"/>
                    <a:pt x="932849" y="1362635"/>
                    <a:pt x="932849" y="1362635"/>
                  </a:cubicBezTo>
                  <a:cubicBezTo>
                    <a:pt x="926872" y="1392517"/>
                    <a:pt x="931070" y="1426440"/>
                    <a:pt x="914919" y="1452282"/>
                  </a:cubicBezTo>
                  <a:cubicBezTo>
                    <a:pt x="899081" y="1477622"/>
                    <a:pt x="869147" y="1491245"/>
                    <a:pt x="843202" y="1506071"/>
                  </a:cubicBezTo>
                  <a:cubicBezTo>
                    <a:pt x="826793" y="1515448"/>
                    <a:pt x="807585" y="1518808"/>
                    <a:pt x="789413" y="1524000"/>
                  </a:cubicBezTo>
                  <a:cubicBezTo>
                    <a:pt x="681000" y="1554974"/>
                    <a:pt x="708533" y="1541929"/>
                    <a:pt x="556331" y="1541929"/>
                  </a:cubicBezTo>
                  <a:lnTo>
                    <a:pt x="556331" y="1559859"/>
                  </a:lnTo>
                </a:path>
              </a:pathLst>
            </a:custGeom>
            <a:solidFill>
              <a:srgbClr val="F3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5486400" y="4213412"/>
              <a:ext cx="753035" cy="394447"/>
            </a:xfrm>
            <a:custGeom>
              <a:avLst/>
              <a:gdLst>
                <a:gd name="connsiteX0" fmla="*/ 412377 w 519953"/>
                <a:gd name="connsiteY0" fmla="*/ 0 h 394447"/>
                <a:gd name="connsiteX1" fmla="*/ 412377 w 519953"/>
                <a:gd name="connsiteY1" fmla="*/ 0 h 394447"/>
                <a:gd name="connsiteX2" fmla="*/ 251012 w 519953"/>
                <a:gd name="connsiteY2" fmla="*/ 17929 h 394447"/>
                <a:gd name="connsiteX3" fmla="*/ 125506 w 519953"/>
                <a:gd name="connsiteY3" fmla="*/ 35859 h 394447"/>
                <a:gd name="connsiteX4" fmla="*/ 71718 w 519953"/>
                <a:gd name="connsiteY4" fmla="*/ 161364 h 394447"/>
                <a:gd name="connsiteX5" fmla="*/ 53789 w 519953"/>
                <a:gd name="connsiteY5" fmla="*/ 358588 h 394447"/>
                <a:gd name="connsiteX6" fmla="*/ 0 w 519953"/>
                <a:gd name="connsiteY6" fmla="*/ 376517 h 394447"/>
                <a:gd name="connsiteX7" fmla="*/ 53789 w 519953"/>
                <a:gd name="connsiteY7" fmla="*/ 394447 h 394447"/>
                <a:gd name="connsiteX8" fmla="*/ 340659 w 519953"/>
                <a:gd name="connsiteY8" fmla="*/ 358588 h 394447"/>
                <a:gd name="connsiteX9" fmla="*/ 394447 w 519953"/>
                <a:gd name="connsiteY9" fmla="*/ 322729 h 394447"/>
                <a:gd name="connsiteX10" fmla="*/ 412377 w 519953"/>
                <a:gd name="connsiteY10" fmla="*/ 268941 h 394447"/>
                <a:gd name="connsiteX11" fmla="*/ 466165 w 519953"/>
                <a:gd name="connsiteY11" fmla="*/ 233082 h 394447"/>
                <a:gd name="connsiteX12" fmla="*/ 502024 w 519953"/>
                <a:gd name="connsiteY12" fmla="*/ 179294 h 394447"/>
                <a:gd name="connsiteX13" fmla="*/ 519953 w 519953"/>
                <a:gd name="connsiteY13" fmla="*/ 125506 h 394447"/>
                <a:gd name="connsiteX14" fmla="*/ 448236 w 519953"/>
                <a:gd name="connsiteY14" fmla="*/ 17929 h 394447"/>
                <a:gd name="connsiteX15" fmla="*/ 412377 w 519953"/>
                <a:gd name="connsiteY15" fmla="*/ 0 h 39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9953" h="394447">
                  <a:moveTo>
                    <a:pt x="412377" y="0"/>
                  </a:moveTo>
                  <a:lnTo>
                    <a:pt x="412377" y="0"/>
                  </a:lnTo>
                  <a:lnTo>
                    <a:pt x="251012" y="17929"/>
                  </a:lnTo>
                  <a:cubicBezTo>
                    <a:pt x="209078" y="23171"/>
                    <a:pt x="162448" y="15336"/>
                    <a:pt x="125506" y="35859"/>
                  </a:cubicBezTo>
                  <a:cubicBezTo>
                    <a:pt x="107378" y="45930"/>
                    <a:pt x="79585" y="137763"/>
                    <a:pt x="71718" y="161364"/>
                  </a:cubicBezTo>
                  <a:cubicBezTo>
                    <a:pt x="65742" y="227105"/>
                    <a:pt x="74664" y="295963"/>
                    <a:pt x="53789" y="358588"/>
                  </a:cubicBezTo>
                  <a:cubicBezTo>
                    <a:pt x="47812" y="376518"/>
                    <a:pt x="0" y="357618"/>
                    <a:pt x="0" y="376517"/>
                  </a:cubicBezTo>
                  <a:cubicBezTo>
                    <a:pt x="0" y="395417"/>
                    <a:pt x="35859" y="388470"/>
                    <a:pt x="53789" y="394447"/>
                  </a:cubicBezTo>
                  <a:cubicBezTo>
                    <a:pt x="98266" y="391026"/>
                    <a:pt x="263259" y="397288"/>
                    <a:pt x="340659" y="358588"/>
                  </a:cubicBezTo>
                  <a:cubicBezTo>
                    <a:pt x="359933" y="348951"/>
                    <a:pt x="376518" y="334682"/>
                    <a:pt x="394447" y="322729"/>
                  </a:cubicBezTo>
                  <a:cubicBezTo>
                    <a:pt x="400424" y="304800"/>
                    <a:pt x="400571" y="283699"/>
                    <a:pt x="412377" y="268941"/>
                  </a:cubicBezTo>
                  <a:cubicBezTo>
                    <a:pt x="425838" y="252115"/>
                    <a:pt x="450928" y="248319"/>
                    <a:pt x="466165" y="233082"/>
                  </a:cubicBezTo>
                  <a:cubicBezTo>
                    <a:pt x="481402" y="217845"/>
                    <a:pt x="490071" y="197223"/>
                    <a:pt x="502024" y="179294"/>
                  </a:cubicBezTo>
                  <a:cubicBezTo>
                    <a:pt x="508000" y="161365"/>
                    <a:pt x="519953" y="144405"/>
                    <a:pt x="519953" y="125506"/>
                  </a:cubicBezTo>
                  <a:cubicBezTo>
                    <a:pt x="519953" y="68920"/>
                    <a:pt x="502279" y="35943"/>
                    <a:pt x="448236" y="17929"/>
                  </a:cubicBezTo>
                  <a:cubicBezTo>
                    <a:pt x="431226" y="12259"/>
                    <a:pt x="412377" y="17929"/>
                    <a:pt x="412377" y="0"/>
                  </a:cubicBezTo>
                  <a:close/>
                </a:path>
              </a:pathLst>
            </a:custGeom>
            <a:solidFill>
              <a:srgbClr val="F3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ular Callout 10"/>
            <p:cNvSpPr/>
            <p:nvPr/>
          </p:nvSpPr>
          <p:spPr>
            <a:xfrm>
              <a:off x="4305300" y="1032698"/>
              <a:ext cx="1934135" cy="652666"/>
            </a:xfrm>
            <a:prstGeom prst="wedgeRoundRectCallout">
              <a:avLst>
                <a:gd name="adj1" fmla="val 46854"/>
                <a:gd name="adj2" fmla="val 182094"/>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1600">
                  <a:solidFill>
                    <a:schemeClr val="tx1"/>
                  </a:solidFill>
                </a:rPr>
                <a:t>Yes… that plan sounds ex-CELL-</a:t>
              </a:r>
              <a:r>
                <a:rPr lang="en-US" sz="1600" err="1">
                  <a:solidFill>
                    <a:schemeClr val="tx1"/>
                  </a:solidFill>
                </a:rPr>
                <a:t>ent</a:t>
              </a:r>
              <a:r>
                <a:rPr lang="en-US" sz="1600">
                  <a:solidFill>
                    <a:schemeClr val="tx1"/>
                  </a:solidFill>
                </a:rPr>
                <a:t>!</a:t>
              </a:r>
            </a:p>
          </p:txBody>
        </p:sp>
      </p:grpSp>
      <p:sp>
        <p:nvSpPr>
          <p:cNvPr id="15" name="Rectangle 3"/>
          <p:cNvSpPr>
            <a:spLocks noGrp="1" noChangeArrowheads="1"/>
          </p:cNvSpPr>
          <p:nvPr>
            <p:ph type="subTitle" idx="1"/>
          </p:nvPr>
        </p:nvSpPr>
        <p:spPr>
          <a:xfrm>
            <a:off x="152400" y="76200"/>
            <a:ext cx="4953000" cy="6554688"/>
          </a:xfrm>
        </p:spPr>
        <p:txBody>
          <a:bodyPr/>
          <a:lstStyle/>
          <a:p>
            <a:pPr eaLnBrk="1" hangingPunct="1">
              <a:lnSpc>
                <a:spcPct val="90000"/>
              </a:lnSpc>
            </a:pPr>
            <a:r>
              <a:rPr lang="en-US" sz="4000" b="1"/>
              <a:t>Cell Processes:</a:t>
            </a:r>
          </a:p>
          <a:p>
            <a:pPr eaLnBrk="1" hangingPunct="1">
              <a:lnSpc>
                <a:spcPct val="90000"/>
              </a:lnSpc>
            </a:pPr>
            <a:r>
              <a:rPr lang="en-US" sz="4000" b="1"/>
              <a:t>Why are Cells So Small?</a:t>
            </a:r>
          </a:p>
          <a:p>
            <a:pPr algn="l"/>
            <a:r>
              <a:rPr lang="en-US" sz="2400" b="1"/>
              <a:t>Objective:  </a:t>
            </a:r>
            <a:r>
              <a:rPr lang="en-US" sz="2400"/>
              <a:t>To determine the ideal cell size</a:t>
            </a:r>
            <a:r>
              <a:rPr lang="en-US" sz="2200"/>
              <a:t>.</a:t>
            </a:r>
          </a:p>
          <a:p>
            <a:pPr algn="just"/>
            <a:r>
              <a:rPr lang="en-US" sz="2400" b="1"/>
              <a:t>Hypothesis: </a:t>
            </a:r>
            <a:r>
              <a:rPr lang="en-US" sz="2200"/>
              <a:t>Why do you think cells are so small?  What do you think the ideal cell size would be?</a:t>
            </a:r>
          </a:p>
          <a:p>
            <a:pPr algn="l"/>
            <a:r>
              <a:rPr lang="en-US" sz="2400" b="1"/>
              <a:t>Background Information: </a:t>
            </a:r>
            <a:r>
              <a:rPr lang="en-US" sz="2200"/>
              <a:t>Potatoes are starchy tubers! A tuber is a type of root that is bulbous and stores starches for the plant. We use potatoes for this lab because potatoes are great at absorbing liquids and we use iodine because this chemical reacts with the starches to change to a black color. Now I’m hungry! </a:t>
            </a:r>
          </a:p>
        </p:txBody>
      </p:sp>
    </p:spTree>
    <p:extLst>
      <p:ext uri="{BB962C8B-B14F-4D97-AF65-F5344CB8AC3E}">
        <p14:creationId xmlns:p14="http://schemas.microsoft.com/office/powerpoint/2010/main" val="215433287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subTitle" idx="1"/>
          </p:nvPr>
        </p:nvSpPr>
        <p:spPr>
          <a:xfrm>
            <a:off x="228600" y="381000"/>
            <a:ext cx="6066972" cy="5945088"/>
          </a:xfrm>
        </p:spPr>
        <p:txBody>
          <a:bodyPr/>
          <a:lstStyle/>
          <a:p>
            <a:pPr eaLnBrk="1" hangingPunct="1">
              <a:lnSpc>
                <a:spcPct val="90000"/>
              </a:lnSpc>
            </a:pPr>
            <a:r>
              <a:rPr lang="en-US" sz="4400" b="1"/>
              <a:t>Cell Processes:</a:t>
            </a:r>
          </a:p>
          <a:p>
            <a:pPr eaLnBrk="1" hangingPunct="1">
              <a:lnSpc>
                <a:spcPct val="90000"/>
              </a:lnSpc>
            </a:pPr>
            <a:r>
              <a:rPr lang="en-US" sz="4400" b="1"/>
              <a:t>Why are Cells So Small?</a:t>
            </a:r>
          </a:p>
          <a:p>
            <a:pPr algn="just" eaLnBrk="1" hangingPunct="1">
              <a:lnSpc>
                <a:spcPct val="90000"/>
              </a:lnSpc>
            </a:pPr>
            <a:r>
              <a:rPr lang="en-US" sz="2400" b="1"/>
              <a:t>Before You Begin:  </a:t>
            </a:r>
            <a:r>
              <a:rPr lang="en-US" sz="2200"/>
              <a:t>Answer the following questions on your lab handout before you start:</a:t>
            </a:r>
          </a:p>
          <a:p>
            <a:pPr marL="457200" indent="-457200" algn="just" eaLnBrk="1" hangingPunct="1">
              <a:lnSpc>
                <a:spcPct val="90000"/>
              </a:lnSpc>
              <a:buAutoNum type="arabicPeriod"/>
            </a:pPr>
            <a:r>
              <a:rPr lang="en-US" sz="2200"/>
              <a:t>Describe the basic structure of a cell.</a:t>
            </a:r>
          </a:p>
          <a:p>
            <a:pPr marL="457200" indent="-457200" algn="just" eaLnBrk="1" hangingPunct="1">
              <a:lnSpc>
                <a:spcPct val="90000"/>
              </a:lnSpc>
              <a:buAutoNum type="arabicPeriod"/>
            </a:pPr>
            <a:r>
              <a:rPr lang="en-US" sz="2200"/>
              <a:t>How does a cell obtain things that is needs from its environment?</a:t>
            </a:r>
          </a:p>
          <a:p>
            <a:pPr marL="457200" indent="-457200" algn="just" eaLnBrk="1" hangingPunct="1">
              <a:lnSpc>
                <a:spcPct val="90000"/>
              </a:lnSpc>
              <a:buAutoNum type="arabicPeriod"/>
            </a:pPr>
            <a:r>
              <a:rPr lang="en-US" sz="2200"/>
              <a:t>Relate the cell membrane to the job of a bouncer.</a:t>
            </a:r>
          </a:p>
          <a:p>
            <a:pPr marL="457200" indent="-457200" algn="just" eaLnBrk="1" hangingPunct="1">
              <a:lnSpc>
                <a:spcPct val="90000"/>
              </a:lnSpc>
              <a:buAutoNum type="arabicPeriod"/>
            </a:pPr>
            <a:r>
              <a:rPr lang="en-US" sz="2200"/>
              <a:t>This lab tests various cell sizes for their ability to obtain materials from their environment. Of the four sizes (.5 cm</a:t>
            </a:r>
            <a:r>
              <a:rPr lang="en-US" sz="2200" baseline="30000"/>
              <a:t>3</a:t>
            </a:r>
            <a:r>
              <a:rPr lang="en-US" sz="2200"/>
              <a:t>, 1 cm</a:t>
            </a:r>
            <a:r>
              <a:rPr lang="en-US" sz="2200" baseline="30000"/>
              <a:t>3</a:t>
            </a:r>
            <a:r>
              <a:rPr lang="en-US" sz="2200"/>
              <a:t>, 2 cm</a:t>
            </a:r>
            <a:r>
              <a:rPr lang="en-US" sz="2200" baseline="30000"/>
              <a:t>3</a:t>
            </a:r>
            <a:r>
              <a:rPr lang="en-US" sz="2200"/>
              <a:t>, and 3 cm</a:t>
            </a:r>
            <a:r>
              <a:rPr lang="en-US" sz="2200" baseline="30000"/>
              <a:t>3</a:t>
            </a:r>
            <a:r>
              <a:rPr lang="en-US" sz="2200"/>
              <a:t>), which do you think will be most successful? Explain. </a:t>
            </a:r>
          </a:p>
          <a:p>
            <a:pPr eaLnBrk="1" hangingPunct="1">
              <a:lnSpc>
                <a:spcPct val="90000"/>
              </a:lnSpc>
            </a:pPr>
            <a:r>
              <a:rPr lang="en-US" sz="2600" b="1"/>
              <a:t>Let’s Discuss!</a:t>
            </a:r>
          </a:p>
          <a:p>
            <a:pPr algn="just" eaLnBrk="1" hangingPunct="1">
              <a:lnSpc>
                <a:spcPct val="90000"/>
              </a:lnSpc>
            </a:pPr>
            <a:endParaRPr lang="en-US" sz="2200"/>
          </a:p>
        </p:txBody>
      </p:sp>
      <p:sp>
        <p:nvSpPr>
          <p:cNvPr id="8" name="TextBox 7"/>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pic>
        <p:nvPicPr>
          <p:cNvPr id="4" name="Picture 4" descr="http://images.clipart.com/thw/thw11/CL/5433_2005010014/000803_1052_63/20096283.thb.jpg?000803_1052_6305_v__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2971800"/>
            <a:ext cx="1900576" cy="246371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ounded Rectangular Callout 4"/>
          <p:cNvSpPr/>
          <p:nvPr/>
        </p:nvSpPr>
        <p:spPr>
          <a:xfrm flipH="1">
            <a:off x="6400800" y="1828800"/>
            <a:ext cx="2057399" cy="762000"/>
          </a:xfrm>
          <a:prstGeom prst="wedgeRoundRectCallout">
            <a:avLst>
              <a:gd name="adj1" fmla="val 1505"/>
              <a:gd name="adj2" fmla="val 119194"/>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b="1">
                <a:solidFill>
                  <a:schemeClr val="tx1"/>
                </a:solidFill>
              </a:rPr>
              <a:t>NO ENTRY!</a:t>
            </a:r>
          </a:p>
        </p:txBody>
      </p:sp>
    </p:spTree>
    <p:extLst>
      <p:ext uri="{BB962C8B-B14F-4D97-AF65-F5344CB8AC3E}">
        <p14:creationId xmlns:p14="http://schemas.microsoft.com/office/powerpoint/2010/main" val="134859257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subTitle" idx="1"/>
          </p:nvPr>
        </p:nvSpPr>
        <p:spPr>
          <a:xfrm>
            <a:off x="152400" y="0"/>
            <a:ext cx="8839200" cy="6707088"/>
          </a:xfrm>
        </p:spPr>
        <p:txBody>
          <a:bodyPr/>
          <a:lstStyle/>
          <a:p>
            <a:pPr eaLnBrk="1" hangingPunct="1">
              <a:lnSpc>
                <a:spcPct val="90000"/>
              </a:lnSpc>
              <a:spcBef>
                <a:spcPts val="0"/>
              </a:spcBef>
            </a:pPr>
            <a:r>
              <a:rPr lang="en-US" sz="3400" b="1"/>
              <a:t>Cell Processes:</a:t>
            </a:r>
          </a:p>
          <a:p>
            <a:pPr eaLnBrk="1" hangingPunct="1">
              <a:lnSpc>
                <a:spcPct val="90000"/>
              </a:lnSpc>
              <a:spcBef>
                <a:spcPts val="0"/>
              </a:spcBef>
            </a:pPr>
            <a:r>
              <a:rPr lang="en-US" sz="3400" b="1"/>
              <a:t>Why are Cells So Small?</a:t>
            </a:r>
          </a:p>
          <a:p>
            <a:pPr algn="just">
              <a:spcBef>
                <a:spcPts val="0"/>
              </a:spcBef>
            </a:pPr>
            <a:r>
              <a:rPr lang="en-US" sz="2400" b="1"/>
              <a:t>What You Do:  </a:t>
            </a:r>
            <a:r>
              <a:rPr lang="en-US" sz="2400" b="1" i="1">
                <a:solidFill>
                  <a:srgbClr val="FF0000"/>
                </a:solidFill>
              </a:rPr>
              <a:t>In groups of 4…</a:t>
            </a:r>
            <a:endParaRPr lang="en-US" sz="2400" i="1">
              <a:solidFill>
                <a:srgbClr val="FF0000"/>
              </a:solidFill>
            </a:endParaRPr>
          </a:p>
          <a:p>
            <a:pPr marL="457200" lvl="0" indent="-457200" algn="just">
              <a:buAutoNum type="arabicPeriod"/>
            </a:pPr>
            <a:r>
              <a:rPr lang="en-US" sz="2100"/>
              <a:t>Using the rulers and plastic knives given to you by your teacher, measure and cut </a:t>
            </a:r>
            <a:r>
              <a:rPr lang="en-US" sz="2100" b="1"/>
              <a:t>FOUR CUBES </a:t>
            </a:r>
            <a:r>
              <a:rPr lang="en-US" sz="2100"/>
              <a:t>with the following dimensions:</a:t>
            </a:r>
          </a:p>
          <a:p>
            <a:pPr lvl="1" algn="just"/>
            <a:r>
              <a:rPr lang="en-US" sz="2100"/>
              <a:t>Group member </a:t>
            </a:r>
            <a:r>
              <a:rPr lang="en-US" sz="2100" b="1"/>
              <a:t>1</a:t>
            </a:r>
            <a:r>
              <a:rPr lang="en-US" sz="2100"/>
              <a:t> cuts the 3 cm</a:t>
            </a:r>
            <a:r>
              <a:rPr lang="en-US" sz="2100" baseline="30000"/>
              <a:t>3 </a:t>
            </a:r>
            <a:r>
              <a:rPr lang="en-US" sz="2100"/>
              <a:t>cube</a:t>
            </a:r>
          </a:p>
          <a:p>
            <a:pPr lvl="1" algn="just"/>
            <a:r>
              <a:rPr lang="en-US" sz="2100"/>
              <a:t>Group member </a:t>
            </a:r>
            <a:r>
              <a:rPr lang="en-US" sz="2100" b="1"/>
              <a:t>2</a:t>
            </a:r>
            <a:r>
              <a:rPr lang="en-US" sz="2100"/>
              <a:t> cuts the 2 cm</a:t>
            </a:r>
            <a:r>
              <a:rPr lang="en-US" sz="2100" baseline="30000"/>
              <a:t>3 </a:t>
            </a:r>
            <a:r>
              <a:rPr lang="en-US" sz="2100"/>
              <a:t>cube</a:t>
            </a:r>
          </a:p>
          <a:p>
            <a:pPr lvl="1" algn="just"/>
            <a:r>
              <a:rPr lang="en-US" sz="2100"/>
              <a:t>Group member </a:t>
            </a:r>
            <a:r>
              <a:rPr lang="en-US" sz="2100" b="1"/>
              <a:t>3</a:t>
            </a:r>
            <a:r>
              <a:rPr lang="en-US" sz="2100"/>
              <a:t> cuts the 1 cm</a:t>
            </a:r>
            <a:r>
              <a:rPr lang="en-US" sz="2100" baseline="30000"/>
              <a:t>3 </a:t>
            </a:r>
            <a:r>
              <a:rPr lang="en-US" sz="2100"/>
              <a:t>cube</a:t>
            </a:r>
          </a:p>
          <a:p>
            <a:pPr lvl="1" algn="just"/>
            <a:r>
              <a:rPr lang="en-US" sz="2100"/>
              <a:t>Group member </a:t>
            </a:r>
            <a:r>
              <a:rPr lang="en-US" sz="2100" b="1"/>
              <a:t>4</a:t>
            </a:r>
            <a:r>
              <a:rPr lang="en-US" sz="2100"/>
              <a:t> cuts the.5 cm</a:t>
            </a:r>
            <a:r>
              <a:rPr lang="en-US" sz="2100" baseline="30000"/>
              <a:t>3 </a:t>
            </a:r>
            <a:r>
              <a:rPr lang="en-US" sz="2100"/>
              <a:t>cube</a:t>
            </a:r>
          </a:p>
          <a:p>
            <a:pPr marL="457200" lvl="0" indent="-457200" algn="just">
              <a:buFont typeface="+mj-lt"/>
              <a:buAutoNum type="arabicPeriod"/>
            </a:pPr>
            <a:r>
              <a:rPr lang="en-US" sz="2100"/>
              <a:t>Trade cubes and verify your measurements to ensure your cubes are the correct sizes.  After you have verified the accuracy of your cube dimensions, have </a:t>
            </a:r>
            <a:r>
              <a:rPr lang="en-US" sz="2100" b="1"/>
              <a:t>group member 2</a:t>
            </a:r>
            <a:r>
              <a:rPr lang="en-US" sz="2100"/>
              <a:t> to fill the 250 mL beaker ¾ full with water.  </a:t>
            </a:r>
          </a:p>
          <a:p>
            <a:pPr marL="457200" lvl="0" indent="-457200" algn="just">
              <a:buFont typeface="+mj-lt"/>
              <a:buAutoNum type="arabicPeriod"/>
            </a:pPr>
            <a:r>
              <a:rPr lang="en-US" sz="2100"/>
              <a:t>Place the cubes in the 100 mL beaker and have </a:t>
            </a:r>
            <a:r>
              <a:rPr lang="en-US" sz="2100" b="1"/>
              <a:t>group member 3</a:t>
            </a:r>
            <a:r>
              <a:rPr lang="en-US" sz="2100"/>
              <a:t> to take the beaker to the teacher to fill with Iodine until it just covers the potato cubes.  </a:t>
            </a:r>
          </a:p>
          <a:p>
            <a:pPr marL="457200" indent="-457200" algn="just">
              <a:buFont typeface="+mj-lt"/>
              <a:buAutoNum type="arabicPeriod"/>
            </a:pPr>
            <a:r>
              <a:rPr lang="en-US" sz="2000"/>
              <a:t>Leave the potatoes in the iodine for 15 minutes.  </a:t>
            </a:r>
            <a:r>
              <a:rPr lang="en-US" sz="2000" b="1"/>
              <a:t>Group member 1</a:t>
            </a:r>
            <a:r>
              <a:rPr lang="en-US" sz="2000"/>
              <a:t> is responsible for keeping track of the time.  </a:t>
            </a:r>
          </a:p>
        </p:txBody>
      </p:sp>
      <p:sp>
        <p:nvSpPr>
          <p:cNvPr id="8" name="TextBox 7"/>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extLst>
      <p:ext uri="{BB962C8B-B14F-4D97-AF65-F5344CB8AC3E}">
        <p14:creationId xmlns:p14="http://schemas.microsoft.com/office/powerpoint/2010/main" val="356833214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subTitle" idx="1"/>
          </p:nvPr>
        </p:nvSpPr>
        <p:spPr>
          <a:xfrm>
            <a:off x="228599" y="152400"/>
            <a:ext cx="6288307" cy="5945088"/>
          </a:xfrm>
        </p:spPr>
        <p:txBody>
          <a:bodyPr/>
          <a:lstStyle/>
          <a:p>
            <a:pPr eaLnBrk="1" hangingPunct="1">
              <a:lnSpc>
                <a:spcPct val="90000"/>
              </a:lnSpc>
            </a:pPr>
            <a:r>
              <a:rPr lang="en-US" sz="4400" b="1"/>
              <a:t>Cell Processes:</a:t>
            </a:r>
          </a:p>
          <a:p>
            <a:pPr eaLnBrk="1" hangingPunct="1">
              <a:lnSpc>
                <a:spcPct val="90000"/>
              </a:lnSpc>
            </a:pPr>
            <a:r>
              <a:rPr lang="en-US" sz="4400" b="1"/>
              <a:t>Why are Cells So Small?</a:t>
            </a:r>
          </a:p>
          <a:p>
            <a:pPr algn="just" eaLnBrk="1" hangingPunct="1">
              <a:lnSpc>
                <a:spcPct val="90000"/>
              </a:lnSpc>
            </a:pPr>
            <a:r>
              <a:rPr lang="en-US" sz="2400" b="1"/>
              <a:t>While You Wait:  </a:t>
            </a:r>
            <a:r>
              <a:rPr lang="en-US" sz="2200"/>
              <a:t>Answer the following questions on your lab handout while you are waiting:</a:t>
            </a:r>
          </a:p>
          <a:p>
            <a:pPr algn="just" eaLnBrk="1" hangingPunct="1">
              <a:lnSpc>
                <a:spcPct val="90000"/>
              </a:lnSpc>
            </a:pPr>
            <a:endParaRPr lang="en-US" sz="2200"/>
          </a:p>
          <a:p>
            <a:pPr marL="457200" indent="-457200" algn="just" eaLnBrk="1" hangingPunct="1">
              <a:lnSpc>
                <a:spcPct val="90000"/>
              </a:lnSpc>
              <a:buAutoNum type="arabicPeriod"/>
            </a:pPr>
            <a:r>
              <a:rPr lang="en-US" sz="2200"/>
              <a:t>What do the cubes in this experiment represent?</a:t>
            </a:r>
          </a:p>
          <a:p>
            <a:pPr algn="just" eaLnBrk="1" hangingPunct="1">
              <a:lnSpc>
                <a:spcPct val="90000"/>
              </a:lnSpc>
            </a:pPr>
            <a:endParaRPr lang="en-US" sz="2200"/>
          </a:p>
          <a:p>
            <a:pPr marL="457200" indent="-457200" algn="just" eaLnBrk="1" hangingPunct="1">
              <a:lnSpc>
                <a:spcPct val="90000"/>
              </a:lnSpc>
              <a:buFont typeface="+mj-lt"/>
              <a:buAutoNum type="arabicPeriod" startAt="2"/>
            </a:pPr>
            <a:r>
              <a:rPr lang="en-US" sz="2200"/>
              <a:t>What does the iodine in this experiment represent?</a:t>
            </a:r>
          </a:p>
          <a:p>
            <a:pPr algn="just" eaLnBrk="1" hangingPunct="1">
              <a:lnSpc>
                <a:spcPct val="90000"/>
              </a:lnSpc>
            </a:pPr>
            <a:endParaRPr lang="en-US" sz="2200"/>
          </a:p>
          <a:p>
            <a:pPr algn="just" eaLnBrk="1" hangingPunct="1">
              <a:lnSpc>
                <a:spcPct val="90000"/>
              </a:lnSpc>
            </a:pPr>
            <a:endParaRPr lang="en-US" sz="2200"/>
          </a:p>
          <a:p>
            <a:pPr algn="just" eaLnBrk="1" hangingPunct="1">
              <a:lnSpc>
                <a:spcPct val="90000"/>
              </a:lnSpc>
            </a:pPr>
            <a:endParaRPr lang="en-US" sz="2200"/>
          </a:p>
        </p:txBody>
      </p:sp>
      <p:sp>
        <p:nvSpPr>
          <p:cNvPr id="8" name="TextBox 7"/>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
        <p:nvSpPr>
          <p:cNvPr id="2" name="Cube 1"/>
          <p:cNvSpPr/>
          <p:nvPr/>
        </p:nvSpPr>
        <p:spPr>
          <a:xfrm>
            <a:off x="7570922" y="515255"/>
            <a:ext cx="838200" cy="838200"/>
          </a:xfrm>
          <a:prstGeom prst="cub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be 6"/>
          <p:cNvSpPr/>
          <p:nvPr/>
        </p:nvSpPr>
        <p:spPr>
          <a:xfrm rot="1369437">
            <a:off x="6795263" y="1301318"/>
            <a:ext cx="1110299" cy="1093397"/>
          </a:xfrm>
          <a:prstGeom prst="cub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ube 9"/>
          <p:cNvSpPr/>
          <p:nvPr/>
        </p:nvSpPr>
        <p:spPr>
          <a:xfrm rot="1223340">
            <a:off x="6764915" y="2923450"/>
            <a:ext cx="1828800" cy="1752600"/>
          </a:xfrm>
          <a:prstGeom prst="cub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ube 8"/>
          <p:cNvSpPr/>
          <p:nvPr/>
        </p:nvSpPr>
        <p:spPr>
          <a:xfrm>
            <a:off x="7530676" y="1917847"/>
            <a:ext cx="1284258" cy="1279845"/>
          </a:xfrm>
          <a:prstGeom prst="cube">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p:cNvGraphicFramePr>
            <a:graphicFrameLocks noGrp="1"/>
          </p:cNvGraphicFramePr>
          <p:nvPr>
            <p:extLst>
              <p:ext uri="{D42A27DB-BD31-4B8C-83A1-F6EECF244321}">
                <p14:modId xmlns:p14="http://schemas.microsoft.com/office/powerpoint/2010/main" val="3761589905"/>
              </p:ext>
            </p:extLst>
          </p:nvPr>
        </p:nvGraphicFramePr>
        <p:xfrm>
          <a:off x="381000" y="4361751"/>
          <a:ext cx="7166610" cy="2039049"/>
        </p:xfrm>
        <a:graphic>
          <a:graphicData uri="http://schemas.openxmlformats.org/drawingml/2006/table">
            <a:tbl>
              <a:tblPr firstRow="1" firstCol="1" bandRow="1">
                <a:tableStyleId>{5C22544A-7EE6-4342-B048-85BDC9FD1C3A}</a:tableStyleId>
              </a:tblPr>
              <a:tblGrid>
                <a:gridCol w="1893570">
                  <a:extLst>
                    <a:ext uri="{9D8B030D-6E8A-4147-A177-3AD203B41FA5}">
                      <a16:colId xmlns:a16="http://schemas.microsoft.com/office/drawing/2014/main" val="20000"/>
                    </a:ext>
                  </a:extLst>
                </a:gridCol>
                <a:gridCol w="1840230">
                  <a:extLst>
                    <a:ext uri="{9D8B030D-6E8A-4147-A177-3AD203B41FA5}">
                      <a16:colId xmlns:a16="http://schemas.microsoft.com/office/drawing/2014/main" val="20001"/>
                    </a:ext>
                  </a:extLst>
                </a:gridCol>
                <a:gridCol w="1620520">
                  <a:extLst>
                    <a:ext uri="{9D8B030D-6E8A-4147-A177-3AD203B41FA5}">
                      <a16:colId xmlns:a16="http://schemas.microsoft.com/office/drawing/2014/main" val="20002"/>
                    </a:ext>
                  </a:extLst>
                </a:gridCol>
                <a:gridCol w="1812290">
                  <a:extLst>
                    <a:ext uri="{9D8B030D-6E8A-4147-A177-3AD203B41FA5}">
                      <a16:colId xmlns:a16="http://schemas.microsoft.com/office/drawing/2014/main" val="20003"/>
                    </a:ext>
                  </a:extLst>
                </a:gridCol>
              </a:tblGrid>
              <a:tr h="233680">
                <a:tc gridSpan="4">
                  <a:txBody>
                    <a:bodyPr/>
                    <a:lstStyle/>
                    <a:p>
                      <a:pPr marL="0" marR="0" algn="ctr">
                        <a:lnSpc>
                          <a:spcPct val="115000"/>
                        </a:lnSpc>
                        <a:spcBef>
                          <a:spcPts val="0"/>
                        </a:spcBef>
                        <a:spcAft>
                          <a:spcPts val="0"/>
                        </a:spcAft>
                      </a:pPr>
                      <a:r>
                        <a:rPr lang="en-US" sz="1400" b="1">
                          <a:solidFill>
                            <a:schemeClr val="tx1"/>
                          </a:solidFill>
                          <a:effectLst/>
                        </a:rPr>
                        <a:t>Table 1:  Cube Data</a:t>
                      </a:r>
                      <a:endParaRPr lang="en-US" sz="1100" b="1">
                        <a:solidFill>
                          <a:schemeClr val="tx1"/>
                        </a:solidFill>
                        <a:effectLst/>
                        <a:latin typeface="Calibri"/>
                        <a:ea typeface="Calibri"/>
                        <a:cs typeface="Times New Roman"/>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53695">
                <a:tc>
                  <a:txBody>
                    <a:bodyPr/>
                    <a:lstStyle/>
                    <a:p>
                      <a:pPr marL="0" marR="0" algn="ctr">
                        <a:lnSpc>
                          <a:spcPct val="115000"/>
                        </a:lnSpc>
                        <a:spcBef>
                          <a:spcPts val="0"/>
                        </a:spcBef>
                        <a:spcAft>
                          <a:spcPts val="0"/>
                        </a:spcAft>
                      </a:pPr>
                      <a:r>
                        <a:rPr lang="en-US" sz="1400" b="1">
                          <a:solidFill>
                            <a:schemeClr val="tx1"/>
                          </a:solidFill>
                          <a:effectLst/>
                        </a:rPr>
                        <a:t>Cube Size</a:t>
                      </a:r>
                      <a:endParaRPr lang="en-US" sz="1100" b="1">
                        <a:solidFill>
                          <a:schemeClr val="tx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400">
                          <a:effectLst/>
                        </a:rPr>
                        <a:t>Surface Area (cm</a:t>
                      </a:r>
                      <a:r>
                        <a:rPr lang="en-US" sz="1400" baseline="30000">
                          <a:effectLst/>
                        </a:rPr>
                        <a:t>2</a:t>
                      </a:r>
                      <a:r>
                        <a:rPr lang="en-US" sz="1400">
                          <a:effectLst/>
                        </a:rPr>
                        <a:t>)</a:t>
                      </a:r>
                      <a:endParaRPr lang="en-US" sz="1100">
                        <a:effectLst/>
                      </a:endParaRPr>
                    </a:p>
                    <a:p>
                      <a:pPr marL="0" marR="0" algn="ctr">
                        <a:lnSpc>
                          <a:spcPct val="115000"/>
                        </a:lnSpc>
                        <a:spcBef>
                          <a:spcPts val="0"/>
                        </a:spcBef>
                        <a:spcAft>
                          <a:spcPts val="0"/>
                        </a:spcAft>
                      </a:pPr>
                      <a:r>
                        <a:rPr lang="en-US" sz="1000">
                          <a:effectLst/>
                        </a:rPr>
                        <a:t>Length x Width x # of sides</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400">
                          <a:effectLst/>
                        </a:rPr>
                        <a:t>Volume (cm</a:t>
                      </a:r>
                      <a:r>
                        <a:rPr lang="en-US" sz="1400" baseline="30000">
                          <a:effectLst/>
                        </a:rPr>
                        <a:t>3</a:t>
                      </a:r>
                      <a:r>
                        <a:rPr lang="en-US" sz="1400">
                          <a:effectLst/>
                        </a:rPr>
                        <a:t>)</a:t>
                      </a:r>
                      <a:endParaRPr lang="en-US" sz="1100">
                        <a:effectLst/>
                      </a:endParaRPr>
                    </a:p>
                    <a:p>
                      <a:pPr marL="0" marR="0" algn="ctr">
                        <a:lnSpc>
                          <a:spcPct val="115000"/>
                        </a:lnSpc>
                        <a:spcBef>
                          <a:spcPts val="0"/>
                        </a:spcBef>
                        <a:spcAft>
                          <a:spcPts val="0"/>
                        </a:spcAft>
                      </a:pPr>
                      <a:r>
                        <a:rPr lang="en-US" sz="1000">
                          <a:effectLst/>
                        </a:rPr>
                        <a:t>Length x Width x Height</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400">
                          <a:effectLst/>
                        </a:rPr>
                        <a:t>Surface Area to Volume Ratio (SA/V)</a:t>
                      </a:r>
                      <a:endParaRPr lang="en-US" sz="1100">
                        <a:effectLst/>
                        <a:latin typeface="Calibri"/>
                        <a:ea typeface="Calibri"/>
                        <a:cs typeface="Times New Roman"/>
                      </a:endParaRPr>
                    </a:p>
                  </a:txBody>
                  <a:tcPr marL="68580" marR="68580" marT="0" marB="0"/>
                </a:tc>
                <a:extLst>
                  <a:ext uri="{0D108BD9-81ED-4DB2-BD59-A6C34878D82A}">
                    <a16:rowId xmlns:a16="http://schemas.microsoft.com/office/drawing/2014/main" val="10001"/>
                  </a:ext>
                </a:extLst>
              </a:tr>
              <a:tr h="319405">
                <a:tc>
                  <a:txBody>
                    <a:bodyPr/>
                    <a:lstStyle/>
                    <a:p>
                      <a:pPr marL="0" marR="0" algn="ctr">
                        <a:lnSpc>
                          <a:spcPct val="115000"/>
                        </a:lnSpc>
                        <a:spcBef>
                          <a:spcPts val="0"/>
                        </a:spcBef>
                        <a:spcAft>
                          <a:spcPts val="0"/>
                        </a:spcAft>
                      </a:pPr>
                      <a:r>
                        <a:rPr lang="en-US" sz="1400" b="1">
                          <a:solidFill>
                            <a:schemeClr val="tx1"/>
                          </a:solidFill>
                          <a:effectLst/>
                        </a:rPr>
                        <a:t>3 cm</a:t>
                      </a:r>
                      <a:endParaRPr lang="en-US" sz="1100" b="1">
                        <a:solidFill>
                          <a:schemeClr val="tx1"/>
                        </a:solidFill>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80" marR="68580" marT="0" marB="0"/>
                </a:tc>
                <a:extLst>
                  <a:ext uri="{0D108BD9-81ED-4DB2-BD59-A6C34878D82A}">
                    <a16:rowId xmlns:a16="http://schemas.microsoft.com/office/drawing/2014/main" val="10002"/>
                  </a:ext>
                </a:extLst>
              </a:tr>
              <a:tr h="336550">
                <a:tc>
                  <a:txBody>
                    <a:bodyPr/>
                    <a:lstStyle/>
                    <a:p>
                      <a:pPr marL="0" marR="0" algn="ctr">
                        <a:lnSpc>
                          <a:spcPct val="115000"/>
                        </a:lnSpc>
                        <a:spcBef>
                          <a:spcPts val="0"/>
                        </a:spcBef>
                        <a:spcAft>
                          <a:spcPts val="0"/>
                        </a:spcAft>
                      </a:pPr>
                      <a:r>
                        <a:rPr lang="en-US" sz="1400" b="1">
                          <a:solidFill>
                            <a:schemeClr val="tx1"/>
                          </a:solidFill>
                          <a:effectLst/>
                        </a:rPr>
                        <a:t>2 cm</a:t>
                      </a:r>
                      <a:endParaRPr lang="en-US" sz="1100" b="1">
                        <a:solidFill>
                          <a:schemeClr val="tx1"/>
                        </a:solidFill>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80" marR="68580" marT="0" marB="0"/>
                </a:tc>
                <a:extLst>
                  <a:ext uri="{0D108BD9-81ED-4DB2-BD59-A6C34878D82A}">
                    <a16:rowId xmlns:a16="http://schemas.microsoft.com/office/drawing/2014/main" val="10003"/>
                  </a:ext>
                </a:extLst>
              </a:tr>
              <a:tr h="336550">
                <a:tc>
                  <a:txBody>
                    <a:bodyPr/>
                    <a:lstStyle/>
                    <a:p>
                      <a:pPr marL="0" marR="0" algn="ctr">
                        <a:lnSpc>
                          <a:spcPct val="115000"/>
                        </a:lnSpc>
                        <a:spcBef>
                          <a:spcPts val="0"/>
                        </a:spcBef>
                        <a:spcAft>
                          <a:spcPts val="0"/>
                        </a:spcAft>
                      </a:pPr>
                      <a:r>
                        <a:rPr lang="en-US" sz="1400" b="1">
                          <a:solidFill>
                            <a:schemeClr val="tx1"/>
                          </a:solidFill>
                          <a:effectLst/>
                        </a:rPr>
                        <a:t>1 cm</a:t>
                      </a:r>
                      <a:endParaRPr lang="en-US" sz="1100" b="1">
                        <a:solidFill>
                          <a:schemeClr val="tx1"/>
                        </a:solidFill>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80" marR="68580" marT="0" marB="0"/>
                </a:tc>
                <a:extLst>
                  <a:ext uri="{0D108BD9-81ED-4DB2-BD59-A6C34878D82A}">
                    <a16:rowId xmlns:a16="http://schemas.microsoft.com/office/drawing/2014/main" val="10004"/>
                  </a:ext>
                </a:extLst>
              </a:tr>
              <a:tr h="336550">
                <a:tc>
                  <a:txBody>
                    <a:bodyPr/>
                    <a:lstStyle/>
                    <a:p>
                      <a:pPr marL="0" marR="0" algn="ctr">
                        <a:lnSpc>
                          <a:spcPct val="115000"/>
                        </a:lnSpc>
                        <a:spcBef>
                          <a:spcPts val="0"/>
                        </a:spcBef>
                        <a:spcAft>
                          <a:spcPts val="0"/>
                        </a:spcAft>
                      </a:pPr>
                      <a:r>
                        <a:rPr lang="en-US" sz="1400" b="1">
                          <a:solidFill>
                            <a:schemeClr val="tx1"/>
                          </a:solidFill>
                          <a:effectLst/>
                        </a:rPr>
                        <a:t>.5 cm</a:t>
                      </a:r>
                      <a:endParaRPr lang="en-US" sz="1100" b="1">
                        <a:solidFill>
                          <a:schemeClr val="tx1"/>
                        </a:solidFill>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80" marR="68580" marT="0" marB="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08403425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subTitle" idx="1"/>
          </p:nvPr>
        </p:nvSpPr>
        <p:spPr>
          <a:xfrm>
            <a:off x="228600" y="152400"/>
            <a:ext cx="6066972" cy="5945088"/>
          </a:xfrm>
        </p:spPr>
        <p:txBody>
          <a:bodyPr/>
          <a:lstStyle/>
          <a:p>
            <a:pPr eaLnBrk="1" hangingPunct="1">
              <a:lnSpc>
                <a:spcPct val="90000"/>
              </a:lnSpc>
              <a:spcBef>
                <a:spcPts val="0"/>
              </a:spcBef>
            </a:pPr>
            <a:r>
              <a:rPr lang="en-US" sz="4400" b="1"/>
              <a:t>Cell Processes:</a:t>
            </a:r>
          </a:p>
          <a:p>
            <a:pPr eaLnBrk="1" hangingPunct="1">
              <a:lnSpc>
                <a:spcPct val="90000"/>
              </a:lnSpc>
              <a:spcBef>
                <a:spcPts val="0"/>
              </a:spcBef>
            </a:pPr>
            <a:r>
              <a:rPr lang="en-US" sz="4400" b="1"/>
              <a:t>Why are Cells So Small?</a:t>
            </a:r>
          </a:p>
          <a:p>
            <a:pPr algn="just" eaLnBrk="1" hangingPunct="1">
              <a:lnSpc>
                <a:spcPct val="90000"/>
              </a:lnSpc>
            </a:pPr>
            <a:r>
              <a:rPr lang="en-US" sz="2400" b="1"/>
              <a:t>While You Wait:  </a:t>
            </a:r>
            <a:r>
              <a:rPr lang="en-US" sz="2200" i="1"/>
              <a:t>Check your answers!</a:t>
            </a:r>
          </a:p>
          <a:p>
            <a:pPr marL="457200" indent="-457200" algn="just" eaLnBrk="1" hangingPunct="1">
              <a:lnSpc>
                <a:spcPct val="90000"/>
              </a:lnSpc>
              <a:buAutoNum type="arabicPeriod"/>
            </a:pPr>
            <a:r>
              <a:rPr lang="en-US" sz="2200"/>
              <a:t>What do the cubes in this experiment represent?</a:t>
            </a:r>
          </a:p>
          <a:p>
            <a:pPr eaLnBrk="1" hangingPunct="1">
              <a:lnSpc>
                <a:spcPct val="90000"/>
              </a:lnSpc>
            </a:pPr>
            <a:r>
              <a:rPr lang="en-US" sz="2200" b="1"/>
              <a:t>Various sizes of cells</a:t>
            </a:r>
          </a:p>
          <a:p>
            <a:pPr marL="457200" indent="-457200" algn="just" eaLnBrk="1" hangingPunct="1">
              <a:lnSpc>
                <a:spcPct val="90000"/>
              </a:lnSpc>
              <a:buFont typeface="+mj-lt"/>
              <a:buAutoNum type="arabicPeriod" startAt="2"/>
            </a:pPr>
            <a:r>
              <a:rPr lang="en-US" sz="2200"/>
              <a:t>What does the iodine in this experiment represent?</a:t>
            </a:r>
          </a:p>
          <a:p>
            <a:pPr eaLnBrk="1" hangingPunct="1">
              <a:lnSpc>
                <a:spcPct val="90000"/>
              </a:lnSpc>
            </a:pPr>
            <a:r>
              <a:rPr lang="en-US" sz="2200" b="1"/>
              <a:t>The environment around the cell</a:t>
            </a:r>
          </a:p>
          <a:p>
            <a:pPr algn="just" eaLnBrk="1" hangingPunct="1">
              <a:lnSpc>
                <a:spcPct val="90000"/>
              </a:lnSpc>
            </a:pPr>
            <a:endParaRPr lang="en-US" sz="2200"/>
          </a:p>
          <a:p>
            <a:pPr algn="just" eaLnBrk="1" hangingPunct="1">
              <a:lnSpc>
                <a:spcPct val="90000"/>
              </a:lnSpc>
            </a:pPr>
            <a:endParaRPr lang="en-US" sz="2200"/>
          </a:p>
          <a:p>
            <a:pPr algn="just" eaLnBrk="1" hangingPunct="1">
              <a:lnSpc>
                <a:spcPct val="90000"/>
              </a:lnSpc>
            </a:pPr>
            <a:endParaRPr lang="en-US" sz="2200"/>
          </a:p>
        </p:txBody>
      </p:sp>
      <p:sp>
        <p:nvSpPr>
          <p:cNvPr id="8" name="TextBox 7"/>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
        <p:nvSpPr>
          <p:cNvPr id="2" name="Cube 1"/>
          <p:cNvSpPr/>
          <p:nvPr/>
        </p:nvSpPr>
        <p:spPr>
          <a:xfrm>
            <a:off x="7570922" y="515255"/>
            <a:ext cx="838200" cy="838200"/>
          </a:xfrm>
          <a:prstGeom prst="cub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be 6"/>
          <p:cNvSpPr/>
          <p:nvPr/>
        </p:nvSpPr>
        <p:spPr>
          <a:xfrm rot="1369437">
            <a:off x="6795263" y="1301318"/>
            <a:ext cx="1110299" cy="1093397"/>
          </a:xfrm>
          <a:prstGeom prst="cub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ube 9"/>
          <p:cNvSpPr/>
          <p:nvPr/>
        </p:nvSpPr>
        <p:spPr>
          <a:xfrm rot="1223340">
            <a:off x="6764915" y="2923450"/>
            <a:ext cx="1828800" cy="1752600"/>
          </a:xfrm>
          <a:prstGeom prst="cub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ube 8"/>
          <p:cNvSpPr/>
          <p:nvPr/>
        </p:nvSpPr>
        <p:spPr>
          <a:xfrm>
            <a:off x="7530676" y="1917847"/>
            <a:ext cx="1284258" cy="1279845"/>
          </a:xfrm>
          <a:prstGeom prst="cube">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p:cNvGraphicFramePr>
            <a:graphicFrameLocks noGrp="1"/>
          </p:cNvGraphicFramePr>
          <p:nvPr>
            <p:extLst>
              <p:ext uri="{D42A27DB-BD31-4B8C-83A1-F6EECF244321}">
                <p14:modId xmlns:p14="http://schemas.microsoft.com/office/powerpoint/2010/main" val="3166310409"/>
              </p:ext>
            </p:extLst>
          </p:nvPr>
        </p:nvGraphicFramePr>
        <p:xfrm>
          <a:off x="228600" y="4419600"/>
          <a:ext cx="8180522" cy="2064641"/>
        </p:xfrm>
        <a:graphic>
          <a:graphicData uri="http://schemas.openxmlformats.org/drawingml/2006/table">
            <a:tbl>
              <a:tblPr firstRow="1" firstCol="1" bandRow="1">
                <a:tableStyleId>{5C22544A-7EE6-4342-B048-85BDC9FD1C3A}</a:tableStyleId>
              </a:tblPr>
              <a:tblGrid>
                <a:gridCol w="1447800">
                  <a:extLst>
                    <a:ext uri="{9D8B030D-6E8A-4147-A177-3AD203B41FA5}">
                      <a16:colId xmlns:a16="http://schemas.microsoft.com/office/drawing/2014/main" val="20000"/>
                    </a:ext>
                  </a:extLst>
                </a:gridCol>
                <a:gridCol w="2133600">
                  <a:extLst>
                    <a:ext uri="{9D8B030D-6E8A-4147-A177-3AD203B41FA5}">
                      <a16:colId xmlns:a16="http://schemas.microsoft.com/office/drawing/2014/main" val="20001"/>
                    </a:ext>
                  </a:extLst>
                </a:gridCol>
                <a:gridCol w="2133600">
                  <a:extLst>
                    <a:ext uri="{9D8B030D-6E8A-4147-A177-3AD203B41FA5}">
                      <a16:colId xmlns:a16="http://schemas.microsoft.com/office/drawing/2014/main" val="20002"/>
                    </a:ext>
                  </a:extLst>
                </a:gridCol>
                <a:gridCol w="2465522">
                  <a:extLst>
                    <a:ext uri="{9D8B030D-6E8A-4147-A177-3AD203B41FA5}">
                      <a16:colId xmlns:a16="http://schemas.microsoft.com/office/drawing/2014/main" val="20003"/>
                    </a:ext>
                  </a:extLst>
                </a:gridCol>
              </a:tblGrid>
              <a:tr h="233680">
                <a:tc gridSpan="4">
                  <a:txBody>
                    <a:bodyPr/>
                    <a:lstStyle/>
                    <a:p>
                      <a:pPr marL="0" marR="0" algn="ctr">
                        <a:lnSpc>
                          <a:spcPct val="115000"/>
                        </a:lnSpc>
                        <a:spcBef>
                          <a:spcPts val="0"/>
                        </a:spcBef>
                        <a:spcAft>
                          <a:spcPts val="0"/>
                        </a:spcAft>
                      </a:pPr>
                      <a:r>
                        <a:rPr lang="en-US" sz="1400" b="1">
                          <a:solidFill>
                            <a:schemeClr val="tx1"/>
                          </a:solidFill>
                          <a:effectLst/>
                        </a:rPr>
                        <a:t>Table 1:  Cube Data</a:t>
                      </a:r>
                      <a:endParaRPr lang="en-US" sz="1100" b="1">
                        <a:solidFill>
                          <a:schemeClr val="tx1"/>
                        </a:solidFill>
                        <a:effectLst/>
                        <a:latin typeface="Calibri"/>
                        <a:ea typeface="Calibri"/>
                        <a:cs typeface="Times New Roman"/>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53695">
                <a:tc>
                  <a:txBody>
                    <a:bodyPr/>
                    <a:lstStyle/>
                    <a:p>
                      <a:pPr marL="0" marR="0" algn="ctr">
                        <a:lnSpc>
                          <a:spcPct val="115000"/>
                        </a:lnSpc>
                        <a:spcBef>
                          <a:spcPts val="0"/>
                        </a:spcBef>
                        <a:spcAft>
                          <a:spcPts val="0"/>
                        </a:spcAft>
                      </a:pPr>
                      <a:r>
                        <a:rPr lang="en-US" sz="1400" b="1">
                          <a:solidFill>
                            <a:schemeClr val="tx1"/>
                          </a:solidFill>
                          <a:effectLst/>
                        </a:rPr>
                        <a:t>Cube Size</a:t>
                      </a:r>
                      <a:endParaRPr lang="en-US" sz="1100" b="1">
                        <a:solidFill>
                          <a:schemeClr val="tx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400">
                          <a:effectLst/>
                        </a:rPr>
                        <a:t>Surface Area (cm</a:t>
                      </a:r>
                      <a:r>
                        <a:rPr lang="en-US" sz="1400" baseline="30000">
                          <a:effectLst/>
                        </a:rPr>
                        <a:t>2</a:t>
                      </a:r>
                      <a:r>
                        <a:rPr lang="en-US" sz="1400">
                          <a:effectLst/>
                        </a:rPr>
                        <a:t>)</a:t>
                      </a:r>
                      <a:endParaRPr lang="en-US" sz="1100">
                        <a:effectLst/>
                      </a:endParaRPr>
                    </a:p>
                    <a:p>
                      <a:pPr marL="0" marR="0" algn="ctr">
                        <a:lnSpc>
                          <a:spcPct val="115000"/>
                        </a:lnSpc>
                        <a:spcBef>
                          <a:spcPts val="0"/>
                        </a:spcBef>
                        <a:spcAft>
                          <a:spcPts val="0"/>
                        </a:spcAft>
                      </a:pPr>
                      <a:r>
                        <a:rPr lang="en-US" sz="1000">
                          <a:effectLst/>
                        </a:rPr>
                        <a:t>Length x Width x # of sides</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400">
                          <a:effectLst/>
                        </a:rPr>
                        <a:t>Volume (cm</a:t>
                      </a:r>
                      <a:r>
                        <a:rPr lang="en-US" sz="1400" baseline="30000">
                          <a:effectLst/>
                        </a:rPr>
                        <a:t>3</a:t>
                      </a:r>
                      <a:r>
                        <a:rPr lang="en-US" sz="1400">
                          <a:effectLst/>
                        </a:rPr>
                        <a:t>)</a:t>
                      </a:r>
                      <a:endParaRPr lang="en-US" sz="1100">
                        <a:effectLst/>
                      </a:endParaRPr>
                    </a:p>
                    <a:p>
                      <a:pPr marL="0" marR="0" algn="ctr">
                        <a:lnSpc>
                          <a:spcPct val="115000"/>
                        </a:lnSpc>
                        <a:spcBef>
                          <a:spcPts val="0"/>
                        </a:spcBef>
                        <a:spcAft>
                          <a:spcPts val="0"/>
                        </a:spcAft>
                      </a:pPr>
                      <a:r>
                        <a:rPr lang="en-US" sz="1000">
                          <a:effectLst/>
                        </a:rPr>
                        <a:t>Length x Width x Height</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400">
                          <a:effectLst/>
                        </a:rPr>
                        <a:t>Surface Area to Volume Ratio (SA/V)</a:t>
                      </a:r>
                      <a:endParaRPr lang="en-US" sz="1100">
                        <a:effectLst/>
                        <a:latin typeface="Calibri"/>
                        <a:ea typeface="Calibri"/>
                        <a:cs typeface="Times New Roman"/>
                      </a:endParaRPr>
                    </a:p>
                  </a:txBody>
                  <a:tcPr marL="68580" marR="68580" marT="0" marB="0"/>
                </a:tc>
                <a:extLst>
                  <a:ext uri="{0D108BD9-81ED-4DB2-BD59-A6C34878D82A}">
                    <a16:rowId xmlns:a16="http://schemas.microsoft.com/office/drawing/2014/main" val="10001"/>
                  </a:ext>
                </a:extLst>
              </a:tr>
              <a:tr h="319405">
                <a:tc>
                  <a:txBody>
                    <a:bodyPr/>
                    <a:lstStyle/>
                    <a:p>
                      <a:pPr marL="0" marR="0" algn="ctr">
                        <a:lnSpc>
                          <a:spcPct val="115000"/>
                        </a:lnSpc>
                        <a:spcBef>
                          <a:spcPts val="0"/>
                        </a:spcBef>
                        <a:spcAft>
                          <a:spcPts val="0"/>
                        </a:spcAft>
                      </a:pPr>
                      <a:r>
                        <a:rPr lang="en-US" sz="1400" b="1">
                          <a:solidFill>
                            <a:schemeClr val="tx1"/>
                          </a:solidFill>
                          <a:effectLst/>
                        </a:rPr>
                        <a:t>3 cm</a:t>
                      </a:r>
                      <a:endParaRPr lang="en-US" sz="1100" b="1">
                        <a:solidFill>
                          <a:schemeClr val="tx1"/>
                        </a:solidFill>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1400">
                          <a:effectLst/>
                        </a:rPr>
                        <a:t> 3 x 3 x 6 = 54 cm</a:t>
                      </a:r>
                      <a:r>
                        <a:rPr lang="en-US" sz="1400" baseline="30000">
                          <a:effectLst/>
                        </a:rPr>
                        <a:t>2</a:t>
                      </a:r>
                      <a:endParaRPr lang="en-US" sz="140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1400">
                          <a:effectLst/>
                        </a:rPr>
                        <a:t> 3 x 3 x 3 = 27 cm</a:t>
                      </a:r>
                      <a:r>
                        <a:rPr lang="en-US" sz="1400" baseline="30000">
                          <a:effectLst/>
                        </a:rPr>
                        <a:t>3</a:t>
                      </a:r>
                      <a:endParaRPr lang="en-US" sz="140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1400">
                          <a:effectLst/>
                        </a:rPr>
                        <a:t> 54 cm</a:t>
                      </a:r>
                      <a:r>
                        <a:rPr lang="en-US" sz="1400" baseline="30000">
                          <a:effectLst/>
                        </a:rPr>
                        <a:t>2</a:t>
                      </a:r>
                      <a:r>
                        <a:rPr lang="en-US" sz="1400">
                          <a:effectLst/>
                        </a:rPr>
                        <a:t>/27 cm</a:t>
                      </a:r>
                      <a:r>
                        <a:rPr lang="en-US" sz="1400" baseline="30000">
                          <a:effectLst/>
                        </a:rPr>
                        <a:t>3</a:t>
                      </a:r>
                      <a:r>
                        <a:rPr lang="en-US" sz="1400" baseline="0">
                          <a:effectLst/>
                          <a:latin typeface="Calibri"/>
                          <a:cs typeface="Times New Roman"/>
                        </a:rPr>
                        <a:t> = 2 to 1</a:t>
                      </a:r>
                      <a:endParaRPr lang="en-US" sz="1400" baseline="30000">
                        <a:effectLst/>
                      </a:endParaRPr>
                    </a:p>
                  </a:txBody>
                  <a:tcPr marL="68580" marR="68580" marT="0" marB="0"/>
                </a:tc>
                <a:extLst>
                  <a:ext uri="{0D108BD9-81ED-4DB2-BD59-A6C34878D82A}">
                    <a16:rowId xmlns:a16="http://schemas.microsoft.com/office/drawing/2014/main" val="10002"/>
                  </a:ext>
                </a:extLst>
              </a:tr>
              <a:tr h="362142">
                <a:tc>
                  <a:txBody>
                    <a:bodyPr/>
                    <a:lstStyle/>
                    <a:p>
                      <a:pPr marL="0" marR="0" algn="ctr">
                        <a:lnSpc>
                          <a:spcPct val="115000"/>
                        </a:lnSpc>
                        <a:spcBef>
                          <a:spcPts val="0"/>
                        </a:spcBef>
                        <a:spcAft>
                          <a:spcPts val="0"/>
                        </a:spcAft>
                      </a:pPr>
                      <a:r>
                        <a:rPr lang="en-US" sz="1400" b="1">
                          <a:solidFill>
                            <a:schemeClr val="tx1"/>
                          </a:solidFill>
                          <a:effectLst/>
                        </a:rPr>
                        <a:t>2 cm</a:t>
                      </a:r>
                      <a:endParaRPr lang="en-US" sz="1100" b="1">
                        <a:solidFill>
                          <a:schemeClr val="tx1"/>
                        </a:solidFill>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1400">
                          <a:effectLst/>
                        </a:rPr>
                        <a:t> 2 x 2 x 6 = 24 cm</a:t>
                      </a:r>
                      <a:r>
                        <a:rPr lang="en-US" sz="1400" baseline="30000">
                          <a:effectLst/>
                        </a:rPr>
                        <a:t>2</a:t>
                      </a:r>
                      <a:endParaRPr lang="en-US" sz="1400">
                        <a:effectLst/>
                        <a:latin typeface="Calibri"/>
                        <a:ea typeface="Calibri"/>
                        <a:cs typeface="Times New Roman"/>
                      </a:endParaRPr>
                    </a:p>
                  </a:txBody>
                  <a:tcPr marL="68580" marR="68580" marT="0" marB="0"/>
                </a:tc>
                <a:tc>
                  <a:txBody>
                    <a:bodyPr/>
                    <a:lstStyle/>
                    <a:p>
                      <a:pPr marL="0" marR="0" indent="0" algn="just" defTabSz="914400" rtl="0" eaLnBrk="1" fontAlgn="auto" latinLnBrk="0" hangingPunct="1">
                        <a:lnSpc>
                          <a:spcPct val="115000"/>
                        </a:lnSpc>
                        <a:spcBef>
                          <a:spcPts val="0"/>
                        </a:spcBef>
                        <a:spcAft>
                          <a:spcPts val="0"/>
                        </a:spcAft>
                        <a:buClrTx/>
                        <a:buSzTx/>
                        <a:buFontTx/>
                        <a:buNone/>
                        <a:tabLst/>
                        <a:defRPr/>
                      </a:pPr>
                      <a:r>
                        <a:rPr lang="en-US" sz="1400">
                          <a:effectLst/>
                        </a:rPr>
                        <a:t>  2 x 2 x 2 = 8 cm</a:t>
                      </a:r>
                      <a:r>
                        <a:rPr lang="en-US" sz="1400" baseline="30000">
                          <a:effectLst/>
                        </a:rPr>
                        <a:t>3</a:t>
                      </a:r>
                      <a:endParaRPr lang="en-US" sz="1400">
                        <a:effectLst/>
                        <a:latin typeface="+mn-lt"/>
                        <a:ea typeface="Calibri"/>
                        <a:cs typeface="Times New Roman"/>
                      </a:endParaRPr>
                    </a:p>
                  </a:txBody>
                  <a:tcPr marL="68580" marR="68580" marT="0" marB="0"/>
                </a:tc>
                <a:tc>
                  <a:txBody>
                    <a:bodyPr/>
                    <a:lstStyle/>
                    <a:p>
                      <a:pPr marL="0" marR="0" indent="0" algn="just" defTabSz="914400" rtl="0" eaLnBrk="1" fontAlgn="auto" latinLnBrk="0" hangingPunct="1">
                        <a:lnSpc>
                          <a:spcPct val="115000"/>
                        </a:lnSpc>
                        <a:spcBef>
                          <a:spcPts val="0"/>
                        </a:spcBef>
                        <a:spcAft>
                          <a:spcPts val="0"/>
                        </a:spcAft>
                        <a:buClrTx/>
                        <a:buSzTx/>
                        <a:buFontTx/>
                        <a:buNone/>
                        <a:tabLst/>
                        <a:defRPr/>
                      </a:pPr>
                      <a:r>
                        <a:rPr lang="en-US" sz="1400">
                          <a:effectLst/>
                        </a:rPr>
                        <a:t> 24 cm</a:t>
                      </a:r>
                      <a:r>
                        <a:rPr lang="en-US" sz="1400" baseline="30000">
                          <a:effectLst/>
                        </a:rPr>
                        <a:t>2</a:t>
                      </a:r>
                      <a:r>
                        <a:rPr lang="en-US" sz="1400">
                          <a:effectLst/>
                        </a:rPr>
                        <a:t>/8 cm</a:t>
                      </a:r>
                      <a:r>
                        <a:rPr lang="en-US" sz="1400" baseline="30000">
                          <a:effectLst/>
                        </a:rPr>
                        <a:t>3</a:t>
                      </a:r>
                      <a:r>
                        <a:rPr lang="en-US" sz="1400" baseline="0">
                          <a:effectLst/>
                        </a:rPr>
                        <a:t> = 3 to 1</a:t>
                      </a:r>
                      <a:endParaRPr lang="en-US" sz="1400">
                        <a:effectLst/>
                        <a:latin typeface="+mn-lt"/>
                        <a:ea typeface="Calibri"/>
                        <a:cs typeface="Times New Roman"/>
                      </a:endParaRPr>
                    </a:p>
                  </a:txBody>
                  <a:tcPr marL="68580" marR="68580" marT="0" marB="0"/>
                </a:tc>
                <a:extLst>
                  <a:ext uri="{0D108BD9-81ED-4DB2-BD59-A6C34878D82A}">
                    <a16:rowId xmlns:a16="http://schemas.microsoft.com/office/drawing/2014/main" val="10003"/>
                  </a:ext>
                </a:extLst>
              </a:tr>
              <a:tr h="336550">
                <a:tc>
                  <a:txBody>
                    <a:bodyPr/>
                    <a:lstStyle/>
                    <a:p>
                      <a:pPr marL="0" marR="0" algn="ctr">
                        <a:lnSpc>
                          <a:spcPct val="115000"/>
                        </a:lnSpc>
                        <a:spcBef>
                          <a:spcPts val="0"/>
                        </a:spcBef>
                        <a:spcAft>
                          <a:spcPts val="0"/>
                        </a:spcAft>
                      </a:pPr>
                      <a:r>
                        <a:rPr lang="en-US" sz="1400" b="1">
                          <a:solidFill>
                            <a:schemeClr val="tx1"/>
                          </a:solidFill>
                          <a:effectLst/>
                        </a:rPr>
                        <a:t>1 cm</a:t>
                      </a:r>
                      <a:endParaRPr lang="en-US" sz="1100" b="1">
                        <a:solidFill>
                          <a:schemeClr val="tx1"/>
                        </a:solidFill>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1400">
                          <a:effectLst/>
                        </a:rPr>
                        <a:t> 1 x 1 x 6 =</a:t>
                      </a:r>
                      <a:r>
                        <a:rPr lang="en-US" sz="1400" baseline="0">
                          <a:effectLst/>
                        </a:rPr>
                        <a:t> 6 </a:t>
                      </a:r>
                      <a:r>
                        <a:rPr lang="en-US" sz="1400">
                          <a:effectLst/>
                        </a:rPr>
                        <a:t>cm</a:t>
                      </a:r>
                      <a:r>
                        <a:rPr lang="en-US" sz="1400" baseline="30000">
                          <a:effectLst/>
                        </a:rPr>
                        <a:t>2</a:t>
                      </a:r>
                      <a:endParaRPr lang="en-US" sz="1400">
                        <a:effectLst/>
                        <a:latin typeface="Calibri"/>
                        <a:ea typeface="Calibri"/>
                        <a:cs typeface="Times New Roman"/>
                      </a:endParaRPr>
                    </a:p>
                  </a:txBody>
                  <a:tcPr marL="68580" marR="68580" marT="0" marB="0"/>
                </a:tc>
                <a:tc>
                  <a:txBody>
                    <a:bodyPr/>
                    <a:lstStyle/>
                    <a:p>
                      <a:pPr marL="0" marR="0" indent="0" algn="just" defTabSz="914400" rtl="0" eaLnBrk="1" fontAlgn="auto" latinLnBrk="0" hangingPunct="1">
                        <a:lnSpc>
                          <a:spcPct val="115000"/>
                        </a:lnSpc>
                        <a:spcBef>
                          <a:spcPts val="0"/>
                        </a:spcBef>
                        <a:spcAft>
                          <a:spcPts val="0"/>
                        </a:spcAft>
                        <a:buClrTx/>
                        <a:buSzTx/>
                        <a:buFontTx/>
                        <a:buNone/>
                        <a:tabLst/>
                        <a:defRPr/>
                      </a:pPr>
                      <a:r>
                        <a:rPr lang="en-US" sz="1400">
                          <a:effectLst/>
                        </a:rPr>
                        <a:t>  1 x 1 x 1 = 1 cm</a:t>
                      </a:r>
                      <a:r>
                        <a:rPr lang="en-US" sz="1400" baseline="30000">
                          <a:effectLst/>
                        </a:rPr>
                        <a:t>3</a:t>
                      </a:r>
                      <a:endParaRPr lang="en-US" sz="1400">
                        <a:effectLst/>
                        <a:latin typeface="+mn-lt"/>
                        <a:ea typeface="Calibri"/>
                        <a:cs typeface="Times New Roman"/>
                      </a:endParaRPr>
                    </a:p>
                  </a:txBody>
                  <a:tcPr marL="68580" marR="68580" marT="0" marB="0"/>
                </a:tc>
                <a:tc>
                  <a:txBody>
                    <a:bodyPr/>
                    <a:lstStyle/>
                    <a:p>
                      <a:pPr marL="0" marR="0" indent="0" algn="just" defTabSz="914400" rtl="0" eaLnBrk="1" fontAlgn="auto" latinLnBrk="0" hangingPunct="1">
                        <a:lnSpc>
                          <a:spcPct val="115000"/>
                        </a:lnSpc>
                        <a:spcBef>
                          <a:spcPts val="0"/>
                        </a:spcBef>
                        <a:spcAft>
                          <a:spcPts val="0"/>
                        </a:spcAft>
                        <a:buClrTx/>
                        <a:buSzTx/>
                        <a:buFontTx/>
                        <a:buNone/>
                        <a:tabLst/>
                        <a:defRPr/>
                      </a:pPr>
                      <a:r>
                        <a:rPr lang="en-US" sz="1400">
                          <a:effectLst/>
                        </a:rPr>
                        <a:t> 6 cm</a:t>
                      </a:r>
                      <a:r>
                        <a:rPr lang="en-US" sz="1400" baseline="30000">
                          <a:effectLst/>
                        </a:rPr>
                        <a:t>2</a:t>
                      </a:r>
                      <a:r>
                        <a:rPr lang="en-US" sz="1400">
                          <a:effectLst/>
                        </a:rPr>
                        <a:t>/1 cm</a:t>
                      </a:r>
                      <a:r>
                        <a:rPr lang="en-US" sz="1400" baseline="30000">
                          <a:effectLst/>
                        </a:rPr>
                        <a:t>3</a:t>
                      </a:r>
                      <a:r>
                        <a:rPr lang="en-US" sz="1400" baseline="0">
                          <a:effectLst/>
                        </a:rPr>
                        <a:t> = 6 to 1</a:t>
                      </a:r>
                      <a:endParaRPr lang="en-US" sz="1400">
                        <a:effectLst/>
                        <a:latin typeface="+mn-lt"/>
                        <a:ea typeface="Calibri"/>
                        <a:cs typeface="Times New Roman"/>
                      </a:endParaRPr>
                    </a:p>
                  </a:txBody>
                  <a:tcPr marL="68580" marR="68580" marT="0" marB="0"/>
                </a:tc>
                <a:extLst>
                  <a:ext uri="{0D108BD9-81ED-4DB2-BD59-A6C34878D82A}">
                    <a16:rowId xmlns:a16="http://schemas.microsoft.com/office/drawing/2014/main" val="10004"/>
                  </a:ext>
                </a:extLst>
              </a:tr>
              <a:tr h="336550">
                <a:tc>
                  <a:txBody>
                    <a:bodyPr/>
                    <a:lstStyle/>
                    <a:p>
                      <a:pPr marL="0" marR="0" algn="ctr">
                        <a:lnSpc>
                          <a:spcPct val="115000"/>
                        </a:lnSpc>
                        <a:spcBef>
                          <a:spcPts val="0"/>
                        </a:spcBef>
                        <a:spcAft>
                          <a:spcPts val="0"/>
                        </a:spcAft>
                      </a:pPr>
                      <a:r>
                        <a:rPr lang="en-US" sz="1400" b="1">
                          <a:solidFill>
                            <a:schemeClr val="tx1"/>
                          </a:solidFill>
                          <a:effectLst/>
                        </a:rPr>
                        <a:t>.5 cm</a:t>
                      </a:r>
                      <a:endParaRPr lang="en-US" sz="1100" b="1">
                        <a:solidFill>
                          <a:schemeClr val="tx1"/>
                        </a:solidFill>
                        <a:effectLst/>
                        <a:latin typeface="Calibri"/>
                        <a:ea typeface="Calibri"/>
                        <a:cs typeface="Times New Roman"/>
                      </a:endParaRPr>
                    </a:p>
                  </a:txBody>
                  <a:tcPr marL="68580" marR="68580" marT="0" marB="0"/>
                </a:tc>
                <a:tc>
                  <a:txBody>
                    <a:bodyPr/>
                    <a:lstStyle/>
                    <a:p>
                      <a:pPr marL="0" marR="0" indent="0" algn="just" defTabSz="914400" rtl="0" eaLnBrk="1" fontAlgn="auto" latinLnBrk="0" hangingPunct="1">
                        <a:lnSpc>
                          <a:spcPct val="115000"/>
                        </a:lnSpc>
                        <a:spcBef>
                          <a:spcPts val="0"/>
                        </a:spcBef>
                        <a:spcAft>
                          <a:spcPts val="0"/>
                        </a:spcAft>
                        <a:buClrTx/>
                        <a:buSzTx/>
                        <a:buFontTx/>
                        <a:buNone/>
                        <a:tabLst/>
                        <a:defRPr/>
                      </a:pPr>
                      <a:r>
                        <a:rPr lang="en-US" sz="1400">
                          <a:effectLst/>
                        </a:rPr>
                        <a:t> .5 x .5 x 6 = 1.5 cm</a:t>
                      </a:r>
                      <a:r>
                        <a:rPr lang="en-US" sz="1400" baseline="30000">
                          <a:effectLst/>
                        </a:rPr>
                        <a:t>2</a:t>
                      </a:r>
                      <a:endParaRPr lang="en-US" sz="1400">
                        <a:effectLst/>
                        <a:latin typeface="+mn-lt"/>
                        <a:ea typeface="Calibri"/>
                        <a:cs typeface="Times New Roman"/>
                      </a:endParaRPr>
                    </a:p>
                  </a:txBody>
                  <a:tcPr marL="68580" marR="68580" marT="0" marB="0"/>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400">
                          <a:effectLst/>
                        </a:rPr>
                        <a:t>.5 x .5 x .5 = .125 cm</a:t>
                      </a:r>
                      <a:r>
                        <a:rPr lang="en-US" sz="1400" baseline="30000">
                          <a:effectLst/>
                        </a:rPr>
                        <a:t>3</a:t>
                      </a:r>
                      <a:endParaRPr lang="en-US" sz="1400">
                        <a:effectLst/>
                        <a:latin typeface="+mn-lt"/>
                        <a:ea typeface="Calibri"/>
                        <a:cs typeface="Times New Roman"/>
                      </a:endParaRPr>
                    </a:p>
                  </a:txBody>
                  <a:tcPr marL="68580" marR="68580" marT="0" marB="0"/>
                </a:tc>
                <a:tc>
                  <a:txBody>
                    <a:bodyPr/>
                    <a:lstStyle/>
                    <a:p>
                      <a:pPr marL="0" marR="0" indent="0" algn="just" defTabSz="914400" rtl="0" eaLnBrk="1" fontAlgn="auto" latinLnBrk="0" hangingPunct="1">
                        <a:lnSpc>
                          <a:spcPct val="115000"/>
                        </a:lnSpc>
                        <a:spcBef>
                          <a:spcPts val="0"/>
                        </a:spcBef>
                        <a:spcAft>
                          <a:spcPts val="0"/>
                        </a:spcAft>
                        <a:buClrTx/>
                        <a:buSzTx/>
                        <a:buFontTx/>
                        <a:buNone/>
                        <a:tabLst/>
                        <a:defRPr/>
                      </a:pPr>
                      <a:r>
                        <a:rPr lang="en-US" sz="1400">
                          <a:effectLst/>
                        </a:rPr>
                        <a:t> 1.5 cm</a:t>
                      </a:r>
                      <a:r>
                        <a:rPr lang="en-US" sz="1400" baseline="30000">
                          <a:effectLst/>
                        </a:rPr>
                        <a:t>2</a:t>
                      </a:r>
                      <a:r>
                        <a:rPr lang="en-US" sz="1400">
                          <a:effectLst/>
                        </a:rPr>
                        <a:t>/.125 cm</a:t>
                      </a:r>
                      <a:r>
                        <a:rPr lang="en-US" sz="1400" baseline="30000">
                          <a:effectLst/>
                        </a:rPr>
                        <a:t>3</a:t>
                      </a:r>
                      <a:r>
                        <a:rPr lang="en-US" sz="1400" baseline="0">
                          <a:effectLst/>
                        </a:rPr>
                        <a:t> = 12 to 1 </a:t>
                      </a:r>
                      <a:endParaRPr lang="en-US" sz="1400">
                        <a:effectLst/>
                        <a:latin typeface="+mn-lt"/>
                        <a:ea typeface="Calibri"/>
                        <a:cs typeface="Times New Roman"/>
                      </a:endParaRPr>
                    </a:p>
                  </a:txBody>
                  <a:tcPr marL="68580" marR="68580" marT="0" marB="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64864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482">
                                            <p:txEl>
                                              <p:pRg st="4" end="4"/>
                                            </p:txEl>
                                          </p:spTgt>
                                        </p:tgtEl>
                                        <p:attrNameLst>
                                          <p:attrName>style.visibility</p:attrName>
                                        </p:attrNameLst>
                                      </p:cBhvr>
                                      <p:to>
                                        <p:strVal val="visible"/>
                                      </p:to>
                                    </p:set>
                                    <p:anim calcmode="lin" valueType="num">
                                      <p:cBhvr additive="base">
                                        <p:cTn id="7" dur="500" fill="hold"/>
                                        <p:tgtEl>
                                          <p:spTgt spid="20482">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48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482">
                                            <p:txEl>
                                              <p:pRg st="6" end="6"/>
                                            </p:txEl>
                                          </p:spTgt>
                                        </p:tgtEl>
                                        <p:attrNameLst>
                                          <p:attrName>style.visibility</p:attrName>
                                        </p:attrNameLst>
                                      </p:cBhvr>
                                      <p:to>
                                        <p:strVal val="visible"/>
                                      </p:to>
                                    </p:set>
                                    <p:anim calcmode="lin" valueType="num">
                                      <p:cBhvr additive="base">
                                        <p:cTn id="13" dur="500" fill="hold"/>
                                        <p:tgtEl>
                                          <p:spTgt spid="20482">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48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subTitle" idx="1"/>
          </p:nvPr>
        </p:nvSpPr>
        <p:spPr>
          <a:xfrm>
            <a:off x="152400" y="76200"/>
            <a:ext cx="8839200" cy="6630888"/>
          </a:xfrm>
        </p:spPr>
        <p:txBody>
          <a:bodyPr/>
          <a:lstStyle/>
          <a:p>
            <a:pPr eaLnBrk="1" hangingPunct="1">
              <a:lnSpc>
                <a:spcPct val="90000"/>
              </a:lnSpc>
              <a:spcBef>
                <a:spcPts val="0"/>
              </a:spcBef>
            </a:pPr>
            <a:r>
              <a:rPr lang="en-US" sz="3400" b="1"/>
              <a:t>Cell Processes:</a:t>
            </a:r>
          </a:p>
          <a:p>
            <a:pPr eaLnBrk="1" hangingPunct="1">
              <a:lnSpc>
                <a:spcPct val="90000"/>
              </a:lnSpc>
              <a:spcBef>
                <a:spcPts val="0"/>
              </a:spcBef>
            </a:pPr>
            <a:r>
              <a:rPr lang="en-US" sz="3400" b="1"/>
              <a:t>Why are Cells So Small?</a:t>
            </a:r>
          </a:p>
          <a:p>
            <a:pPr algn="just">
              <a:spcBef>
                <a:spcPts val="0"/>
              </a:spcBef>
            </a:pPr>
            <a:r>
              <a:rPr lang="en-US" sz="2400" b="1"/>
              <a:t>What You Do:  </a:t>
            </a:r>
            <a:endParaRPr lang="en-US" sz="2400" i="1">
              <a:solidFill>
                <a:srgbClr val="FF0000"/>
              </a:solidFill>
            </a:endParaRPr>
          </a:p>
          <a:p>
            <a:pPr marL="457200" lvl="0" indent="-457200" algn="just">
              <a:buFont typeface="+mj-lt"/>
              <a:buAutoNum type="arabicPeriod" startAt="5"/>
            </a:pPr>
            <a:r>
              <a:rPr lang="en-US" sz="2100"/>
              <a:t>After fifteen minutes have passed, </a:t>
            </a:r>
            <a:r>
              <a:rPr lang="en-US" sz="2100" b="1"/>
              <a:t>group member 4</a:t>
            </a:r>
            <a:r>
              <a:rPr lang="en-US" sz="2100"/>
              <a:t> should place the glove on his or her hand.  Using the gloved hand, remove the potatoes from the iodine and place in the 250 mL beaker of water.  Swirl the beaker to rinse the excess iodine from the potatoes.  Place the potatoes on the paper towels and dry them off.  Return the beaker of iodine to the teacher.</a:t>
            </a:r>
          </a:p>
          <a:p>
            <a:pPr marL="457200" lvl="0" indent="-457200" algn="just">
              <a:buFont typeface="+mj-lt"/>
              <a:buAutoNum type="arabicPeriod" startAt="5"/>
            </a:pPr>
            <a:r>
              <a:rPr lang="en-US" sz="2100"/>
              <a:t>Return each potato to the member of the group that cut the cube the beginning of the experiment.   Using your plastic knife, carefully cut through the middle of the potato cube.  </a:t>
            </a:r>
          </a:p>
          <a:p>
            <a:pPr marL="457200" lvl="0" indent="-457200" algn="just">
              <a:buFont typeface="+mj-lt"/>
              <a:buAutoNum type="arabicPeriod" startAt="5"/>
            </a:pPr>
            <a:r>
              <a:rPr lang="en-US" sz="2100"/>
              <a:t>Measure the distance the iodine traveled from the edge of the potato toward the center (in cm).  Measure quickly in order to obtain accurate results.</a:t>
            </a:r>
          </a:p>
          <a:p>
            <a:pPr marL="457200" lvl="0" indent="-457200" algn="just">
              <a:buFont typeface="+mj-lt"/>
              <a:buAutoNum type="arabicPeriod" startAt="5"/>
            </a:pPr>
            <a:r>
              <a:rPr lang="en-US" sz="2100"/>
              <a:t>Record your information in the table on the following page and be sure to share your measurements with the other members of your group.</a:t>
            </a:r>
          </a:p>
          <a:p>
            <a:pPr marL="457200" lvl="0" indent="-457200" algn="just">
              <a:buFont typeface="+mj-lt"/>
              <a:buAutoNum type="arabicPeriod" startAt="5"/>
            </a:pPr>
            <a:r>
              <a:rPr lang="en-US" sz="2100"/>
              <a:t>Clean your station and return materials to the teacher.  </a:t>
            </a:r>
          </a:p>
          <a:p>
            <a:pPr marL="457200" lvl="0" indent="-457200" algn="just">
              <a:buFont typeface="+mj-lt"/>
              <a:buAutoNum type="arabicPeriod" startAt="5"/>
            </a:pPr>
            <a:r>
              <a:rPr lang="en-US" sz="2100"/>
              <a:t>Complete the calculations and conclusion questions that follow.</a:t>
            </a:r>
          </a:p>
        </p:txBody>
      </p:sp>
      <p:sp>
        <p:nvSpPr>
          <p:cNvPr id="8" name="TextBox 7"/>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extLst>
      <p:ext uri="{BB962C8B-B14F-4D97-AF65-F5344CB8AC3E}">
        <p14:creationId xmlns:p14="http://schemas.microsoft.com/office/powerpoint/2010/main" val="18113795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http://images.clipart.com/thb/thb9/PH/zc0658_20030402/021126_0006b/8028003.thb.jpg?021126_0006_0304"/>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20763623">
            <a:off x="3465755" y="4502698"/>
            <a:ext cx="2212489" cy="210502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405796" y="348342"/>
            <a:ext cx="8339060" cy="3354765"/>
          </a:xfrm>
          <a:prstGeom prst="rect">
            <a:avLst/>
          </a:prstGeom>
        </p:spPr>
        <p:txBody>
          <a:bodyPr wrap="square">
            <a:spAutoFit/>
          </a:bodyPr>
          <a:lstStyle/>
          <a:p>
            <a:pPr algn="ctr"/>
            <a:r>
              <a:rPr lang="en-US" sz="4400" b="1">
                <a:latin typeface="+mn-lt"/>
              </a:rPr>
              <a:t>Characteristics of Living Things</a:t>
            </a:r>
          </a:p>
          <a:p>
            <a:pPr algn="ctr" eaLnBrk="1" hangingPunct="1">
              <a:buFontTx/>
              <a:buNone/>
            </a:pPr>
            <a:r>
              <a:rPr lang="en-US" sz="2800">
                <a:solidFill>
                  <a:schemeClr val="accent2"/>
                </a:solidFill>
                <a:latin typeface="+mn-lt"/>
              </a:rPr>
              <a:t>Pick any flap and on the outside of that flap, write these words:</a:t>
            </a:r>
          </a:p>
          <a:p>
            <a:pPr algn="ctr" eaLnBrk="1" hangingPunct="1">
              <a:buFontTx/>
              <a:buNone/>
            </a:pPr>
            <a:r>
              <a:rPr lang="en-US" sz="2800" b="1" u="sng">
                <a:latin typeface="+mn-lt"/>
              </a:rPr>
              <a:t>The Characteristics of Living Things</a:t>
            </a:r>
          </a:p>
          <a:p>
            <a:pPr algn="ctr" eaLnBrk="1" hangingPunct="1">
              <a:buFontTx/>
              <a:buNone/>
            </a:pPr>
            <a:r>
              <a:rPr lang="en-US" sz="2800">
                <a:solidFill>
                  <a:schemeClr val="accent2"/>
                </a:solidFill>
                <a:latin typeface="+mn-lt"/>
              </a:rPr>
              <a:t>Lift the flap and on the </a:t>
            </a:r>
            <a:r>
              <a:rPr lang="en-US" sz="2800" b="1" i="1">
                <a:solidFill>
                  <a:schemeClr val="accent2"/>
                </a:solidFill>
                <a:latin typeface="+mn-lt"/>
              </a:rPr>
              <a:t>square </a:t>
            </a:r>
            <a:r>
              <a:rPr lang="en-US" sz="2800">
                <a:solidFill>
                  <a:schemeClr val="accent2"/>
                </a:solidFill>
                <a:latin typeface="+mn-lt"/>
              </a:rPr>
              <a:t>underneath the flap, write:</a:t>
            </a:r>
          </a:p>
          <a:p>
            <a:pPr algn="ctr" eaLnBrk="1" hangingPunct="1">
              <a:buFontTx/>
              <a:buNone/>
            </a:pPr>
            <a:r>
              <a:rPr lang="en-US" sz="2800">
                <a:latin typeface="+mn-lt"/>
              </a:rPr>
              <a:t> </a:t>
            </a:r>
            <a:r>
              <a:rPr lang="en-US" sz="2800" b="1" u="sng">
                <a:latin typeface="+mn-lt"/>
              </a:rPr>
              <a:t>All organisms share the following characteristics:</a:t>
            </a:r>
          </a:p>
        </p:txBody>
      </p:sp>
      <p:pic>
        <p:nvPicPr>
          <p:cNvPr id="2052" name="Picture 4" descr="http://images.clipart.com/thb/thb13/PO/050331_5367_00/26683883.thb.jpg?050331_5367_0002_a__p"/>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928041">
            <a:off x="2264463" y="4652433"/>
            <a:ext cx="1833771" cy="2205566"/>
          </a:xfrm>
          <a:prstGeom prst="rect">
            <a:avLst/>
          </a:prstGeom>
          <a:noFill/>
          <a:extLst>
            <a:ext uri="{909E8E84-426E-40dd-AFC4-6F175D3DCCD1}">
              <a14:hiddenFill xmlns:a14="http://schemas.microsoft.com/office/drawing/2010/main" xmlns="">
                <a:solidFill>
                  <a:srgbClr val="FFFFFF"/>
                </a:solidFill>
              </a14:hiddenFill>
            </a:ext>
          </a:extLst>
        </p:spPr>
      </p:pic>
      <p:pic>
        <p:nvPicPr>
          <p:cNvPr id="2050" name="Picture 2" descr="http://images.clipart.com/thb/thb9/PH/images/63324273.thb.jpg?1001646698"/>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9429" l="0" r="100000"/>
                    </a14:imgEffect>
                  </a14:imgLayer>
                </a14:imgProps>
              </a:ext>
              <a:ext uri="{28A0092B-C50C-407E-A947-70E740481C1C}">
                <a14:useLocalDpi xmlns:a14="http://schemas.microsoft.com/office/drawing/2010/main" val="0"/>
              </a:ext>
            </a:extLst>
          </a:blip>
          <a:srcRect/>
          <a:stretch>
            <a:fillRect/>
          </a:stretch>
        </p:blipFill>
        <p:spPr bwMode="auto">
          <a:xfrm>
            <a:off x="-152400" y="3524250"/>
            <a:ext cx="3333750" cy="3333750"/>
          </a:xfrm>
          <a:prstGeom prst="rect">
            <a:avLst/>
          </a:prstGeom>
          <a:noFill/>
          <a:extLst>
            <a:ext uri="{909E8E84-426E-40dd-AFC4-6F175D3DCCD1}">
              <a14:hiddenFill xmlns:a14="http://schemas.microsoft.com/office/drawing/2010/main" xmlns="">
                <a:solidFill>
                  <a:srgbClr val="FFFFFF"/>
                </a:solidFill>
              </a14:hiddenFill>
            </a:ext>
          </a:extLst>
        </p:spPr>
      </p:pic>
      <p:pic>
        <p:nvPicPr>
          <p:cNvPr id="2056" name="Picture 8" descr="http://images.clipart.com/thb/thb8/PH/cs5359_20060226l/cs5359_20060226l/32355163.thb.jpg?5359_060302_7908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6581099">
            <a:off x="5742953" y="5146557"/>
            <a:ext cx="1114425" cy="1666875"/>
          </a:xfrm>
          <a:prstGeom prst="rect">
            <a:avLst/>
          </a:prstGeom>
          <a:noFill/>
          <a:extLst>
            <a:ext uri="{909E8E84-426E-40dd-AFC4-6F175D3DCCD1}">
              <a14:hiddenFill xmlns:a14="http://schemas.microsoft.com/office/drawing/2010/main" xmlns="">
                <a:solidFill>
                  <a:srgbClr val="FFFFFF"/>
                </a:solidFill>
              </a14:hiddenFill>
            </a:ext>
          </a:extLst>
        </p:spPr>
      </p:pic>
      <p:pic>
        <p:nvPicPr>
          <p:cNvPr id="2057" name="Picture 9" descr="C:\Users\mzaher\AppData\Local\Microsoft\Windows\Temporary Internet Files\Content.IE5\CVVI84UB\MP900407273[1].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6297" b="96585" l="10000" r="90000"/>
                    </a14:imgEffect>
                  </a14:imgLayer>
                </a14:imgProps>
              </a:ext>
              <a:ext uri="{28A0092B-C50C-407E-A947-70E740481C1C}">
                <a14:useLocalDpi xmlns:a14="http://schemas.microsoft.com/office/drawing/2010/main" val="0"/>
              </a:ext>
            </a:extLst>
          </a:blip>
          <a:srcRect/>
          <a:stretch>
            <a:fillRect/>
          </a:stretch>
        </p:blipFill>
        <p:spPr bwMode="auto">
          <a:xfrm>
            <a:off x="5410199" y="3374395"/>
            <a:ext cx="4441881" cy="3251596"/>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7" descr="http://images.clipart.com/thb/thb8/PH/cs5359_20040528d/cs5359_20040528d/16453254.thb.jpg?5359_040604_2782"/>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32000" b="93429" l="32766" r="89362">
                        <a14:foregroundMark x1="56170" y1="63714" x2="57021" y2="74000"/>
                        <a14:foregroundMark x1="57021" y1="74000" x2="46383" y2="82571"/>
                        <a14:foregroundMark x1="45957" y1="82571" x2="47660" y2="87143"/>
                        <a14:foregroundMark x1="47660" y1="87143" x2="60000" y2="90571"/>
                        <a14:foregroundMark x1="60851" y1="91143" x2="74894" y2="86571"/>
                        <a14:foregroundMark x1="74894" y1="86286" x2="74894" y2="86286"/>
                      </a14:backgroundRemoval>
                    </a14:imgEffect>
                  </a14:imgLayer>
                </a14:imgProps>
              </a:ext>
              <a:ext uri="{28A0092B-C50C-407E-A947-70E740481C1C}">
                <a14:useLocalDpi xmlns:a14="http://schemas.microsoft.com/office/drawing/2010/main" val="0"/>
              </a:ext>
            </a:extLst>
          </a:blip>
          <a:srcRect/>
          <a:stretch>
            <a:fillRect/>
          </a:stretch>
        </p:blipFill>
        <p:spPr bwMode="auto">
          <a:xfrm rot="1678271">
            <a:off x="2965260" y="5131236"/>
            <a:ext cx="1139762" cy="1697518"/>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Box 9"/>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extLst>
      <p:ext uri="{BB962C8B-B14F-4D97-AF65-F5344CB8AC3E}">
        <p14:creationId xmlns:p14="http://schemas.microsoft.com/office/powerpoint/2010/main" val="324597174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3"/>
          <p:cNvSpPr>
            <a:spLocks noGrp="1" noChangeArrowheads="1"/>
          </p:cNvSpPr>
          <p:nvPr>
            <p:ph type="body" idx="1"/>
          </p:nvPr>
        </p:nvSpPr>
        <p:spPr>
          <a:xfrm>
            <a:off x="228600" y="304800"/>
            <a:ext cx="5410200" cy="6096000"/>
          </a:xfrm>
        </p:spPr>
        <p:txBody>
          <a:bodyPr/>
          <a:lstStyle/>
          <a:p>
            <a:pPr marL="0" indent="0" algn="ctr" eaLnBrk="1" hangingPunct="1">
              <a:buFontTx/>
              <a:buNone/>
            </a:pPr>
            <a:r>
              <a:rPr lang="en-US" sz="4400" b="1"/>
              <a:t>Moving through the Membrane</a:t>
            </a:r>
          </a:p>
          <a:p>
            <a:pPr marL="0" indent="0" eaLnBrk="1" hangingPunct="1">
              <a:buFontTx/>
              <a:buNone/>
            </a:pPr>
            <a:r>
              <a:rPr lang="en-US" sz="2800" b="1"/>
              <a:t>Objective</a:t>
            </a:r>
            <a:r>
              <a:rPr lang="en-US" sz="2800"/>
              <a:t>:  To understand how cells transport materials</a:t>
            </a:r>
          </a:p>
          <a:p>
            <a:pPr marL="0" indent="0" algn="just" eaLnBrk="1" hangingPunct="1">
              <a:buFontTx/>
              <a:buNone/>
            </a:pPr>
            <a:r>
              <a:rPr lang="en-US" sz="2800" b="1"/>
              <a:t>Bell work</a:t>
            </a:r>
            <a:r>
              <a:rPr lang="en-US" sz="2800"/>
              <a:t>:  Why does the size of a cell play such an important role in the movement of materials throughout the cell?</a:t>
            </a:r>
          </a:p>
          <a:p>
            <a:pPr marL="0" indent="0" algn="just" eaLnBrk="1" hangingPunct="1">
              <a:buFontTx/>
              <a:buNone/>
            </a:pPr>
            <a:r>
              <a:rPr lang="en-US" sz="2800" b="1"/>
              <a:t>The larger the cell, the more time it takes to deliver the necessary materials to the various organelles.  Smaller cells move materials much more quickly and efficiently.</a:t>
            </a:r>
          </a:p>
        </p:txBody>
      </p:sp>
      <p:sp>
        <p:nvSpPr>
          <p:cNvPr id="2" name="Oval 1"/>
          <p:cNvSpPr/>
          <p:nvPr/>
        </p:nvSpPr>
        <p:spPr>
          <a:xfrm>
            <a:off x="6896100" y="1219200"/>
            <a:ext cx="1066800" cy="1066800"/>
          </a:xfrm>
          <a:prstGeom prst="ellipse">
            <a:avLst/>
          </a:prstGeom>
          <a:solidFill>
            <a:srgbClr val="F3FFFF"/>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6" name="Oval 5"/>
          <p:cNvSpPr/>
          <p:nvPr/>
        </p:nvSpPr>
        <p:spPr>
          <a:xfrm>
            <a:off x="5867400" y="3276600"/>
            <a:ext cx="3124200" cy="2971800"/>
          </a:xfrm>
          <a:prstGeom prst="ellipse">
            <a:avLst/>
          </a:prstGeom>
          <a:solidFill>
            <a:srgbClr val="F3FFFF"/>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3" name="Oval 2"/>
          <p:cNvSpPr/>
          <p:nvPr/>
        </p:nvSpPr>
        <p:spPr>
          <a:xfrm>
            <a:off x="7296150" y="1638300"/>
            <a:ext cx="266700" cy="228600"/>
          </a:xfrm>
          <a:prstGeom prst="ellipse">
            <a:avLst/>
          </a:prstGeom>
          <a:solidFill>
            <a:srgbClr val="FF9900"/>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8" name="Oval 7"/>
          <p:cNvSpPr/>
          <p:nvPr/>
        </p:nvSpPr>
        <p:spPr>
          <a:xfrm>
            <a:off x="7296150" y="4648200"/>
            <a:ext cx="266700" cy="228600"/>
          </a:xfrm>
          <a:prstGeom prst="ellipse">
            <a:avLst/>
          </a:prstGeom>
          <a:solidFill>
            <a:srgbClr val="FF99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7370108" y="2743200"/>
            <a:ext cx="133350" cy="1524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0" name="Oval 9"/>
          <p:cNvSpPr/>
          <p:nvPr/>
        </p:nvSpPr>
        <p:spPr>
          <a:xfrm>
            <a:off x="7368987" y="2743200"/>
            <a:ext cx="133350" cy="1524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 name="TextBox 8"/>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7043">
                                            <p:txEl>
                                              <p:pRg st="3" end="3"/>
                                            </p:txEl>
                                          </p:spTgt>
                                        </p:tgtEl>
                                        <p:attrNameLst>
                                          <p:attrName>style.visibility</p:attrName>
                                        </p:attrNameLst>
                                      </p:cBhvr>
                                      <p:to>
                                        <p:strVal val="visible"/>
                                      </p:to>
                                    </p:set>
                                    <p:anim calcmode="lin" valueType="num">
                                      <p:cBhvr additive="base">
                                        <p:cTn id="7" dur="500" fill="hold"/>
                                        <p:tgtEl>
                                          <p:spTgt spid="8704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7043">
                                            <p:txEl>
                                              <p:pRg st="3" end="3"/>
                                            </p:txEl>
                                          </p:spTgt>
                                        </p:tgtEl>
                                        <p:attrNameLst>
                                          <p:attrName>ppt_y</p:attrName>
                                        </p:attrNameLst>
                                      </p:cBhvr>
                                      <p:tavLst>
                                        <p:tav tm="0">
                                          <p:val>
                                            <p:strVal val="1+#ppt_h/2"/>
                                          </p:val>
                                        </p:tav>
                                        <p:tav tm="100000">
                                          <p:val>
                                            <p:strVal val="#ppt_y"/>
                                          </p:val>
                                        </p:tav>
                                      </p:tavLst>
                                    </p:anim>
                                  </p:childTnLst>
                                </p:cTn>
                              </p:par>
                              <p:par>
                                <p:cTn id="9" presetID="42" presetClass="path" presetSubtype="0" accel="50000" decel="50000" fill="hold" grpId="0" nodeType="withEffect">
                                  <p:stCondLst>
                                    <p:cond delay="0"/>
                                  </p:stCondLst>
                                  <p:childTnLst>
                                    <p:animMotion origin="layout" path="M -0.00052 -9.15395E-7 L -0.00156 0.27739 " pathEditMode="relative" rAng="0" ptsTypes="AA">
                                      <p:cBhvr>
                                        <p:cTn id="10" dur="4500" fill="hold"/>
                                        <p:tgtEl>
                                          <p:spTgt spid="10"/>
                                        </p:tgtEl>
                                        <p:attrNameLst>
                                          <p:attrName>ppt_x</p:attrName>
                                          <p:attrName>ppt_y</p:attrName>
                                        </p:attrNameLst>
                                      </p:cBhvr>
                                      <p:rCtr x="-52" y="13870"/>
                                    </p:animMotion>
                                  </p:childTnLst>
                                </p:cTn>
                              </p:par>
                              <p:par>
                                <p:cTn id="11" presetID="64" presetClass="path" presetSubtype="0" accel="50000" decel="50000" fill="hold" grpId="0" nodeType="withEffect">
                                  <p:stCondLst>
                                    <p:cond delay="0"/>
                                  </p:stCondLst>
                                  <p:childTnLst>
                                    <p:animMotion origin="layout" path="M 1.94444E-6 -9.15395E-7 L -0.00504 -0.15534 " pathEditMode="relative" rAng="0" ptsTypes="AA">
                                      <p:cBhvr>
                                        <p:cTn id="12" dur="2900" fill="hold"/>
                                        <p:tgtEl>
                                          <p:spTgt spid="4"/>
                                        </p:tgtEl>
                                        <p:attrNameLst>
                                          <p:attrName>ppt_x</p:attrName>
                                          <p:attrName>ppt_y</p:attrName>
                                        </p:attrNameLst>
                                      </p:cBhvr>
                                      <p:rCtr x="-260" y="-77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type="body" idx="1"/>
          </p:nvPr>
        </p:nvSpPr>
        <p:spPr>
          <a:xfrm>
            <a:off x="457200" y="838200"/>
            <a:ext cx="5638800" cy="5105400"/>
          </a:xfrm>
        </p:spPr>
        <p:txBody>
          <a:bodyPr/>
          <a:lstStyle/>
          <a:p>
            <a:pPr marL="0" indent="0" algn="ctr" eaLnBrk="1" hangingPunct="1">
              <a:buNone/>
            </a:pPr>
            <a:r>
              <a:rPr lang="en-US" sz="5400" b="1"/>
              <a:t>MOVING THROUGH THE MEMBRANE</a:t>
            </a:r>
          </a:p>
          <a:p>
            <a:pPr marL="0" indent="0" algn="ctr" eaLnBrk="1" hangingPunct="1">
              <a:buNone/>
            </a:pPr>
            <a:r>
              <a:rPr lang="en-US"/>
              <a:t>Let’s create a foldable to keep track of our notes on how cells transport materials.</a:t>
            </a:r>
          </a:p>
          <a:p>
            <a:pPr marL="0" indent="0" algn="ctr" eaLnBrk="1" hangingPunct="1">
              <a:buNone/>
            </a:pPr>
            <a:r>
              <a:rPr lang="en-US"/>
              <a:t>Obtain a piece of copy paper and let’s get started…   </a:t>
            </a:r>
          </a:p>
        </p:txBody>
      </p:sp>
      <p:pic>
        <p:nvPicPr>
          <p:cNvPr id="8194" name="Picture 2" descr="http://images.clipart.com/thb/thb11/PO/5344_2005020025/010214_0658_01/23517519.thb.jpg?010214_0658_0191_n__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609600"/>
            <a:ext cx="2955472" cy="5715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extLst>
      <p:ext uri="{BB962C8B-B14F-4D97-AF65-F5344CB8AC3E}">
        <p14:creationId xmlns:p14="http://schemas.microsoft.com/office/powerpoint/2010/main" val="417276779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Rectangle 3"/>
          <p:cNvSpPr>
            <a:spLocks noGrp="1" noChangeArrowheads="1"/>
          </p:cNvSpPr>
          <p:nvPr>
            <p:ph type="body" idx="1"/>
          </p:nvPr>
        </p:nvSpPr>
        <p:spPr>
          <a:xfrm>
            <a:off x="304800" y="152399"/>
            <a:ext cx="8458200" cy="4472859"/>
          </a:xfrm>
        </p:spPr>
        <p:txBody>
          <a:bodyPr/>
          <a:lstStyle/>
          <a:p>
            <a:pPr marL="0" indent="0" algn="ctr" eaLnBrk="1" hangingPunct="1">
              <a:buNone/>
            </a:pPr>
            <a:r>
              <a:rPr lang="en-US" sz="2400" b="1"/>
              <a:t>What’s Behind Door Number…</a:t>
            </a:r>
          </a:p>
          <a:p>
            <a:pPr marL="457200" indent="-457200" eaLnBrk="1" hangingPunct="1">
              <a:buFontTx/>
              <a:buAutoNum type="arabicPeriod"/>
            </a:pPr>
            <a:r>
              <a:rPr lang="en-US" sz="2400"/>
              <a:t>Fold your paper in half.  </a:t>
            </a:r>
          </a:p>
          <a:p>
            <a:pPr marL="457200" indent="-457200" eaLnBrk="1" hangingPunct="1">
              <a:buFontTx/>
              <a:buAutoNum type="arabicPeriod"/>
            </a:pPr>
            <a:r>
              <a:rPr lang="en-US" sz="2400"/>
              <a:t>Take each side and fold it into the middle.  </a:t>
            </a:r>
          </a:p>
          <a:p>
            <a:pPr marL="457200" indent="-457200" eaLnBrk="1" hangingPunct="1">
              <a:buFontTx/>
              <a:buAutoNum type="arabicPeriod"/>
            </a:pPr>
            <a:r>
              <a:rPr lang="en-US" sz="2400"/>
              <a:t>Now take the top and bottom of your paper and fold them inwards.     </a:t>
            </a:r>
          </a:p>
          <a:p>
            <a:pPr marL="457200" indent="-457200" eaLnBrk="1" hangingPunct="1">
              <a:buFontTx/>
              <a:buAutoNum type="arabicPeriod"/>
            </a:pPr>
            <a:r>
              <a:rPr lang="en-US" sz="2400"/>
              <a:t>Open it up.  You should have 12 equal-sized squares.  Fold the “doors” into the center, so that your paper looks like a window with closed “shutters”.  </a:t>
            </a:r>
          </a:p>
          <a:p>
            <a:pPr marL="457200" indent="-457200" eaLnBrk="1" hangingPunct="1">
              <a:buFontTx/>
              <a:buAutoNum type="arabicPeriod"/>
            </a:pPr>
            <a:r>
              <a:rPr lang="en-US" sz="2400"/>
              <a:t>Cut the “shutters” on your fold lines so that you have six total doors.  Label each door with a SMALL number in the outer corner following the guide below. </a:t>
            </a:r>
          </a:p>
        </p:txBody>
      </p:sp>
      <p:grpSp>
        <p:nvGrpSpPr>
          <p:cNvPr id="95236" name="Group 58"/>
          <p:cNvGrpSpPr>
            <a:grpSpLocks/>
          </p:cNvGrpSpPr>
          <p:nvPr/>
        </p:nvGrpSpPr>
        <p:grpSpPr bwMode="auto">
          <a:xfrm>
            <a:off x="304800" y="4953000"/>
            <a:ext cx="1828800" cy="1143000"/>
            <a:chOff x="192" y="2880"/>
            <a:chExt cx="1344" cy="960"/>
          </a:xfrm>
        </p:grpSpPr>
        <p:sp>
          <p:nvSpPr>
            <p:cNvPr id="95267" name="Rectangle 6"/>
            <p:cNvSpPr>
              <a:spLocks noChangeArrowheads="1"/>
            </p:cNvSpPr>
            <p:nvPr/>
          </p:nvSpPr>
          <p:spPr bwMode="auto">
            <a:xfrm>
              <a:off x="192" y="2880"/>
              <a:ext cx="1344" cy="96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95268" name="Line 7"/>
            <p:cNvSpPr>
              <a:spLocks noChangeShapeType="1"/>
            </p:cNvSpPr>
            <p:nvPr/>
          </p:nvSpPr>
          <p:spPr bwMode="auto">
            <a:xfrm>
              <a:off x="864" y="2880"/>
              <a:ext cx="0" cy="960"/>
            </a:xfrm>
            <a:prstGeom prst="line">
              <a:avLst/>
            </a:prstGeom>
            <a:noFill/>
            <a:ln w="9525">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sp>
        <p:nvSpPr>
          <p:cNvPr id="95237" name="AutoShape 11"/>
          <p:cNvSpPr>
            <a:spLocks noChangeArrowheads="1"/>
          </p:cNvSpPr>
          <p:nvPr/>
        </p:nvSpPr>
        <p:spPr bwMode="auto">
          <a:xfrm>
            <a:off x="2209800" y="5257800"/>
            <a:ext cx="457200" cy="457200"/>
          </a:xfrm>
          <a:prstGeom prst="right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95238" name="Rectangle 16"/>
          <p:cNvSpPr>
            <a:spLocks noChangeArrowheads="1"/>
          </p:cNvSpPr>
          <p:nvPr/>
        </p:nvSpPr>
        <p:spPr bwMode="auto">
          <a:xfrm>
            <a:off x="5105400" y="4876800"/>
            <a:ext cx="1524000" cy="121920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95239" name="Line 17"/>
          <p:cNvSpPr>
            <a:spLocks noChangeShapeType="1"/>
          </p:cNvSpPr>
          <p:nvPr/>
        </p:nvSpPr>
        <p:spPr bwMode="auto">
          <a:xfrm>
            <a:off x="5867400" y="4876800"/>
            <a:ext cx="0" cy="1219200"/>
          </a:xfrm>
          <a:prstGeom prst="line">
            <a:avLst/>
          </a:prstGeom>
          <a:noFill/>
          <a:ln w="9525">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95240" name="Line 18"/>
          <p:cNvSpPr>
            <a:spLocks noChangeShapeType="1"/>
          </p:cNvSpPr>
          <p:nvPr/>
        </p:nvSpPr>
        <p:spPr bwMode="auto">
          <a:xfrm>
            <a:off x="5105400" y="5334000"/>
            <a:ext cx="152400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95241" name="Line 19"/>
          <p:cNvSpPr>
            <a:spLocks noChangeShapeType="1"/>
          </p:cNvSpPr>
          <p:nvPr/>
        </p:nvSpPr>
        <p:spPr bwMode="auto">
          <a:xfrm flipV="1">
            <a:off x="5486400" y="4876800"/>
            <a:ext cx="0" cy="1219200"/>
          </a:xfrm>
          <a:prstGeom prst="line">
            <a:avLst/>
          </a:prstGeom>
          <a:noFill/>
          <a:ln w="9525">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95242" name="Line 20"/>
          <p:cNvSpPr>
            <a:spLocks noChangeShapeType="1"/>
          </p:cNvSpPr>
          <p:nvPr/>
        </p:nvSpPr>
        <p:spPr bwMode="auto">
          <a:xfrm flipV="1">
            <a:off x="6248400" y="4876800"/>
            <a:ext cx="0" cy="1219200"/>
          </a:xfrm>
          <a:prstGeom prst="line">
            <a:avLst/>
          </a:prstGeom>
          <a:noFill/>
          <a:ln w="9525">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95243" name="AutoShape 23"/>
          <p:cNvSpPr>
            <a:spLocks noChangeArrowheads="1"/>
          </p:cNvSpPr>
          <p:nvPr/>
        </p:nvSpPr>
        <p:spPr bwMode="auto">
          <a:xfrm rot="-5700571" flipH="1" flipV="1">
            <a:off x="192881" y="4683919"/>
            <a:ext cx="555625" cy="484188"/>
          </a:xfrm>
          <a:prstGeom prst="curvedUpArrow">
            <a:avLst>
              <a:gd name="adj1" fmla="val 20411"/>
              <a:gd name="adj2" fmla="val 52936"/>
              <a:gd name="adj3" fmla="val 2328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95244" name="AutoShape 24"/>
          <p:cNvSpPr>
            <a:spLocks noChangeArrowheads="1"/>
          </p:cNvSpPr>
          <p:nvPr/>
        </p:nvSpPr>
        <p:spPr bwMode="auto">
          <a:xfrm rot="76066" flipV="1">
            <a:off x="5410200" y="4419600"/>
            <a:ext cx="685800" cy="455613"/>
          </a:xfrm>
          <a:prstGeom prst="curvedUpArrow">
            <a:avLst>
              <a:gd name="adj1" fmla="val 26773"/>
              <a:gd name="adj2" fmla="val 69435"/>
              <a:gd name="adj3" fmla="val 2328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95245" name="AutoShape 25"/>
          <p:cNvSpPr>
            <a:spLocks noChangeArrowheads="1"/>
          </p:cNvSpPr>
          <p:nvPr/>
        </p:nvSpPr>
        <p:spPr bwMode="auto">
          <a:xfrm rot="5025872" flipV="1">
            <a:off x="3961607" y="4725193"/>
            <a:ext cx="609600" cy="455613"/>
          </a:xfrm>
          <a:prstGeom prst="curvedUpArrow">
            <a:avLst>
              <a:gd name="adj1" fmla="val 23799"/>
              <a:gd name="adj2" fmla="val 61720"/>
              <a:gd name="adj3" fmla="val 2328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95246" name="AutoShape 26"/>
          <p:cNvSpPr>
            <a:spLocks noChangeArrowheads="1"/>
          </p:cNvSpPr>
          <p:nvPr/>
        </p:nvSpPr>
        <p:spPr bwMode="auto">
          <a:xfrm rot="4666520">
            <a:off x="2513807" y="4801393"/>
            <a:ext cx="609600" cy="455613"/>
          </a:xfrm>
          <a:prstGeom prst="curvedUpArrow">
            <a:avLst>
              <a:gd name="adj1" fmla="val 23799"/>
              <a:gd name="adj2" fmla="val 61720"/>
              <a:gd name="adj3" fmla="val 2328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95247" name="Rectangle 28"/>
          <p:cNvSpPr>
            <a:spLocks noChangeArrowheads="1"/>
          </p:cNvSpPr>
          <p:nvPr/>
        </p:nvSpPr>
        <p:spPr bwMode="auto">
          <a:xfrm>
            <a:off x="7467600" y="4724400"/>
            <a:ext cx="1066800" cy="152400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95248" name="Line 29"/>
          <p:cNvSpPr>
            <a:spLocks noChangeShapeType="1"/>
          </p:cNvSpPr>
          <p:nvPr/>
        </p:nvSpPr>
        <p:spPr bwMode="auto">
          <a:xfrm>
            <a:off x="8001000" y="4724400"/>
            <a:ext cx="0" cy="15240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95249" name="Line 30"/>
          <p:cNvSpPr>
            <a:spLocks noChangeShapeType="1"/>
          </p:cNvSpPr>
          <p:nvPr/>
        </p:nvSpPr>
        <p:spPr bwMode="auto">
          <a:xfrm flipH="1">
            <a:off x="7467600" y="5257800"/>
            <a:ext cx="10668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95250" name="AutoShape 31"/>
          <p:cNvSpPr>
            <a:spLocks noChangeArrowheads="1"/>
          </p:cNvSpPr>
          <p:nvPr/>
        </p:nvSpPr>
        <p:spPr bwMode="auto">
          <a:xfrm>
            <a:off x="4419600" y="5257800"/>
            <a:ext cx="457200" cy="457200"/>
          </a:xfrm>
          <a:prstGeom prst="right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95251" name="Text Box 32"/>
          <p:cNvSpPr txBox="1">
            <a:spLocks noChangeArrowheads="1"/>
          </p:cNvSpPr>
          <p:nvPr/>
        </p:nvSpPr>
        <p:spPr bwMode="auto">
          <a:xfrm>
            <a:off x="7620000" y="4724400"/>
            <a:ext cx="457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a:latin typeface="Times New Roman" pitchFamily="18" charset="0"/>
              </a:rPr>
              <a:t>1</a:t>
            </a:r>
          </a:p>
        </p:txBody>
      </p:sp>
      <p:sp>
        <p:nvSpPr>
          <p:cNvPr id="95252" name="Text Box 33"/>
          <p:cNvSpPr txBox="1">
            <a:spLocks noChangeArrowheads="1"/>
          </p:cNvSpPr>
          <p:nvPr/>
        </p:nvSpPr>
        <p:spPr bwMode="auto">
          <a:xfrm>
            <a:off x="8077200" y="4724400"/>
            <a:ext cx="457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a:latin typeface="Times New Roman" pitchFamily="18" charset="0"/>
              </a:rPr>
              <a:t>2</a:t>
            </a:r>
          </a:p>
        </p:txBody>
      </p:sp>
      <p:sp>
        <p:nvSpPr>
          <p:cNvPr id="95253" name="Text Box 34"/>
          <p:cNvSpPr txBox="1">
            <a:spLocks noChangeArrowheads="1"/>
          </p:cNvSpPr>
          <p:nvPr/>
        </p:nvSpPr>
        <p:spPr bwMode="auto">
          <a:xfrm>
            <a:off x="7620000" y="5257800"/>
            <a:ext cx="457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a:latin typeface="Times New Roman" pitchFamily="18" charset="0"/>
              </a:rPr>
              <a:t>3</a:t>
            </a:r>
          </a:p>
        </p:txBody>
      </p:sp>
      <p:sp>
        <p:nvSpPr>
          <p:cNvPr id="95254" name="Text Box 35"/>
          <p:cNvSpPr txBox="1">
            <a:spLocks noChangeArrowheads="1"/>
          </p:cNvSpPr>
          <p:nvPr/>
        </p:nvSpPr>
        <p:spPr bwMode="auto">
          <a:xfrm>
            <a:off x="8077200" y="5257800"/>
            <a:ext cx="457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a:latin typeface="Times New Roman" pitchFamily="18" charset="0"/>
              </a:rPr>
              <a:t>4</a:t>
            </a:r>
          </a:p>
        </p:txBody>
      </p:sp>
      <p:grpSp>
        <p:nvGrpSpPr>
          <p:cNvPr id="95255" name="Group 57"/>
          <p:cNvGrpSpPr>
            <a:grpSpLocks/>
          </p:cNvGrpSpPr>
          <p:nvPr/>
        </p:nvGrpSpPr>
        <p:grpSpPr bwMode="auto">
          <a:xfrm>
            <a:off x="2743200" y="4953000"/>
            <a:ext cx="1600200" cy="1143000"/>
            <a:chOff x="2352" y="2880"/>
            <a:chExt cx="1344" cy="960"/>
          </a:xfrm>
        </p:grpSpPr>
        <p:grpSp>
          <p:nvGrpSpPr>
            <p:cNvPr id="95262" name="Group 51"/>
            <p:cNvGrpSpPr>
              <a:grpSpLocks/>
            </p:cNvGrpSpPr>
            <p:nvPr/>
          </p:nvGrpSpPr>
          <p:grpSpPr bwMode="auto">
            <a:xfrm>
              <a:off x="2352" y="2880"/>
              <a:ext cx="1344" cy="960"/>
              <a:chOff x="384" y="2880"/>
              <a:chExt cx="1344" cy="960"/>
            </a:xfrm>
          </p:grpSpPr>
          <p:sp>
            <p:nvSpPr>
              <p:cNvPr id="95265" name="Rectangle 52"/>
              <p:cNvSpPr>
                <a:spLocks noChangeArrowheads="1"/>
              </p:cNvSpPr>
              <p:nvPr/>
            </p:nvSpPr>
            <p:spPr bwMode="auto">
              <a:xfrm>
                <a:off x="384" y="2880"/>
                <a:ext cx="1344" cy="96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95266" name="Line 53"/>
              <p:cNvSpPr>
                <a:spLocks noChangeShapeType="1"/>
              </p:cNvSpPr>
              <p:nvPr/>
            </p:nvSpPr>
            <p:spPr bwMode="auto">
              <a:xfrm>
                <a:off x="1056" y="2880"/>
                <a:ext cx="0" cy="960"/>
              </a:xfrm>
              <a:prstGeom prst="line">
                <a:avLst/>
              </a:prstGeom>
              <a:noFill/>
              <a:ln w="9525">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sp>
          <p:nvSpPr>
            <p:cNvPr id="95263" name="Line 55"/>
            <p:cNvSpPr>
              <a:spLocks noChangeShapeType="1"/>
            </p:cNvSpPr>
            <p:nvPr/>
          </p:nvSpPr>
          <p:spPr bwMode="auto">
            <a:xfrm flipV="1">
              <a:off x="3360" y="2880"/>
              <a:ext cx="0" cy="960"/>
            </a:xfrm>
            <a:prstGeom prst="line">
              <a:avLst/>
            </a:prstGeom>
            <a:noFill/>
            <a:ln w="9525">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95264" name="Line 56"/>
            <p:cNvSpPr>
              <a:spLocks noChangeShapeType="1"/>
            </p:cNvSpPr>
            <p:nvPr/>
          </p:nvSpPr>
          <p:spPr bwMode="auto">
            <a:xfrm flipV="1">
              <a:off x="2688" y="2880"/>
              <a:ext cx="0" cy="960"/>
            </a:xfrm>
            <a:prstGeom prst="line">
              <a:avLst/>
            </a:prstGeom>
            <a:noFill/>
            <a:ln w="9525">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sp>
        <p:nvSpPr>
          <p:cNvPr id="95256" name="Line 65"/>
          <p:cNvSpPr>
            <a:spLocks noChangeShapeType="1"/>
          </p:cNvSpPr>
          <p:nvPr/>
        </p:nvSpPr>
        <p:spPr bwMode="auto">
          <a:xfrm>
            <a:off x="5105400" y="5715000"/>
            <a:ext cx="152400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95257" name="AutoShape 67"/>
          <p:cNvSpPr>
            <a:spLocks noChangeArrowheads="1"/>
          </p:cNvSpPr>
          <p:nvPr/>
        </p:nvSpPr>
        <p:spPr bwMode="auto">
          <a:xfrm rot="10902502" flipV="1">
            <a:off x="5486400" y="6019800"/>
            <a:ext cx="685800" cy="455613"/>
          </a:xfrm>
          <a:prstGeom prst="curvedUpArrow">
            <a:avLst>
              <a:gd name="adj1" fmla="val 26773"/>
              <a:gd name="adj2" fmla="val 69435"/>
              <a:gd name="adj3" fmla="val 2328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95258" name="AutoShape 68"/>
          <p:cNvSpPr>
            <a:spLocks noChangeArrowheads="1"/>
          </p:cNvSpPr>
          <p:nvPr/>
        </p:nvSpPr>
        <p:spPr bwMode="auto">
          <a:xfrm>
            <a:off x="6781800" y="5257800"/>
            <a:ext cx="457200" cy="457200"/>
          </a:xfrm>
          <a:prstGeom prst="right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95259" name="Line 69"/>
          <p:cNvSpPr>
            <a:spLocks noChangeShapeType="1"/>
          </p:cNvSpPr>
          <p:nvPr/>
        </p:nvSpPr>
        <p:spPr bwMode="auto">
          <a:xfrm flipH="1">
            <a:off x="7467600" y="5715000"/>
            <a:ext cx="10668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95260" name="Text Box 70"/>
          <p:cNvSpPr txBox="1">
            <a:spLocks noChangeArrowheads="1"/>
          </p:cNvSpPr>
          <p:nvPr/>
        </p:nvSpPr>
        <p:spPr bwMode="auto">
          <a:xfrm>
            <a:off x="7620000" y="5791200"/>
            <a:ext cx="457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a:latin typeface="Times New Roman" pitchFamily="18" charset="0"/>
              </a:rPr>
              <a:t>5</a:t>
            </a:r>
          </a:p>
        </p:txBody>
      </p:sp>
      <p:sp>
        <p:nvSpPr>
          <p:cNvPr id="95261" name="Text Box 71"/>
          <p:cNvSpPr txBox="1">
            <a:spLocks noChangeArrowheads="1"/>
          </p:cNvSpPr>
          <p:nvPr/>
        </p:nvSpPr>
        <p:spPr bwMode="auto">
          <a:xfrm>
            <a:off x="8077200" y="5791200"/>
            <a:ext cx="457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a:latin typeface="Times New Roman" pitchFamily="18" charset="0"/>
              </a:rPr>
              <a:t>6</a:t>
            </a:r>
          </a:p>
        </p:txBody>
      </p:sp>
      <p:sp>
        <p:nvSpPr>
          <p:cNvPr id="36" name="TextBox 35"/>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extLst>
      <p:ext uri="{BB962C8B-B14F-4D97-AF65-F5344CB8AC3E}">
        <p14:creationId xmlns:p14="http://schemas.microsoft.com/office/powerpoint/2010/main" val="359982886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body" idx="1"/>
          </p:nvPr>
        </p:nvSpPr>
        <p:spPr>
          <a:xfrm>
            <a:off x="228600" y="152400"/>
            <a:ext cx="8686800" cy="1752600"/>
          </a:xfrm>
        </p:spPr>
        <p:txBody>
          <a:bodyPr/>
          <a:lstStyle/>
          <a:p>
            <a:pPr marL="0" indent="0" algn="ctr" eaLnBrk="1" hangingPunct="1">
              <a:lnSpc>
                <a:spcPct val="90000"/>
              </a:lnSpc>
              <a:buFontTx/>
              <a:buNone/>
            </a:pPr>
            <a:r>
              <a:rPr lang="en-US" sz="2800"/>
              <a:t>On the front of each door,  you will </a:t>
            </a:r>
            <a:r>
              <a:rPr lang="en-US" sz="2800" b="1"/>
              <a:t>write the term and define</a:t>
            </a:r>
            <a:r>
              <a:rPr lang="en-US" sz="2800"/>
              <a:t> each cell process.  Then, underneath the door, you will </a:t>
            </a:r>
            <a:r>
              <a:rPr lang="en-US" sz="2800" b="1"/>
              <a:t>draw what each thing looks like</a:t>
            </a:r>
            <a:r>
              <a:rPr lang="en-US" sz="2800"/>
              <a:t>.</a:t>
            </a:r>
          </a:p>
          <a:p>
            <a:pPr marL="0" indent="0" algn="ctr" eaLnBrk="1" hangingPunct="1">
              <a:lnSpc>
                <a:spcPct val="90000"/>
              </a:lnSpc>
              <a:buFontTx/>
              <a:buNone/>
            </a:pPr>
            <a:r>
              <a:rPr lang="en-US" sz="2800"/>
              <a:t>Here’s what it will look like when you are all done!</a:t>
            </a:r>
          </a:p>
        </p:txBody>
      </p:sp>
      <p:sp>
        <p:nvSpPr>
          <p:cNvPr id="5" name="TextBox 4"/>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pic>
        <p:nvPicPr>
          <p:cNvPr id="2052" name="Picture 4" descr="F:\Zaher\Lessons\Cells\photo 1 (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520" t="5562" b="8849"/>
          <a:stretch/>
        </p:blipFill>
        <p:spPr bwMode="auto">
          <a:xfrm rot="5400000">
            <a:off x="-375867" y="2540929"/>
            <a:ext cx="4409333" cy="3352800"/>
          </a:xfrm>
          <a:prstGeom prst="rect">
            <a:avLst/>
          </a:prstGeom>
          <a:noFill/>
          <a:extLst>
            <a:ext uri="{909E8E84-426E-40dd-AFC4-6F175D3DCCD1}">
              <a14:hiddenFill xmlns:a14="http://schemas.microsoft.com/office/drawing/2010/main" xmlns="">
                <a:solidFill>
                  <a:srgbClr val="FFFFFF"/>
                </a:solidFill>
              </a14:hiddenFill>
            </a:ext>
          </a:extLst>
        </p:spPr>
      </p:pic>
      <p:pic>
        <p:nvPicPr>
          <p:cNvPr id="2053" name="Picture 5" descr="F:\Zaher\Lessons\Cells\photo 2 (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308" r="4440"/>
          <a:stretch/>
        </p:blipFill>
        <p:spPr bwMode="auto">
          <a:xfrm>
            <a:off x="3657600" y="2012662"/>
            <a:ext cx="5324222" cy="440933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64665043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3"/>
          <p:cNvSpPr>
            <a:spLocks noGrp="1" noChangeArrowheads="1"/>
          </p:cNvSpPr>
          <p:nvPr>
            <p:ph type="body" idx="1"/>
          </p:nvPr>
        </p:nvSpPr>
        <p:spPr>
          <a:xfrm>
            <a:off x="381001" y="228600"/>
            <a:ext cx="4951436" cy="6324600"/>
          </a:xfrm>
        </p:spPr>
        <p:txBody>
          <a:bodyPr/>
          <a:lstStyle/>
          <a:p>
            <a:pPr marL="0" indent="0" algn="ctr" eaLnBrk="1" hangingPunct="1">
              <a:spcBef>
                <a:spcPts val="0"/>
              </a:spcBef>
              <a:buFontTx/>
              <a:buNone/>
            </a:pPr>
            <a:r>
              <a:rPr lang="en-US" sz="2800" b="1"/>
              <a:t>DOOR # 1: </a:t>
            </a:r>
            <a:r>
              <a:rPr lang="en-US" sz="4400" b="1"/>
              <a:t> </a:t>
            </a:r>
          </a:p>
          <a:p>
            <a:pPr marL="0" indent="0" algn="ctr" eaLnBrk="1" hangingPunct="1">
              <a:spcBef>
                <a:spcPts val="0"/>
              </a:spcBef>
              <a:buFontTx/>
              <a:buNone/>
            </a:pPr>
            <a:r>
              <a:rPr lang="en-US" sz="4200" b="1"/>
              <a:t>PASSIVE TRANSPORT</a:t>
            </a:r>
          </a:p>
          <a:p>
            <a:pPr marL="0" indent="0" eaLnBrk="1" hangingPunct="1">
              <a:buFontTx/>
              <a:buNone/>
            </a:pPr>
            <a:r>
              <a:rPr lang="en-US" sz="2800" b="1"/>
              <a:t>What is it?</a:t>
            </a:r>
            <a:r>
              <a:rPr lang="en-US" sz="2800"/>
              <a:t>  </a:t>
            </a:r>
          </a:p>
          <a:p>
            <a:pPr marL="0" indent="0" algn="just" eaLnBrk="1" hangingPunct="1">
              <a:buNone/>
            </a:pPr>
            <a:r>
              <a:rPr lang="en-US" sz="2400" b="1"/>
              <a:t>DIFFUSION </a:t>
            </a:r>
            <a:r>
              <a:rPr lang="en-US" sz="2400"/>
              <a:t>of molecules across the cell membrane WITHOUT the  use of energy</a:t>
            </a:r>
          </a:p>
          <a:p>
            <a:pPr marL="0" indent="0" algn="just" eaLnBrk="1" hangingPunct="1">
              <a:buFontTx/>
              <a:buNone/>
            </a:pPr>
            <a:r>
              <a:rPr lang="en-US" sz="2400"/>
              <a:t>Used for:</a:t>
            </a:r>
          </a:p>
          <a:p>
            <a:pPr algn="just" eaLnBrk="1" hangingPunct="1">
              <a:buFontTx/>
              <a:buChar char="-"/>
            </a:pPr>
            <a:r>
              <a:rPr lang="en-US" sz="2400"/>
              <a:t>Movement of molecules from high concentration to low concentration WITH the concentration gradient</a:t>
            </a:r>
          </a:p>
          <a:p>
            <a:pPr algn="just" eaLnBrk="1" hangingPunct="1">
              <a:buFontTx/>
              <a:buChar char="-"/>
            </a:pPr>
            <a:r>
              <a:rPr lang="en-US" sz="2400"/>
              <a:t>Continues until concentrations reach equilibrium</a:t>
            </a:r>
          </a:p>
          <a:p>
            <a:pPr lvl="1" algn="just" eaLnBrk="1" hangingPunct="1">
              <a:buFontTx/>
              <a:buChar char="-"/>
            </a:pPr>
            <a:r>
              <a:rPr lang="en-US" sz="2000"/>
              <a:t>Example:  Carbon Dioxide, Water, Oxygen </a:t>
            </a:r>
          </a:p>
        </p:txBody>
      </p:sp>
      <p:sp>
        <p:nvSpPr>
          <p:cNvPr id="6" name="Oval 5"/>
          <p:cNvSpPr/>
          <p:nvPr/>
        </p:nvSpPr>
        <p:spPr>
          <a:xfrm>
            <a:off x="5734050" y="1808629"/>
            <a:ext cx="3124200" cy="2971800"/>
          </a:xfrm>
          <a:prstGeom prst="ellipse">
            <a:avLst/>
          </a:prstGeom>
          <a:solidFill>
            <a:srgbClr val="F3FFFF"/>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 name="Oval 9"/>
          <p:cNvSpPr/>
          <p:nvPr/>
        </p:nvSpPr>
        <p:spPr>
          <a:xfrm>
            <a:off x="7105650" y="609600"/>
            <a:ext cx="133350" cy="1524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 name="Oval 8"/>
          <p:cNvSpPr/>
          <p:nvPr/>
        </p:nvSpPr>
        <p:spPr>
          <a:xfrm>
            <a:off x="7410450" y="304800"/>
            <a:ext cx="133350" cy="1524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1" name="Oval 10"/>
          <p:cNvSpPr/>
          <p:nvPr/>
        </p:nvSpPr>
        <p:spPr>
          <a:xfrm>
            <a:off x="7620000" y="685800"/>
            <a:ext cx="133350" cy="1524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2" name="Oval 11"/>
          <p:cNvSpPr/>
          <p:nvPr/>
        </p:nvSpPr>
        <p:spPr>
          <a:xfrm>
            <a:off x="7848600" y="457200"/>
            <a:ext cx="133350" cy="1524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3" name="Oval 12"/>
          <p:cNvSpPr/>
          <p:nvPr/>
        </p:nvSpPr>
        <p:spPr>
          <a:xfrm>
            <a:off x="7715250" y="838200"/>
            <a:ext cx="133350" cy="1524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4" name="Oval 13"/>
          <p:cNvSpPr/>
          <p:nvPr/>
        </p:nvSpPr>
        <p:spPr>
          <a:xfrm>
            <a:off x="6953250" y="914400"/>
            <a:ext cx="133350" cy="1524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5" name="Oval 14"/>
          <p:cNvSpPr/>
          <p:nvPr/>
        </p:nvSpPr>
        <p:spPr>
          <a:xfrm>
            <a:off x="7562850" y="457200"/>
            <a:ext cx="133350" cy="1524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6" name="Oval 15"/>
          <p:cNvSpPr/>
          <p:nvPr/>
        </p:nvSpPr>
        <p:spPr>
          <a:xfrm>
            <a:off x="7105650" y="1066800"/>
            <a:ext cx="133350" cy="1524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7" name="Oval 16"/>
          <p:cNvSpPr/>
          <p:nvPr/>
        </p:nvSpPr>
        <p:spPr>
          <a:xfrm>
            <a:off x="6800850" y="304800"/>
            <a:ext cx="133350" cy="1524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8" name="Oval 17"/>
          <p:cNvSpPr/>
          <p:nvPr/>
        </p:nvSpPr>
        <p:spPr>
          <a:xfrm>
            <a:off x="7410450" y="838200"/>
            <a:ext cx="133350" cy="1524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9" name="Oval 18"/>
          <p:cNvSpPr/>
          <p:nvPr/>
        </p:nvSpPr>
        <p:spPr>
          <a:xfrm>
            <a:off x="6858000" y="2438400"/>
            <a:ext cx="133350" cy="1524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0" name="Oval 19"/>
          <p:cNvSpPr/>
          <p:nvPr/>
        </p:nvSpPr>
        <p:spPr>
          <a:xfrm>
            <a:off x="7334250" y="1143000"/>
            <a:ext cx="133350" cy="1524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1" name="Oval 20"/>
          <p:cNvSpPr/>
          <p:nvPr/>
        </p:nvSpPr>
        <p:spPr>
          <a:xfrm>
            <a:off x="7715250" y="1219200"/>
            <a:ext cx="133350" cy="1524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2" name="Oval 21"/>
          <p:cNvSpPr/>
          <p:nvPr/>
        </p:nvSpPr>
        <p:spPr>
          <a:xfrm>
            <a:off x="7391400" y="2819400"/>
            <a:ext cx="133350" cy="1524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3" name="Oval 22"/>
          <p:cNvSpPr/>
          <p:nvPr/>
        </p:nvSpPr>
        <p:spPr>
          <a:xfrm>
            <a:off x="6648450" y="3276600"/>
            <a:ext cx="133350" cy="1524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4" name="Oval 23"/>
          <p:cNvSpPr/>
          <p:nvPr/>
        </p:nvSpPr>
        <p:spPr>
          <a:xfrm>
            <a:off x="7010400" y="3581400"/>
            <a:ext cx="133350" cy="1524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6" name="Oval 25"/>
          <p:cNvSpPr/>
          <p:nvPr/>
        </p:nvSpPr>
        <p:spPr>
          <a:xfrm>
            <a:off x="7867650" y="3505200"/>
            <a:ext cx="133350" cy="1524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7" name="Oval 26"/>
          <p:cNvSpPr/>
          <p:nvPr/>
        </p:nvSpPr>
        <p:spPr>
          <a:xfrm>
            <a:off x="7791450" y="228600"/>
            <a:ext cx="133350" cy="1524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8" name="Oval 27"/>
          <p:cNvSpPr/>
          <p:nvPr/>
        </p:nvSpPr>
        <p:spPr>
          <a:xfrm>
            <a:off x="8172450" y="381000"/>
            <a:ext cx="133350" cy="1524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9" name="Oval 28"/>
          <p:cNvSpPr/>
          <p:nvPr/>
        </p:nvSpPr>
        <p:spPr>
          <a:xfrm>
            <a:off x="8019490" y="708212"/>
            <a:ext cx="133350" cy="1524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0" name="Oval 29"/>
          <p:cNvSpPr/>
          <p:nvPr/>
        </p:nvSpPr>
        <p:spPr>
          <a:xfrm>
            <a:off x="8096250" y="2743200"/>
            <a:ext cx="133350" cy="1524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1" name="Oval 30"/>
          <p:cNvSpPr/>
          <p:nvPr/>
        </p:nvSpPr>
        <p:spPr>
          <a:xfrm>
            <a:off x="6477000" y="304800"/>
            <a:ext cx="133350" cy="1524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2" name="Oval 31"/>
          <p:cNvSpPr/>
          <p:nvPr/>
        </p:nvSpPr>
        <p:spPr>
          <a:xfrm>
            <a:off x="6572250" y="838200"/>
            <a:ext cx="133350" cy="1524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33" name="Oval 32"/>
          <p:cNvSpPr/>
          <p:nvPr/>
        </p:nvSpPr>
        <p:spPr>
          <a:xfrm>
            <a:off x="7239000" y="762000"/>
            <a:ext cx="133350" cy="1524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5" name="Oval 34"/>
          <p:cNvSpPr/>
          <p:nvPr/>
        </p:nvSpPr>
        <p:spPr>
          <a:xfrm>
            <a:off x="7478246" y="3124200"/>
            <a:ext cx="952500" cy="934571"/>
          </a:xfrm>
          <a:prstGeom prst="ellipse">
            <a:avLst/>
          </a:prstGeom>
          <a:solidFill>
            <a:srgbClr val="FF99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5332437" y="2690336"/>
            <a:ext cx="1516037" cy="738664"/>
          </a:xfrm>
          <a:prstGeom prst="rect">
            <a:avLst/>
          </a:prstGeom>
          <a:noFill/>
        </p:spPr>
        <p:txBody>
          <a:bodyPr wrap="square" rtlCol="0">
            <a:spAutoFit/>
          </a:bodyPr>
          <a:lstStyle/>
          <a:p>
            <a:pPr algn="ctr"/>
            <a:r>
              <a:rPr lang="en-US" sz="1400" b="1">
                <a:solidFill>
                  <a:srgbClr val="0070C0"/>
                </a:solidFill>
                <a:latin typeface="+mn-lt"/>
              </a:rPr>
              <a:t>LOW concentration of molecules</a:t>
            </a:r>
          </a:p>
        </p:txBody>
      </p:sp>
      <p:sp>
        <p:nvSpPr>
          <p:cNvPr id="40" name="TextBox 39"/>
          <p:cNvSpPr txBox="1"/>
          <p:nvPr/>
        </p:nvSpPr>
        <p:spPr>
          <a:xfrm>
            <a:off x="5332438" y="262987"/>
            <a:ext cx="1516037" cy="738664"/>
          </a:xfrm>
          <a:prstGeom prst="rect">
            <a:avLst/>
          </a:prstGeom>
          <a:noFill/>
        </p:spPr>
        <p:txBody>
          <a:bodyPr wrap="square" rtlCol="0">
            <a:spAutoFit/>
          </a:bodyPr>
          <a:lstStyle/>
          <a:p>
            <a:pPr algn="ctr"/>
            <a:r>
              <a:rPr lang="en-US" sz="1400" b="1">
                <a:solidFill>
                  <a:srgbClr val="0070C0"/>
                </a:solidFill>
                <a:latin typeface="+mn-lt"/>
              </a:rPr>
              <a:t>HIGH concentration of molecules</a:t>
            </a:r>
          </a:p>
        </p:txBody>
      </p:sp>
      <p:sp>
        <p:nvSpPr>
          <p:cNvPr id="25" name="Oval 24"/>
          <p:cNvSpPr/>
          <p:nvPr/>
        </p:nvSpPr>
        <p:spPr>
          <a:xfrm>
            <a:off x="7715250" y="3124200"/>
            <a:ext cx="133350" cy="1524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6" name="TextBox 35"/>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extLst>
      <p:ext uri="{BB962C8B-B14F-4D97-AF65-F5344CB8AC3E}">
        <p14:creationId xmlns:p14="http://schemas.microsoft.com/office/powerpoint/2010/main" val="357588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grpId="0" nodeType="withEffect">
                                  <p:stCondLst>
                                    <p:cond delay="0"/>
                                  </p:stCondLst>
                                  <p:childTnLst>
                                    <p:animMotion origin="layout" path="M -0.00052 -9.15395E-7 L -0.00156 0.27739 " pathEditMode="relative" rAng="0" ptsTypes="AA">
                                      <p:cBhvr>
                                        <p:cTn id="6" dur="1100" fill="hold"/>
                                        <p:tgtEl>
                                          <p:spTgt spid="10"/>
                                        </p:tgtEl>
                                        <p:attrNameLst>
                                          <p:attrName>ppt_x</p:attrName>
                                          <p:attrName>ppt_y</p:attrName>
                                        </p:attrNameLst>
                                      </p:cBhvr>
                                      <p:rCtr x="-52" y="13870"/>
                                    </p:animMotion>
                                  </p:childTnLst>
                                </p:cTn>
                              </p:par>
                              <p:par>
                                <p:cTn id="7" presetID="42" presetClass="path" presetSubtype="0" repeatCount="indefinite" accel="50000" decel="50000" fill="hold" grpId="0" nodeType="withEffect">
                                  <p:stCondLst>
                                    <p:cond delay="700"/>
                                  </p:stCondLst>
                                  <p:childTnLst>
                                    <p:animMotion origin="layout" path="M -0.00382 0.0111 L -0.00486 0.28849 " pathEditMode="relative" rAng="0" ptsTypes="AA">
                                      <p:cBhvr>
                                        <p:cTn id="8" dur="1200" fill="hold"/>
                                        <p:tgtEl>
                                          <p:spTgt spid="9"/>
                                        </p:tgtEl>
                                        <p:attrNameLst>
                                          <p:attrName>ppt_x</p:attrName>
                                          <p:attrName>ppt_y</p:attrName>
                                        </p:attrNameLst>
                                      </p:cBhvr>
                                      <p:rCtr x="-52" y="13870"/>
                                    </p:animMotion>
                                  </p:childTnLst>
                                </p:cTn>
                              </p:par>
                              <p:par>
                                <p:cTn id="9" presetID="42" presetClass="path" presetSubtype="0" repeatCount="indefinite" accel="50000" decel="50000" fill="hold" grpId="0" nodeType="withEffect">
                                  <p:stCondLst>
                                    <p:cond delay="1400"/>
                                  </p:stCondLst>
                                  <p:childTnLst>
                                    <p:animMotion origin="layout" path="M -0.00052 -9.15395E-7 L -0.00156 0.27739 " pathEditMode="relative" rAng="0" ptsTypes="AA">
                                      <p:cBhvr>
                                        <p:cTn id="10" dur="1200" fill="hold"/>
                                        <p:tgtEl>
                                          <p:spTgt spid="11"/>
                                        </p:tgtEl>
                                        <p:attrNameLst>
                                          <p:attrName>ppt_x</p:attrName>
                                          <p:attrName>ppt_y</p:attrName>
                                        </p:attrNameLst>
                                      </p:cBhvr>
                                      <p:rCtr x="-52" y="13870"/>
                                    </p:animMotion>
                                  </p:childTnLst>
                                </p:cTn>
                              </p:par>
                              <p:par>
                                <p:cTn id="11" presetID="42" presetClass="path" presetSubtype="0" repeatCount="indefinite" accel="50000" decel="50000" fill="hold" grpId="0" nodeType="withEffect">
                                  <p:stCondLst>
                                    <p:cond delay="800"/>
                                  </p:stCondLst>
                                  <p:childTnLst>
                                    <p:animMotion origin="layout" path="M -0.00052 -9.15395E-7 L -0.00156 0.27739 " pathEditMode="relative" rAng="0" ptsTypes="AA">
                                      <p:cBhvr>
                                        <p:cTn id="12" dur="1400" fill="hold"/>
                                        <p:tgtEl>
                                          <p:spTgt spid="12"/>
                                        </p:tgtEl>
                                        <p:attrNameLst>
                                          <p:attrName>ppt_x</p:attrName>
                                          <p:attrName>ppt_y</p:attrName>
                                        </p:attrNameLst>
                                      </p:cBhvr>
                                      <p:rCtr x="-52" y="13870"/>
                                    </p:animMotion>
                                  </p:childTnLst>
                                </p:cTn>
                              </p:par>
                              <p:par>
                                <p:cTn id="13" presetID="42" presetClass="path" presetSubtype="0" repeatCount="indefinite" accel="50000" decel="50000" fill="hold" grpId="0" nodeType="withEffect">
                                  <p:stCondLst>
                                    <p:cond delay="1400"/>
                                  </p:stCondLst>
                                  <p:childTnLst>
                                    <p:animMotion origin="layout" path="M -0.00052 0.01109 L -0.00156 0.28848 " pathEditMode="relative" rAng="0" ptsTypes="AA">
                                      <p:cBhvr>
                                        <p:cTn id="14" dur="2200" fill="hold"/>
                                        <p:tgtEl>
                                          <p:spTgt spid="13"/>
                                        </p:tgtEl>
                                        <p:attrNameLst>
                                          <p:attrName>ppt_x</p:attrName>
                                          <p:attrName>ppt_y</p:attrName>
                                        </p:attrNameLst>
                                      </p:cBhvr>
                                      <p:rCtr x="-52" y="13870"/>
                                    </p:animMotion>
                                  </p:childTnLst>
                                </p:cTn>
                              </p:par>
                              <p:par>
                                <p:cTn id="15" presetID="42" presetClass="path" presetSubtype="0" repeatCount="indefinite" accel="50000" decel="50000" fill="hold" grpId="0" nodeType="withEffect">
                                  <p:stCondLst>
                                    <p:cond delay="1900"/>
                                  </p:stCondLst>
                                  <p:childTnLst>
                                    <p:animMotion origin="layout" path="M -0.00052 -9.15395E-7 L -0.00156 0.27739 " pathEditMode="relative" rAng="0" ptsTypes="AA">
                                      <p:cBhvr>
                                        <p:cTn id="16" dur="2200" fill="hold"/>
                                        <p:tgtEl>
                                          <p:spTgt spid="14"/>
                                        </p:tgtEl>
                                        <p:attrNameLst>
                                          <p:attrName>ppt_x</p:attrName>
                                          <p:attrName>ppt_y</p:attrName>
                                        </p:attrNameLst>
                                      </p:cBhvr>
                                      <p:rCtr x="-52" y="13870"/>
                                    </p:animMotion>
                                  </p:childTnLst>
                                </p:cTn>
                              </p:par>
                              <p:par>
                                <p:cTn id="17" presetID="42" presetClass="path" presetSubtype="0" repeatCount="indefinite" accel="50000" decel="50000" fill="hold" grpId="0" nodeType="withEffect">
                                  <p:stCondLst>
                                    <p:cond delay="600"/>
                                  </p:stCondLst>
                                  <p:childTnLst>
                                    <p:animMotion origin="layout" path="M -0.00382 0.0111 L -0.00486 0.28849 " pathEditMode="relative" rAng="0" ptsTypes="AA">
                                      <p:cBhvr>
                                        <p:cTn id="18" dur="2000" fill="hold"/>
                                        <p:tgtEl>
                                          <p:spTgt spid="15"/>
                                        </p:tgtEl>
                                        <p:attrNameLst>
                                          <p:attrName>ppt_x</p:attrName>
                                          <p:attrName>ppt_y</p:attrName>
                                        </p:attrNameLst>
                                      </p:cBhvr>
                                      <p:rCtr x="-52" y="13870"/>
                                    </p:animMotion>
                                  </p:childTnLst>
                                </p:cTn>
                              </p:par>
                              <p:par>
                                <p:cTn id="19" presetID="42" presetClass="path" presetSubtype="0" repeatCount="indefinite" accel="50000" decel="50000" fill="hold" grpId="0" nodeType="withEffect">
                                  <p:stCondLst>
                                    <p:cond delay="1800"/>
                                  </p:stCondLst>
                                  <p:childTnLst>
                                    <p:animMotion origin="layout" path="M -0.00052 -9.15395E-7 L -0.00156 0.27739 " pathEditMode="relative" rAng="0" ptsTypes="AA">
                                      <p:cBhvr>
                                        <p:cTn id="20" dur="1500" fill="hold"/>
                                        <p:tgtEl>
                                          <p:spTgt spid="16"/>
                                        </p:tgtEl>
                                        <p:attrNameLst>
                                          <p:attrName>ppt_x</p:attrName>
                                          <p:attrName>ppt_y</p:attrName>
                                        </p:attrNameLst>
                                      </p:cBhvr>
                                      <p:rCtr x="-52" y="138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11" grpId="0" animBg="1"/>
      <p:bldP spid="12" grpId="0" animBg="1"/>
      <p:bldP spid="13" grpId="0" animBg="1"/>
      <p:bldP spid="14" grpId="0" animBg="1"/>
      <p:bldP spid="15" grpId="0" animBg="1"/>
      <p:bldP spid="16"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Content Placeholder 2"/>
          <p:cNvSpPr>
            <a:spLocks noGrp="1"/>
          </p:cNvSpPr>
          <p:nvPr>
            <p:ph idx="1"/>
          </p:nvPr>
        </p:nvSpPr>
        <p:spPr>
          <a:xfrm>
            <a:off x="457200" y="457201"/>
            <a:ext cx="8229600" cy="2514600"/>
          </a:xfrm>
        </p:spPr>
        <p:txBody>
          <a:bodyPr/>
          <a:lstStyle/>
          <a:p>
            <a:pPr marL="0" indent="0" algn="just">
              <a:buNone/>
            </a:pPr>
            <a:r>
              <a:rPr lang="en-US"/>
              <a:t>Osmosis is a type of passive transport meaning that it does not require the cell to use energy to move water across the cell membrane.  </a:t>
            </a:r>
            <a:r>
              <a:rPr lang="en-US" b="1"/>
              <a:t>Draw</a:t>
            </a:r>
            <a:r>
              <a:rPr lang="en-US"/>
              <a:t> an analogy comparing riding a bicycle and a hill to passive transport.</a:t>
            </a:r>
          </a:p>
        </p:txBody>
      </p:sp>
      <p:sp>
        <p:nvSpPr>
          <p:cNvPr id="3" name="Freeform 2"/>
          <p:cNvSpPr/>
          <p:nvPr/>
        </p:nvSpPr>
        <p:spPr>
          <a:xfrm rot="21006032">
            <a:off x="1450289" y="3656289"/>
            <a:ext cx="5405223" cy="3156442"/>
          </a:xfrm>
          <a:custGeom>
            <a:avLst/>
            <a:gdLst>
              <a:gd name="connsiteX0" fmla="*/ 0 w 7186868"/>
              <a:gd name="connsiteY0" fmla="*/ 1379466 h 1784667"/>
              <a:gd name="connsiteX1" fmla="*/ 4470400 w 7186868"/>
              <a:gd name="connsiteY1" fmla="*/ 608 h 1784667"/>
              <a:gd name="connsiteX2" fmla="*/ 6807200 w 7186868"/>
              <a:gd name="connsiteY2" fmla="*/ 1524608 h 1784667"/>
              <a:gd name="connsiteX3" fmla="*/ 7155543 w 7186868"/>
              <a:gd name="connsiteY3" fmla="*/ 1771351 h 1784667"/>
            </a:gdLst>
            <a:ahLst/>
            <a:cxnLst>
              <a:cxn ang="0">
                <a:pos x="connsiteX0" y="connsiteY0"/>
              </a:cxn>
              <a:cxn ang="0">
                <a:pos x="connsiteX1" y="connsiteY1"/>
              </a:cxn>
              <a:cxn ang="0">
                <a:pos x="connsiteX2" y="connsiteY2"/>
              </a:cxn>
              <a:cxn ang="0">
                <a:pos x="connsiteX3" y="connsiteY3"/>
              </a:cxn>
            </a:cxnLst>
            <a:rect l="l" t="t" r="r" b="b"/>
            <a:pathLst>
              <a:path w="7186868" h="1784667">
                <a:moveTo>
                  <a:pt x="0" y="1379466"/>
                </a:moveTo>
                <a:cubicBezTo>
                  <a:pt x="1667933" y="677942"/>
                  <a:pt x="3335867" y="-23582"/>
                  <a:pt x="4470400" y="608"/>
                </a:cubicBezTo>
                <a:cubicBezTo>
                  <a:pt x="5604933" y="24798"/>
                  <a:pt x="6359676" y="1229484"/>
                  <a:pt x="6807200" y="1524608"/>
                </a:cubicBezTo>
                <a:cubicBezTo>
                  <a:pt x="7254724" y="1819732"/>
                  <a:pt x="7205133" y="1795541"/>
                  <a:pt x="7155543" y="1771351"/>
                </a:cubicBezTo>
              </a:path>
            </a:pathLst>
          </a:custGeom>
        </p:spPr>
        <p:style>
          <a:lnRef idx="3">
            <a:schemeClr val="accent4"/>
          </a:lnRef>
          <a:fillRef idx="0">
            <a:schemeClr val="accent4"/>
          </a:fillRef>
          <a:effectRef idx="2">
            <a:schemeClr val="accent4"/>
          </a:effectRef>
          <a:fontRef idx="minor">
            <a:schemeClr val="tx1"/>
          </a:fontRef>
        </p:style>
        <p:txBody>
          <a:bodyPr rtlCol="0" anchor="ctr"/>
          <a:lstStyle/>
          <a:p>
            <a:pPr algn="ctr"/>
            <a:endParaRPr lang="en-US"/>
          </a:p>
        </p:txBody>
      </p:sp>
      <p:sp>
        <p:nvSpPr>
          <p:cNvPr id="4" name="TextBox 3"/>
          <p:cNvSpPr txBox="1"/>
          <p:nvPr/>
        </p:nvSpPr>
        <p:spPr>
          <a:xfrm>
            <a:off x="838200" y="3714859"/>
            <a:ext cx="2133601" cy="1477328"/>
          </a:xfrm>
          <a:prstGeom prst="rect">
            <a:avLst/>
          </a:prstGeom>
          <a:noFill/>
        </p:spPr>
        <p:txBody>
          <a:bodyPr wrap="square" rtlCol="0">
            <a:spAutoFit/>
          </a:bodyPr>
          <a:lstStyle/>
          <a:p>
            <a:pPr algn="ctr"/>
            <a:r>
              <a:rPr lang="en-US" b="1">
                <a:solidFill>
                  <a:srgbClr val="FF0000"/>
                </a:solidFill>
                <a:latin typeface="+mn-lt"/>
              </a:rPr>
              <a:t>High Concentration to Low Concentration </a:t>
            </a:r>
            <a:r>
              <a:rPr lang="en-US" b="1" u="sng">
                <a:solidFill>
                  <a:srgbClr val="FF0000"/>
                </a:solidFill>
                <a:latin typeface="+mn-lt"/>
              </a:rPr>
              <a:t>REQUIRES NO ENERGY</a:t>
            </a:r>
          </a:p>
        </p:txBody>
      </p:sp>
      <p:pic>
        <p:nvPicPr>
          <p:cNvPr id="11" name="Picture 3" descr="C:\Users\mzaher\AppData\Local\Microsoft\Windows\Temporary Internet Files\Content.IE5\M6JX7GJN\MC900432223[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287165">
            <a:off x="4386124" y="2874186"/>
            <a:ext cx="1863725" cy="1123950"/>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Content Placeholder 2"/>
          <p:cNvSpPr txBox="1">
            <a:spLocks/>
          </p:cNvSpPr>
          <p:nvPr/>
        </p:nvSpPr>
        <p:spPr bwMode="auto">
          <a:xfrm>
            <a:off x="457200" y="152400"/>
            <a:ext cx="8229600" cy="3429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buFontTx/>
              <a:buNone/>
            </a:pPr>
            <a:r>
              <a:rPr lang="en-US"/>
              <a:t>So, if you’re riding your bike downhill, you can just kick your feet off the pedals and fly down that hill.  No need to do anything, so it doesn’t require any energy.  It’s a lot like moving from high concentration (high up on the hill) to low concentration (at the bottom of the hill).  That’s PASSIVE TRANSPORT!</a:t>
            </a:r>
          </a:p>
        </p:txBody>
      </p:sp>
      <p:sp>
        <p:nvSpPr>
          <p:cNvPr id="7" name="TextBox 6"/>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extLst>
      <p:ext uri="{BB962C8B-B14F-4D97-AF65-F5344CB8AC3E}">
        <p14:creationId xmlns:p14="http://schemas.microsoft.com/office/powerpoint/2010/main" val="3375637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0" presetClass="path" presetSubtype="0" accel="50000" decel="50000" fill="hold" nodeType="withEffect">
                                  <p:stCondLst>
                                    <p:cond delay="0"/>
                                  </p:stCondLst>
                                  <p:childTnLst>
                                    <p:animMotion origin="layout" path="M 0.01666 -0.03444 C 0.02257 -0.01826 0.02031 -0.01942 0.0276 -0.01202 C 0.02986 -0.01017 0.03212 -0.00901 0.03403 -0.00647 C 0.03593 -0.00416 0.03732 -0.00023 0.03889 0.00208 C 0.04028 0.00439 0.04218 0.00601 0.04375 0.00763 C 0.04739 0.02774 0.04409 0.02127 0.05173 0.03028 C 0.05868 0.04855 0.05659 0.04346 0.06302 0.05825 C 0.06441 0.06195 0.06771 0.06958 0.06771 0.06935 C 0.07153 0.08923 0.06614 0.06704 0.07413 0.08345 C 0.07673 0.08877 0.07899 0.10333 0.08038 0.10865 C 0.08437 0.12229 0.09132 0.13176 0.09826 0.13962 C 0.10052 0.14586 0.10208 0.15326 0.10468 0.1595 C 0.10607 0.16251 0.10764 0.16551 0.10955 0.16782 C 0.11093 0.16967 0.11423 0.17037 0.11423 0.17014 C 0.11493 0.1743 0.11493 0.17892 0.11597 0.18193 C 0.12291 0.20227 0.14271 0.21175 0.15104 0.23232 C 0.15694 0.24665 0.15139 0.24133 0.1592 0.25197 C 0.16215 0.25636 0.16562 0.2596 0.16892 0.26329 C 0.17048 0.26491 0.17361 0.26884 0.17361 0.26861 C 0.18229 0.29173 0.17083 0.26422 0.18177 0.28294 C 0.1875 0.29288 0.18541 0.29496 0.19444 0.29982 C 0.20121 0.30791 0.2092 0.30883 0.21684 0.31369 C 0.2184 0.31484 0.22014 0.31577 0.2217 0.31692 C 0.22326 0.31762 0.22673 0.31947 0.22673 0.319 " pathEditMode="relative" rAng="0" ptsTypes="fffffffffffffffffffffffA">
                                      <p:cBhvr>
                                        <p:cTn id="12" dur="2000" fill="hold"/>
                                        <p:tgtEl>
                                          <p:spTgt spid="11"/>
                                        </p:tgtEl>
                                        <p:attrNameLst>
                                          <p:attrName>ppt_x</p:attrName>
                                          <p:attrName>ppt_y</p:attrName>
                                        </p:attrNameLst>
                                      </p:cBhvr>
                                      <p:rCtr x="10503" y="17684"/>
                                    </p:animMotion>
                                  </p:childTnLst>
                                </p:cTn>
                              </p:par>
                            </p:childTnLst>
                          </p:cTn>
                        </p:par>
                      </p:childTnLst>
                    </p:cTn>
                  </p:par>
                  <p:par>
                    <p:cTn id="13" fill="hold">
                      <p:stCondLst>
                        <p:cond delay="indefinite"/>
                      </p:stCondLst>
                      <p:childTnLst>
                        <p:par>
                          <p:cTn id="14" fill="hold">
                            <p:stCondLst>
                              <p:cond delay="0"/>
                            </p:stCondLst>
                            <p:childTnLst>
                              <p:par>
                                <p:cTn id="15" presetID="31" presetClass="exit" presetSubtype="0" fill="hold" grpId="0" nodeType="clickEffect">
                                  <p:stCondLst>
                                    <p:cond delay="0"/>
                                  </p:stCondLst>
                                  <p:childTnLst>
                                    <p:anim calcmode="lin" valueType="num">
                                      <p:cBhvr>
                                        <p:cTn id="16" dur="1000"/>
                                        <p:tgtEl>
                                          <p:spTgt spid="94211">
                                            <p:txEl>
                                              <p:pRg st="0" end="0"/>
                                            </p:txEl>
                                          </p:spTgt>
                                        </p:tgtEl>
                                        <p:attrNameLst>
                                          <p:attrName>ppt_w</p:attrName>
                                        </p:attrNameLst>
                                      </p:cBhvr>
                                      <p:tavLst>
                                        <p:tav tm="0">
                                          <p:val>
                                            <p:strVal val="ppt_w"/>
                                          </p:val>
                                        </p:tav>
                                        <p:tav tm="100000">
                                          <p:val>
                                            <p:fltVal val="0"/>
                                          </p:val>
                                        </p:tav>
                                      </p:tavLst>
                                    </p:anim>
                                    <p:anim calcmode="lin" valueType="num">
                                      <p:cBhvr>
                                        <p:cTn id="17" dur="1000"/>
                                        <p:tgtEl>
                                          <p:spTgt spid="94211">
                                            <p:txEl>
                                              <p:pRg st="0" end="0"/>
                                            </p:txEl>
                                          </p:spTgt>
                                        </p:tgtEl>
                                        <p:attrNameLst>
                                          <p:attrName>ppt_h</p:attrName>
                                        </p:attrNameLst>
                                      </p:cBhvr>
                                      <p:tavLst>
                                        <p:tav tm="0">
                                          <p:val>
                                            <p:strVal val="ppt_h"/>
                                          </p:val>
                                        </p:tav>
                                        <p:tav tm="100000">
                                          <p:val>
                                            <p:fltVal val="0"/>
                                          </p:val>
                                        </p:tav>
                                      </p:tavLst>
                                    </p:anim>
                                    <p:anim calcmode="lin" valueType="num">
                                      <p:cBhvr>
                                        <p:cTn id="18" dur="1000"/>
                                        <p:tgtEl>
                                          <p:spTgt spid="94211">
                                            <p:txEl>
                                              <p:pRg st="0" end="0"/>
                                            </p:txEl>
                                          </p:spTgt>
                                        </p:tgtEl>
                                        <p:attrNameLst>
                                          <p:attrName>style.rotation</p:attrName>
                                        </p:attrNameLst>
                                      </p:cBhvr>
                                      <p:tavLst>
                                        <p:tav tm="0">
                                          <p:val>
                                            <p:fltVal val="0"/>
                                          </p:val>
                                        </p:tav>
                                        <p:tav tm="100000">
                                          <p:val>
                                            <p:fltVal val="90"/>
                                          </p:val>
                                        </p:tav>
                                      </p:tavLst>
                                    </p:anim>
                                    <p:animEffect transition="out" filter="fade">
                                      <p:cBhvr>
                                        <p:cTn id="19" dur="1000"/>
                                        <p:tgtEl>
                                          <p:spTgt spid="94211">
                                            <p:txEl>
                                              <p:pRg st="0" end="0"/>
                                            </p:txEl>
                                          </p:spTgt>
                                        </p:tgtEl>
                                      </p:cBhvr>
                                    </p:animEffect>
                                    <p:set>
                                      <p:cBhvr>
                                        <p:cTn id="20" dur="1" fill="hold">
                                          <p:stCondLst>
                                            <p:cond delay="999"/>
                                          </p:stCondLst>
                                        </p:cTn>
                                        <p:tgtEl>
                                          <p:spTgt spid="94211">
                                            <p:txEl>
                                              <p:pRg st="0" end="0"/>
                                            </p:txEl>
                                          </p:spTgt>
                                        </p:tgtEl>
                                        <p:attrNameLst>
                                          <p:attrName>style.visibility</p:attrName>
                                        </p:attrNameLst>
                                      </p:cBhvr>
                                      <p:to>
                                        <p:strVal val="hidden"/>
                                      </p:to>
                                    </p:set>
                                  </p:childTnLst>
                                </p:cTn>
                              </p:par>
                              <p:par>
                                <p:cTn id="21" presetID="31" presetClass="entr" presetSubtype="0" fill="hold" grpId="0" nodeType="with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anim calcmode="lin" valueType="num">
                                      <p:cBhvr>
                                        <p:cTn id="23" dur="10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24" dur="1000" fill="hold"/>
                                        <p:tgtEl>
                                          <p:spTgt spid="13">
                                            <p:txEl>
                                              <p:pRg st="0" end="0"/>
                                            </p:txEl>
                                          </p:spTgt>
                                        </p:tgtEl>
                                        <p:attrNameLst>
                                          <p:attrName>ppt_h</p:attrName>
                                        </p:attrNameLst>
                                      </p:cBhvr>
                                      <p:tavLst>
                                        <p:tav tm="0">
                                          <p:val>
                                            <p:fltVal val="0"/>
                                          </p:val>
                                        </p:tav>
                                        <p:tav tm="100000">
                                          <p:val>
                                            <p:strVal val="#ppt_h"/>
                                          </p:val>
                                        </p:tav>
                                      </p:tavLst>
                                    </p:anim>
                                    <p:anim calcmode="lin" valueType="num">
                                      <p:cBhvr>
                                        <p:cTn id="25" dur="1000" fill="hold"/>
                                        <p:tgtEl>
                                          <p:spTgt spid="13">
                                            <p:txEl>
                                              <p:pRg st="0" end="0"/>
                                            </p:txEl>
                                          </p:spTgt>
                                        </p:tgtEl>
                                        <p:attrNameLst>
                                          <p:attrName>style.rotation</p:attrName>
                                        </p:attrNameLst>
                                      </p:cBhvr>
                                      <p:tavLst>
                                        <p:tav tm="0">
                                          <p:val>
                                            <p:fltVal val="90"/>
                                          </p:val>
                                        </p:tav>
                                        <p:tav tm="100000">
                                          <p:val>
                                            <p:fltVal val="0"/>
                                          </p:val>
                                        </p:tav>
                                      </p:tavLst>
                                    </p:anim>
                                    <p:animEffect transition="in" filter="fade">
                                      <p:cBhvr>
                                        <p:cTn id="26" dur="1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build="p"/>
      <p:bldP spid="4" grpId="0"/>
      <p:bldP spid="13" grpId="0" build="allAtOnce"/>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3"/>
          <p:cNvSpPr>
            <a:spLocks noGrp="1" noChangeArrowheads="1"/>
          </p:cNvSpPr>
          <p:nvPr>
            <p:ph type="body" idx="1"/>
          </p:nvPr>
        </p:nvSpPr>
        <p:spPr>
          <a:xfrm>
            <a:off x="152400" y="457200"/>
            <a:ext cx="5333999" cy="5943600"/>
          </a:xfrm>
        </p:spPr>
        <p:txBody>
          <a:bodyPr/>
          <a:lstStyle/>
          <a:p>
            <a:pPr marL="0" indent="0" algn="ctr" eaLnBrk="1" hangingPunct="1">
              <a:spcBef>
                <a:spcPts val="0"/>
              </a:spcBef>
              <a:buFontTx/>
              <a:buNone/>
            </a:pPr>
            <a:r>
              <a:rPr lang="en-US" sz="2800" b="1"/>
              <a:t>DOOR # 2: </a:t>
            </a:r>
            <a:r>
              <a:rPr lang="en-US" sz="4400" b="1"/>
              <a:t> </a:t>
            </a:r>
          </a:p>
          <a:p>
            <a:pPr marL="0" indent="0" algn="ctr" eaLnBrk="1" hangingPunct="1">
              <a:spcBef>
                <a:spcPts val="0"/>
              </a:spcBef>
              <a:buFontTx/>
              <a:buNone/>
            </a:pPr>
            <a:r>
              <a:rPr lang="en-US" sz="4200" b="1"/>
              <a:t>ACTIVE TRANSPORT</a:t>
            </a:r>
          </a:p>
          <a:p>
            <a:pPr marL="0" indent="0" eaLnBrk="1" hangingPunct="1">
              <a:buFontTx/>
              <a:buNone/>
            </a:pPr>
            <a:r>
              <a:rPr lang="en-US" sz="2800" b="1"/>
              <a:t>What is it?</a:t>
            </a:r>
            <a:r>
              <a:rPr lang="en-US" sz="2800"/>
              <a:t>  </a:t>
            </a:r>
          </a:p>
          <a:p>
            <a:pPr marL="0" indent="0" algn="just" eaLnBrk="1" hangingPunct="1">
              <a:buFontTx/>
              <a:buNone/>
            </a:pPr>
            <a:r>
              <a:rPr lang="en-US" sz="2400"/>
              <a:t>Movement of molecules across the cell membrane using </a:t>
            </a:r>
            <a:r>
              <a:rPr lang="en-US" sz="2400" b="1" u="sng"/>
              <a:t>ATP ENERGY</a:t>
            </a:r>
            <a:endParaRPr lang="en-US" sz="2400"/>
          </a:p>
          <a:p>
            <a:pPr marL="0" indent="0" algn="just" eaLnBrk="1" hangingPunct="1">
              <a:buFontTx/>
              <a:buNone/>
            </a:pPr>
            <a:r>
              <a:rPr lang="en-US" sz="2400"/>
              <a:t>Used for:</a:t>
            </a:r>
          </a:p>
          <a:p>
            <a:pPr algn="just" eaLnBrk="1" hangingPunct="1">
              <a:buFontTx/>
              <a:buChar char="-"/>
            </a:pPr>
            <a:r>
              <a:rPr lang="en-US" sz="2400"/>
              <a:t>Movement of chemicals from low concentration to high concentration against the concentration gradient </a:t>
            </a:r>
          </a:p>
          <a:p>
            <a:pPr lvl="1" algn="just" eaLnBrk="1" hangingPunct="1">
              <a:buFontTx/>
              <a:buChar char="-"/>
            </a:pPr>
            <a:r>
              <a:rPr lang="en-US" sz="2000"/>
              <a:t>Example:  Sodium and Potassium</a:t>
            </a:r>
          </a:p>
          <a:p>
            <a:pPr algn="just" eaLnBrk="1" hangingPunct="1">
              <a:buFontTx/>
              <a:buChar char="-"/>
            </a:pPr>
            <a:r>
              <a:rPr lang="en-US" sz="2400"/>
              <a:t>Molecules that are too large to move through the cell membrane easily</a:t>
            </a:r>
          </a:p>
          <a:p>
            <a:pPr lvl="1" algn="just" eaLnBrk="1" hangingPunct="1">
              <a:buFontTx/>
              <a:buChar char="-"/>
            </a:pPr>
            <a:r>
              <a:rPr lang="en-US" sz="2000"/>
              <a:t>Example:  Glucose and Starch</a:t>
            </a:r>
          </a:p>
          <a:p>
            <a:pPr eaLnBrk="1" hangingPunct="1">
              <a:buFontTx/>
              <a:buChar char="-"/>
            </a:pPr>
            <a:endParaRPr lang="en-US" sz="2800"/>
          </a:p>
        </p:txBody>
      </p:sp>
      <p:sp>
        <p:nvSpPr>
          <p:cNvPr id="6" name="Oval 5"/>
          <p:cNvSpPr/>
          <p:nvPr/>
        </p:nvSpPr>
        <p:spPr>
          <a:xfrm>
            <a:off x="5734050" y="1808629"/>
            <a:ext cx="3124200" cy="2971800"/>
          </a:xfrm>
          <a:prstGeom prst="ellipse">
            <a:avLst/>
          </a:prstGeom>
          <a:solidFill>
            <a:srgbClr val="F3FFFF"/>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8" name="Oval 7"/>
          <p:cNvSpPr/>
          <p:nvPr/>
        </p:nvSpPr>
        <p:spPr>
          <a:xfrm>
            <a:off x="7478246" y="3180228"/>
            <a:ext cx="952500" cy="934571"/>
          </a:xfrm>
          <a:prstGeom prst="ellipse">
            <a:avLst/>
          </a:prstGeom>
          <a:solidFill>
            <a:srgbClr val="FF99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105650" y="609600"/>
            <a:ext cx="133350" cy="1524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 name="Oval 8"/>
          <p:cNvSpPr/>
          <p:nvPr/>
        </p:nvSpPr>
        <p:spPr>
          <a:xfrm>
            <a:off x="7410450" y="304800"/>
            <a:ext cx="133350" cy="1524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1" name="Oval 10"/>
          <p:cNvSpPr/>
          <p:nvPr/>
        </p:nvSpPr>
        <p:spPr>
          <a:xfrm>
            <a:off x="7620000" y="685800"/>
            <a:ext cx="133350" cy="1524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2" name="Oval 11"/>
          <p:cNvSpPr/>
          <p:nvPr/>
        </p:nvSpPr>
        <p:spPr>
          <a:xfrm>
            <a:off x="7848600" y="457200"/>
            <a:ext cx="133350" cy="1524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3" name="Oval 12"/>
          <p:cNvSpPr/>
          <p:nvPr/>
        </p:nvSpPr>
        <p:spPr>
          <a:xfrm>
            <a:off x="7715250" y="838200"/>
            <a:ext cx="133350" cy="1524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4" name="Oval 13"/>
          <p:cNvSpPr/>
          <p:nvPr/>
        </p:nvSpPr>
        <p:spPr>
          <a:xfrm>
            <a:off x="6953250" y="914400"/>
            <a:ext cx="133350" cy="1524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5" name="Oval 14"/>
          <p:cNvSpPr/>
          <p:nvPr/>
        </p:nvSpPr>
        <p:spPr>
          <a:xfrm>
            <a:off x="7562850" y="457200"/>
            <a:ext cx="133350" cy="1524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6" name="Oval 15"/>
          <p:cNvSpPr/>
          <p:nvPr/>
        </p:nvSpPr>
        <p:spPr>
          <a:xfrm>
            <a:off x="7105650" y="1066800"/>
            <a:ext cx="133350" cy="1524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7" name="Oval 16"/>
          <p:cNvSpPr/>
          <p:nvPr/>
        </p:nvSpPr>
        <p:spPr>
          <a:xfrm>
            <a:off x="6572250" y="2286000"/>
            <a:ext cx="133350" cy="1524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8" name="Oval 17"/>
          <p:cNvSpPr/>
          <p:nvPr/>
        </p:nvSpPr>
        <p:spPr>
          <a:xfrm>
            <a:off x="7029450" y="2590800"/>
            <a:ext cx="133350" cy="1524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9" name="Oval 18"/>
          <p:cNvSpPr/>
          <p:nvPr/>
        </p:nvSpPr>
        <p:spPr>
          <a:xfrm>
            <a:off x="6781800" y="2438400"/>
            <a:ext cx="133350" cy="1524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0" name="Oval 19"/>
          <p:cNvSpPr/>
          <p:nvPr/>
        </p:nvSpPr>
        <p:spPr>
          <a:xfrm>
            <a:off x="6781800" y="2133600"/>
            <a:ext cx="133350" cy="1524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1" name="Oval 20"/>
          <p:cNvSpPr/>
          <p:nvPr/>
        </p:nvSpPr>
        <p:spPr>
          <a:xfrm>
            <a:off x="7258050" y="2590800"/>
            <a:ext cx="133350" cy="1524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2" name="Oval 21"/>
          <p:cNvSpPr/>
          <p:nvPr/>
        </p:nvSpPr>
        <p:spPr>
          <a:xfrm>
            <a:off x="7162800" y="2133600"/>
            <a:ext cx="133350" cy="1524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3" name="Oval 22"/>
          <p:cNvSpPr/>
          <p:nvPr/>
        </p:nvSpPr>
        <p:spPr>
          <a:xfrm>
            <a:off x="7391400" y="2514600"/>
            <a:ext cx="133350" cy="1524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4" name="Oval 23"/>
          <p:cNvSpPr/>
          <p:nvPr/>
        </p:nvSpPr>
        <p:spPr>
          <a:xfrm>
            <a:off x="7543800" y="2514600"/>
            <a:ext cx="133350" cy="1524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5" name="Oval 24"/>
          <p:cNvSpPr/>
          <p:nvPr/>
        </p:nvSpPr>
        <p:spPr>
          <a:xfrm>
            <a:off x="7696200" y="2133600"/>
            <a:ext cx="133350" cy="1524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6" name="Oval 25"/>
          <p:cNvSpPr/>
          <p:nvPr/>
        </p:nvSpPr>
        <p:spPr>
          <a:xfrm>
            <a:off x="7543800" y="2819400"/>
            <a:ext cx="133350" cy="1524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7" name="Oval 26"/>
          <p:cNvSpPr/>
          <p:nvPr/>
        </p:nvSpPr>
        <p:spPr>
          <a:xfrm>
            <a:off x="7924800" y="2743200"/>
            <a:ext cx="133350" cy="1524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8" name="Oval 27"/>
          <p:cNvSpPr/>
          <p:nvPr/>
        </p:nvSpPr>
        <p:spPr>
          <a:xfrm>
            <a:off x="8153400" y="2590800"/>
            <a:ext cx="133350" cy="1524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9" name="Oval 28"/>
          <p:cNvSpPr/>
          <p:nvPr/>
        </p:nvSpPr>
        <p:spPr>
          <a:xfrm>
            <a:off x="7696200" y="2971800"/>
            <a:ext cx="133350" cy="1524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0" name="Oval 29"/>
          <p:cNvSpPr/>
          <p:nvPr/>
        </p:nvSpPr>
        <p:spPr>
          <a:xfrm>
            <a:off x="7848600" y="2514600"/>
            <a:ext cx="133350" cy="1524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1" name="Oval 30"/>
          <p:cNvSpPr/>
          <p:nvPr/>
        </p:nvSpPr>
        <p:spPr>
          <a:xfrm>
            <a:off x="6477000" y="2590800"/>
            <a:ext cx="133350" cy="1524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2" name="Oval 31"/>
          <p:cNvSpPr/>
          <p:nvPr/>
        </p:nvSpPr>
        <p:spPr>
          <a:xfrm>
            <a:off x="6629400" y="2743200"/>
            <a:ext cx="133350" cy="1524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33" name="Oval 32"/>
          <p:cNvSpPr/>
          <p:nvPr/>
        </p:nvSpPr>
        <p:spPr>
          <a:xfrm>
            <a:off x="7315200" y="2819400"/>
            <a:ext cx="133350" cy="1524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5" name="Oval 4"/>
          <p:cNvSpPr/>
          <p:nvPr/>
        </p:nvSpPr>
        <p:spPr>
          <a:xfrm>
            <a:off x="6619875" y="5410200"/>
            <a:ext cx="609600" cy="609600"/>
          </a:xfrm>
          <a:prstGeom prst="ellipse">
            <a:avLst/>
          </a:prstGeom>
          <a:solidFill>
            <a:srgbClr val="99CC00"/>
          </a:solidFill>
          <a:ln>
            <a:noFill/>
          </a:ln>
          <a:effectLst>
            <a:outerShdw blurRad="50800" dist="38100" dir="5400000" algn="t" rotWithShape="0">
              <a:prstClr val="black">
                <a:alpha val="40000"/>
              </a:prstClr>
            </a:outerShdw>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7" name="Lightning Bolt 6"/>
          <p:cNvSpPr/>
          <p:nvPr/>
        </p:nvSpPr>
        <p:spPr>
          <a:xfrm>
            <a:off x="6858000" y="1600200"/>
            <a:ext cx="304800" cy="457200"/>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Lightning Bolt 34"/>
          <p:cNvSpPr/>
          <p:nvPr/>
        </p:nvSpPr>
        <p:spPr>
          <a:xfrm rot="3927686">
            <a:off x="8066571" y="1887374"/>
            <a:ext cx="326058" cy="353734"/>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Lightning Bolt 36"/>
          <p:cNvSpPr/>
          <p:nvPr/>
        </p:nvSpPr>
        <p:spPr>
          <a:xfrm rot="15287070">
            <a:off x="6330576" y="4669772"/>
            <a:ext cx="497972" cy="550944"/>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Lightning Bolt 37"/>
          <p:cNvSpPr/>
          <p:nvPr/>
        </p:nvSpPr>
        <p:spPr>
          <a:xfrm rot="2395909">
            <a:off x="7435860" y="1440949"/>
            <a:ext cx="406288" cy="523563"/>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Lightning Bolt 35"/>
          <p:cNvSpPr/>
          <p:nvPr/>
        </p:nvSpPr>
        <p:spPr>
          <a:xfrm rot="11508623">
            <a:off x="7085433" y="4765857"/>
            <a:ext cx="513561" cy="444087"/>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5332437" y="2690336"/>
            <a:ext cx="1516037" cy="738664"/>
          </a:xfrm>
          <a:prstGeom prst="rect">
            <a:avLst/>
          </a:prstGeom>
          <a:noFill/>
        </p:spPr>
        <p:txBody>
          <a:bodyPr wrap="square" rtlCol="0">
            <a:spAutoFit/>
          </a:bodyPr>
          <a:lstStyle/>
          <a:p>
            <a:pPr algn="ctr"/>
            <a:r>
              <a:rPr lang="en-US" sz="1400" b="1">
                <a:solidFill>
                  <a:srgbClr val="0070C0"/>
                </a:solidFill>
                <a:latin typeface="+mn-lt"/>
              </a:rPr>
              <a:t>HIGH concentration of molecules</a:t>
            </a:r>
          </a:p>
        </p:txBody>
      </p:sp>
      <p:sp>
        <p:nvSpPr>
          <p:cNvPr id="40" name="TextBox 39"/>
          <p:cNvSpPr txBox="1"/>
          <p:nvPr/>
        </p:nvSpPr>
        <p:spPr>
          <a:xfrm>
            <a:off x="5332438" y="262987"/>
            <a:ext cx="1516037" cy="738664"/>
          </a:xfrm>
          <a:prstGeom prst="rect">
            <a:avLst/>
          </a:prstGeom>
          <a:noFill/>
        </p:spPr>
        <p:txBody>
          <a:bodyPr wrap="square" rtlCol="0">
            <a:spAutoFit/>
          </a:bodyPr>
          <a:lstStyle/>
          <a:p>
            <a:pPr algn="ctr"/>
            <a:r>
              <a:rPr lang="en-US" sz="1400" b="1">
                <a:solidFill>
                  <a:srgbClr val="0070C0"/>
                </a:solidFill>
                <a:latin typeface="+mn-lt"/>
              </a:rPr>
              <a:t>LOW concentration of molecules</a:t>
            </a:r>
          </a:p>
        </p:txBody>
      </p:sp>
      <p:sp>
        <p:nvSpPr>
          <p:cNvPr id="41" name="TextBox 40"/>
          <p:cNvSpPr txBox="1"/>
          <p:nvPr/>
        </p:nvSpPr>
        <p:spPr>
          <a:xfrm>
            <a:off x="7094563" y="5635823"/>
            <a:ext cx="1516037" cy="307777"/>
          </a:xfrm>
          <a:prstGeom prst="rect">
            <a:avLst/>
          </a:prstGeom>
          <a:noFill/>
        </p:spPr>
        <p:txBody>
          <a:bodyPr wrap="square" rtlCol="0">
            <a:spAutoFit/>
          </a:bodyPr>
          <a:lstStyle/>
          <a:p>
            <a:pPr algn="ctr"/>
            <a:r>
              <a:rPr lang="en-US" sz="1400" b="1" u="sng">
                <a:solidFill>
                  <a:srgbClr val="0070C0"/>
                </a:solidFill>
                <a:latin typeface="+mn-lt"/>
              </a:rPr>
              <a:t>BIG</a:t>
            </a:r>
            <a:r>
              <a:rPr lang="en-US" sz="1400" b="1">
                <a:solidFill>
                  <a:srgbClr val="0070C0"/>
                </a:solidFill>
                <a:latin typeface="+mn-lt"/>
              </a:rPr>
              <a:t> Particles</a:t>
            </a:r>
          </a:p>
        </p:txBody>
      </p:sp>
      <p:sp>
        <p:nvSpPr>
          <p:cNvPr id="39" name="Lightning Bolt 38"/>
          <p:cNvSpPr/>
          <p:nvPr/>
        </p:nvSpPr>
        <p:spPr>
          <a:xfrm rot="3927686">
            <a:off x="4068310" y="2781603"/>
            <a:ext cx="326058" cy="353734"/>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extLst>
      <p:ext uri="{BB962C8B-B14F-4D97-AF65-F5344CB8AC3E}">
        <p14:creationId xmlns:p14="http://schemas.microsoft.com/office/powerpoint/2010/main" val="169919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grpId="0" nodeType="withEffect">
                                  <p:stCondLst>
                                    <p:cond delay="0"/>
                                  </p:stCondLst>
                                  <p:childTnLst>
                                    <p:animMotion origin="layout" path="M -0.00052 -9.15395E-7 L -0.00156 0.27739 " pathEditMode="relative" rAng="0" ptsTypes="AA">
                                      <p:cBhvr>
                                        <p:cTn id="6" dur="1100" fill="hold"/>
                                        <p:tgtEl>
                                          <p:spTgt spid="10"/>
                                        </p:tgtEl>
                                        <p:attrNameLst>
                                          <p:attrName>ppt_x</p:attrName>
                                          <p:attrName>ppt_y</p:attrName>
                                        </p:attrNameLst>
                                      </p:cBhvr>
                                      <p:rCtr x="-52" y="13870"/>
                                    </p:animMotion>
                                  </p:childTnLst>
                                </p:cTn>
                              </p:par>
                              <p:par>
                                <p:cTn id="7" presetID="42" presetClass="path" presetSubtype="0" repeatCount="indefinite" accel="50000" decel="50000" fill="hold" grpId="0" nodeType="withEffect">
                                  <p:stCondLst>
                                    <p:cond delay="700"/>
                                  </p:stCondLst>
                                  <p:childTnLst>
                                    <p:animMotion origin="layout" path="M -0.00382 0.0111 L -0.00486 0.28849 " pathEditMode="relative" rAng="0" ptsTypes="AA">
                                      <p:cBhvr>
                                        <p:cTn id="8" dur="1200" fill="hold"/>
                                        <p:tgtEl>
                                          <p:spTgt spid="9"/>
                                        </p:tgtEl>
                                        <p:attrNameLst>
                                          <p:attrName>ppt_x</p:attrName>
                                          <p:attrName>ppt_y</p:attrName>
                                        </p:attrNameLst>
                                      </p:cBhvr>
                                      <p:rCtr x="-52" y="13870"/>
                                    </p:animMotion>
                                  </p:childTnLst>
                                </p:cTn>
                              </p:par>
                              <p:par>
                                <p:cTn id="9" presetID="42" presetClass="path" presetSubtype="0" repeatCount="indefinite" accel="50000" decel="50000" fill="hold" grpId="0" nodeType="withEffect">
                                  <p:stCondLst>
                                    <p:cond delay="1400"/>
                                  </p:stCondLst>
                                  <p:childTnLst>
                                    <p:animMotion origin="layout" path="M -0.00052 -9.15395E-7 L -0.00156 0.27739 " pathEditMode="relative" rAng="0" ptsTypes="AA">
                                      <p:cBhvr>
                                        <p:cTn id="10" dur="1200" fill="hold"/>
                                        <p:tgtEl>
                                          <p:spTgt spid="11"/>
                                        </p:tgtEl>
                                        <p:attrNameLst>
                                          <p:attrName>ppt_x</p:attrName>
                                          <p:attrName>ppt_y</p:attrName>
                                        </p:attrNameLst>
                                      </p:cBhvr>
                                      <p:rCtr x="-52" y="13870"/>
                                    </p:animMotion>
                                  </p:childTnLst>
                                </p:cTn>
                              </p:par>
                              <p:par>
                                <p:cTn id="11" presetID="42" presetClass="path" presetSubtype="0" repeatCount="indefinite" accel="50000" decel="50000" fill="hold" grpId="0" nodeType="withEffect">
                                  <p:stCondLst>
                                    <p:cond delay="800"/>
                                  </p:stCondLst>
                                  <p:childTnLst>
                                    <p:animMotion origin="layout" path="M -0.00052 -9.15395E-7 L -0.00156 0.27739 " pathEditMode="relative" rAng="0" ptsTypes="AA">
                                      <p:cBhvr>
                                        <p:cTn id="12" dur="1400" fill="hold"/>
                                        <p:tgtEl>
                                          <p:spTgt spid="12"/>
                                        </p:tgtEl>
                                        <p:attrNameLst>
                                          <p:attrName>ppt_x</p:attrName>
                                          <p:attrName>ppt_y</p:attrName>
                                        </p:attrNameLst>
                                      </p:cBhvr>
                                      <p:rCtr x="-52" y="13870"/>
                                    </p:animMotion>
                                  </p:childTnLst>
                                </p:cTn>
                              </p:par>
                              <p:par>
                                <p:cTn id="13" presetID="42" presetClass="path" presetSubtype="0" repeatCount="indefinite" accel="50000" decel="50000" fill="hold" grpId="0" nodeType="withEffect">
                                  <p:stCondLst>
                                    <p:cond delay="1400"/>
                                  </p:stCondLst>
                                  <p:childTnLst>
                                    <p:animMotion origin="layout" path="M -0.00052 0.01109 L -0.00156 0.28848 " pathEditMode="relative" rAng="0" ptsTypes="AA">
                                      <p:cBhvr>
                                        <p:cTn id="14" dur="2200" fill="hold"/>
                                        <p:tgtEl>
                                          <p:spTgt spid="13"/>
                                        </p:tgtEl>
                                        <p:attrNameLst>
                                          <p:attrName>ppt_x</p:attrName>
                                          <p:attrName>ppt_y</p:attrName>
                                        </p:attrNameLst>
                                      </p:cBhvr>
                                      <p:rCtr x="-52" y="13870"/>
                                    </p:animMotion>
                                  </p:childTnLst>
                                </p:cTn>
                              </p:par>
                              <p:par>
                                <p:cTn id="15" presetID="42" presetClass="path" presetSubtype="0" repeatCount="indefinite" accel="50000" decel="50000" fill="hold" grpId="0" nodeType="withEffect">
                                  <p:stCondLst>
                                    <p:cond delay="1900"/>
                                  </p:stCondLst>
                                  <p:childTnLst>
                                    <p:animMotion origin="layout" path="M -0.00052 -9.15395E-7 L -0.00156 0.27739 " pathEditMode="relative" rAng="0" ptsTypes="AA">
                                      <p:cBhvr>
                                        <p:cTn id="16" dur="2200" fill="hold"/>
                                        <p:tgtEl>
                                          <p:spTgt spid="14"/>
                                        </p:tgtEl>
                                        <p:attrNameLst>
                                          <p:attrName>ppt_x</p:attrName>
                                          <p:attrName>ppt_y</p:attrName>
                                        </p:attrNameLst>
                                      </p:cBhvr>
                                      <p:rCtr x="-52" y="13870"/>
                                    </p:animMotion>
                                  </p:childTnLst>
                                </p:cTn>
                              </p:par>
                              <p:par>
                                <p:cTn id="17" presetID="42" presetClass="path" presetSubtype="0" repeatCount="indefinite" accel="50000" decel="50000" fill="hold" grpId="0" nodeType="withEffect">
                                  <p:stCondLst>
                                    <p:cond delay="600"/>
                                  </p:stCondLst>
                                  <p:childTnLst>
                                    <p:animMotion origin="layout" path="M -0.00382 0.0111 L -0.00486 0.28849 " pathEditMode="relative" rAng="0" ptsTypes="AA">
                                      <p:cBhvr>
                                        <p:cTn id="18" dur="2000" fill="hold"/>
                                        <p:tgtEl>
                                          <p:spTgt spid="15"/>
                                        </p:tgtEl>
                                        <p:attrNameLst>
                                          <p:attrName>ppt_x</p:attrName>
                                          <p:attrName>ppt_y</p:attrName>
                                        </p:attrNameLst>
                                      </p:cBhvr>
                                      <p:rCtr x="-52" y="13870"/>
                                    </p:animMotion>
                                  </p:childTnLst>
                                </p:cTn>
                              </p:par>
                              <p:par>
                                <p:cTn id="19" presetID="42" presetClass="path" presetSubtype="0" repeatCount="indefinite" accel="50000" decel="50000" fill="hold" grpId="0" nodeType="withEffect">
                                  <p:stCondLst>
                                    <p:cond delay="1800"/>
                                  </p:stCondLst>
                                  <p:childTnLst>
                                    <p:animMotion origin="layout" path="M -0.00052 -9.15395E-7 L -0.00156 0.27739 " pathEditMode="relative" rAng="0" ptsTypes="AA">
                                      <p:cBhvr>
                                        <p:cTn id="20" dur="1500" fill="hold"/>
                                        <p:tgtEl>
                                          <p:spTgt spid="16"/>
                                        </p:tgtEl>
                                        <p:attrNameLst>
                                          <p:attrName>ppt_x</p:attrName>
                                          <p:attrName>ppt_y</p:attrName>
                                        </p:attrNameLst>
                                      </p:cBhvr>
                                      <p:rCtr x="-52" y="13870"/>
                                    </p:animMotion>
                                  </p:childTnLst>
                                </p:cTn>
                              </p:par>
                              <p:par>
                                <p:cTn id="21" presetID="42" presetClass="path" presetSubtype="0" repeatCount="indefinite" accel="50000" decel="50000" fill="hold" grpId="0" nodeType="withEffect">
                                  <p:stCondLst>
                                    <p:cond delay="4700"/>
                                  </p:stCondLst>
                                  <p:childTnLst>
                                    <p:animMotion origin="layout" path="M -1.66667E-6 2.46879E-6 L 0.01771 -0.23301 " pathEditMode="relative" rAng="0" ptsTypes="AA">
                                      <p:cBhvr>
                                        <p:cTn id="22" dur="2000" fill="hold"/>
                                        <p:tgtEl>
                                          <p:spTgt spid="5"/>
                                        </p:tgtEl>
                                        <p:attrNameLst>
                                          <p:attrName>ppt_x</p:attrName>
                                          <p:attrName>ppt_y</p:attrName>
                                        </p:attrNameLst>
                                      </p:cBhvr>
                                      <p:rCtr x="885" y="-1165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11" grpId="0" animBg="1"/>
      <p:bldP spid="12" grpId="0" animBg="1"/>
      <p:bldP spid="13" grpId="0" animBg="1"/>
      <p:bldP spid="14" grpId="0" animBg="1"/>
      <p:bldP spid="15" grpId="0" animBg="1"/>
      <p:bldP spid="16" grpId="0" animBg="1"/>
      <p:bldP spid="5"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Content Placeholder 2"/>
          <p:cNvSpPr>
            <a:spLocks noGrp="1"/>
          </p:cNvSpPr>
          <p:nvPr>
            <p:ph idx="1"/>
          </p:nvPr>
        </p:nvSpPr>
        <p:spPr>
          <a:xfrm>
            <a:off x="457200" y="228600"/>
            <a:ext cx="8229600" cy="2971799"/>
          </a:xfrm>
        </p:spPr>
        <p:txBody>
          <a:bodyPr/>
          <a:lstStyle/>
          <a:p>
            <a:pPr marL="0" indent="0" algn="just">
              <a:buNone/>
            </a:pPr>
            <a:r>
              <a:rPr lang="en-US"/>
              <a:t>So, if you are moving from an area of low concentration (at the bottom of the hill) to high concentration (the top of the hill), it requires lots of energy.  Think about peddling uphill… you need to pedal HARD!  That’s ACTIVE TRANSPORT!</a:t>
            </a:r>
          </a:p>
        </p:txBody>
      </p:sp>
      <p:sp>
        <p:nvSpPr>
          <p:cNvPr id="3" name="Freeform 2"/>
          <p:cNvSpPr/>
          <p:nvPr/>
        </p:nvSpPr>
        <p:spPr>
          <a:xfrm rot="21006032">
            <a:off x="1450289" y="3656289"/>
            <a:ext cx="5405223" cy="3156442"/>
          </a:xfrm>
          <a:custGeom>
            <a:avLst/>
            <a:gdLst>
              <a:gd name="connsiteX0" fmla="*/ 0 w 7186868"/>
              <a:gd name="connsiteY0" fmla="*/ 1379466 h 1784667"/>
              <a:gd name="connsiteX1" fmla="*/ 4470400 w 7186868"/>
              <a:gd name="connsiteY1" fmla="*/ 608 h 1784667"/>
              <a:gd name="connsiteX2" fmla="*/ 6807200 w 7186868"/>
              <a:gd name="connsiteY2" fmla="*/ 1524608 h 1784667"/>
              <a:gd name="connsiteX3" fmla="*/ 7155543 w 7186868"/>
              <a:gd name="connsiteY3" fmla="*/ 1771351 h 1784667"/>
            </a:gdLst>
            <a:ahLst/>
            <a:cxnLst>
              <a:cxn ang="0">
                <a:pos x="connsiteX0" y="connsiteY0"/>
              </a:cxn>
              <a:cxn ang="0">
                <a:pos x="connsiteX1" y="connsiteY1"/>
              </a:cxn>
              <a:cxn ang="0">
                <a:pos x="connsiteX2" y="connsiteY2"/>
              </a:cxn>
              <a:cxn ang="0">
                <a:pos x="connsiteX3" y="connsiteY3"/>
              </a:cxn>
            </a:cxnLst>
            <a:rect l="l" t="t" r="r" b="b"/>
            <a:pathLst>
              <a:path w="7186868" h="1784667">
                <a:moveTo>
                  <a:pt x="0" y="1379466"/>
                </a:moveTo>
                <a:cubicBezTo>
                  <a:pt x="1667933" y="677942"/>
                  <a:pt x="3335867" y="-23582"/>
                  <a:pt x="4470400" y="608"/>
                </a:cubicBezTo>
                <a:cubicBezTo>
                  <a:pt x="5604933" y="24798"/>
                  <a:pt x="6359676" y="1229484"/>
                  <a:pt x="6807200" y="1524608"/>
                </a:cubicBezTo>
                <a:cubicBezTo>
                  <a:pt x="7254724" y="1819732"/>
                  <a:pt x="7205133" y="1795541"/>
                  <a:pt x="7155543" y="1771351"/>
                </a:cubicBezTo>
              </a:path>
            </a:pathLst>
          </a:custGeom>
        </p:spPr>
        <p:style>
          <a:lnRef idx="3">
            <a:schemeClr val="accent4"/>
          </a:lnRef>
          <a:fillRef idx="0">
            <a:schemeClr val="accent4"/>
          </a:fillRef>
          <a:effectRef idx="2">
            <a:schemeClr val="accent4"/>
          </a:effectRef>
          <a:fontRef idx="minor">
            <a:schemeClr val="tx1"/>
          </a:fontRef>
        </p:style>
        <p:txBody>
          <a:bodyPr rtlCol="0" anchor="ctr"/>
          <a:lstStyle/>
          <a:p>
            <a:pPr algn="ctr"/>
            <a:endParaRPr lang="en-US"/>
          </a:p>
        </p:txBody>
      </p:sp>
      <p:sp>
        <p:nvSpPr>
          <p:cNvPr id="7" name="TextBox 6"/>
          <p:cNvSpPr txBox="1"/>
          <p:nvPr/>
        </p:nvSpPr>
        <p:spPr>
          <a:xfrm>
            <a:off x="6248400" y="3505200"/>
            <a:ext cx="2057402" cy="1477328"/>
          </a:xfrm>
          <a:prstGeom prst="rect">
            <a:avLst/>
          </a:prstGeom>
          <a:noFill/>
        </p:spPr>
        <p:txBody>
          <a:bodyPr wrap="square" rtlCol="0">
            <a:spAutoFit/>
          </a:bodyPr>
          <a:lstStyle/>
          <a:p>
            <a:pPr algn="ctr"/>
            <a:r>
              <a:rPr lang="en-US" b="1">
                <a:solidFill>
                  <a:srgbClr val="FF0000"/>
                </a:solidFill>
                <a:latin typeface="+mn-lt"/>
              </a:rPr>
              <a:t>Low Concentration to High Concentration </a:t>
            </a:r>
            <a:r>
              <a:rPr lang="en-US" b="1" u="sng">
                <a:solidFill>
                  <a:srgbClr val="FF0000"/>
                </a:solidFill>
                <a:latin typeface="+mn-lt"/>
              </a:rPr>
              <a:t>REQUIRES lots of ENERGY</a:t>
            </a:r>
          </a:p>
        </p:txBody>
      </p:sp>
      <p:grpSp>
        <p:nvGrpSpPr>
          <p:cNvPr id="5" name="Group 4"/>
          <p:cNvGrpSpPr/>
          <p:nvPr/>
        </p:nvGrpSpPr>
        <p:grpSpPr>
          <a:xfrm>
            <a:off x="1092994" y="4645672"/>
            <a:ext cx="1123950" cy="1863725"/>
            <a:chOff x="1092994" y="4645672"/>
            <a:chExt cx="1123950" cy="1863725"/>
          </a:xfrm>
        </p:grpSpPr>
        <p:pic>
          <p:nvPicPr>
            <p:cNvPr id="19459" name="Picture 3" descr="C:\Users\mzaher\AppData\Local\Microsoft\Windows\Temporary Internet Files\Content.IE5\M6JX7GJN\MC900432223[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8440553">
              <a:off x="723106" y="5015560"/>
              <a:ext cx="1863725" cy="1123950"/>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Lightning Bolt 9"/>
            <p:cNvSpPr/>
            <p:nvPr/>
          </p:nvSpPr>
          <p:spPr>
            <a:xfrm rot="21380441">
              <a:off x="1457698" y="5246403"/>
              <a:ext cx="394539" cy="683965"/>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extLst>
      <p:ext uri="{BB962C8B-B14F-4D97-AF65-F5344CB8AC3E}">
        <p14:creationId xmlns:p14="http://schemas.microsoft.com/office/powerpoint/2010/main" val="1909195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20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0" presetClass="path" presetSubtype="0" accel="50000" decel="50000" fill="hold" nodeType="withEffect">
                                  <p:stCondLst>
                                    <p:cond delay="2000"/>
                                  </p:stCondLst>
                                  <p:childTnLst>
                                    <p:animMotion origin="layout" path="M -0.00052 0.00346 C 0.00729 -0.01942 -0.00261 0.00901 0.01128 -0.02451 C 0.0151 -0.03329 0.01961 -0.04878 0.02482 -0.0571 C 0.03125 -0.06796 0.04461 -0.08183 0.05173 -0.08992 C 0.05625 -0.09501 0.0592 -0.10264 0.06354 -0.10772 C 0.06718 -0.11836 0.07083 -0.13084 0.07552 -0.14055 C 0.08142 -0.1528 0.09757 -0.16644 0.10607 -0.17569 C 0.11336 -0.18401 0.11718 -0.19741 0.12291 -0.20851 C 0.13663 -0.23602 0.12795 -0.224 0.14809 -0.24388 C 0.14982 -0.2455 0.15156 -0.24735 0.15312 -0.24896 C 0.15486 -0.25058 0.15833 -0.25405 0.15833 -0.25382 C 0.16163 -0.26168 0.1625 -0.27416 0.1651 -0.27901 C 0.16614 -0.28156 0.16857 -0.28225 0.17014 -0.28433 C 0.17187 -0.28664 0.17309 -0.29011 0.17517 -0.29173 C 0.17864 -0.29496 0.18298 -0.29496 0.18698 -0.29681 C 0.18871 -0.29913 0.18993 -0.30259 0.19201 -0.30444 C 0.19531 -0.30722 0.20225 -0.3093 0.20225 -0.30906 " pathEditMode="relative" rAng="0" ptsTypes="ffffffffffffffffA">
                                      <p:cBhvr>
                                        <p:cTn id="10" dur="2000" fill="hold"/>
                                        <p:tgtEl>
                                          <p:spTgt spid="5"/>
                                        </p:tgtEl>
                                        <p:attrNameLst>
                                          <p:attrName>ppt_x</p:attrName>
                                          <p:attrName>ppt_y</p:attrName>
                                        </p:attrNameLst>
                                      </p:cBhvr>
                                      <p:rCtr x="10035" y="-153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3"/>
          <p:cNvSpPr>
            <a:spLocks noGrp="1" noChangeArrowheads="1"/>
          </p:cNvSpPr>
          <p:nvPr>
            <p:ph type="body" idx="1"/>
          </p:nvPr>
        </p:nvSpPr>
        <p:spPr>
          <a:xfrm>
            <a:off x="228600" y="977154"/>
            <a:ext cx="4951436" cy="4773704"/>
          </a:xfrm>
        </p:spPr>
        <p:txBody>
          <a:bodyPr/>
          <a:lstStyle/>
          <a:p>
            <a:pPr marL="0" indent="0" algn="ctr" eaLnBrk="1" hangingPunct="1">
              <a:spcBef>
                <a:spcPts val="0"/>
              </a:spcBef>
              <a:buFontTx/>
              <a:buNone/>
            </a:pPr>
            <a:r>
              <a:rPr lang="en-US" sz="2800" b="1"/>
              <a:t>DOOR # 3: </a:t>
            </a:r>
            <a:r>
              <a:rPr lang="en-US" sz="4400" b="1"/>
              <a:t> </a:t>
            </a:r>
          </a:p>
          <a:p>
            <a:pPr marL="0" indent="0" algn="ctr" eaLnBrk="1" hangingPunct="1">
              <a:spcBef>
                <a:spcPts val="0"/>
              </a:spcBef>
              <a:buFontTx/>
              <a:buNone/>
            </a:pPr>
            <a:r>
              <a:rPr lang="en-US" sz="4200" b="1"/>
              <a:t>OSMOSIS</a:t>
            </a:r>
          </a:p>
          <a:p>
            <a:pPr marL="0" indent="0" eaLnBrk="1" hangingPunct="1">
              <a:buFontTx/>
              <a:buNone/>
            </a:pPr>
            <a:r>
              <a:rPr lang="en-US" sz="2800" b="1"/>
              <a:t>What is it?</a:t>
            </a:r>
            <a:r>
              <a:rPr lang="en-US" sz="2800"/>
              <a:t>  </a:t>
            </a:r>
          </a:p>
          <a:p>
            <a:pPr marL="0" indent="0" algn="just" eaLnBrk="1" hangingPunct="1">
              <a:buFontTx/>
              <a:buNone/>
            </a:pPr>
            <a:r>
              <a:rPr lang="en-US" sz="2400" b="1"/>
              <a:t>DIFFUSION </a:t>
            </a:r>
            <a:r>
              <a:rPr lang="en-US" sz="2400"/>
              <a:t>of WATER molecules across the cell membrane</a:t>
            </a:r>
          </a:p>
          <a:p>
            <a:pPr algn="just" eaLnBrk="1" hangingPunct="1">
              <a:buFontTx/>
              <a:buChar char="-"/>
            </a:pPr>
            <a:r>
              <a:rPr lang="en-US" sz="2400"/>
              <a:t>Moves from HIGH  concentration to LOW concentration WITH the gradient</a:t>
            </a:r>
          </a:p>
          <a:p>
            <a:pPr algn="just" eaLnBrk="1" hangingPunct="1">
              <a:buFontTx/>
              <a:buChar char="-"/>
            </a:pPr>
            <a:r>
              <a:rPr lang="en-US" sz="2400"/>
              <a:t>Continues until concentrations reach equilibrium</a:t>
            </a:r>
          </a:p>
          <a:p>
            <a:pPr algn="just" eaLnBrk="1" hangingPunct="1">
              <a:buFontTx/>
              <a:buChar char="-"/>
            </a:pPr>
            <a:endParaRPr lang="en-US" sz="2400"/>
          </a:p>
          <a:p>
            <a:pPr marL="0" indent="0" algn="just" eaLnBrk="1" hangingPunct="1">
              <a:buNone/>
            </a:pPr>
            <a:endParaRPr lang="en-US" sz="2400"/>
          </a:p>
        </p:txBody>
      </p:sp>
      <p:sp>
        <p:nvSpPr>
          <p:cNvPr id="6" name="Oval 5"/>
          <p:cNvSpPr/>
          <p:nvPr/>
        </p:nvSpPr>
        <p:spPr>
          <a:xfrm>
            <a:off x="5734050" y="1808629"/>
            <a:ext cx="3124200" cy="2971800"/>
          </a:xfrm>
          <a:prstGeom prst="ellipse">
            <a:avLst/>
          </a:prstGeom>
          <a:solidFill>
            <a:srgbClr val="F3FFFF"/>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8" name="Oval 7"/>
          <p:cNvSpPr/>
          <p:nvPr/>
        </p:nvSpPr>
        <p:spPr>
          <a:xfrm>
            <a:off x="7363946" y="3180229"/>
            <a:ext cx="865654" cy="858371"/>
          </a:xfrm>
          <a:prstGeom prst="ellipse">
            <a:avLst/>
          </a:prstGeom>
          <a:solidFill>
            <a:srgbClr val="FF99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6901703" y="439270"/>
            <a:ext cx="304800" cy="268942"/>
            <a:chOff x="7221071" y="457200"/>
            <a:chExt cx="304800" cy="268942"/>
          </a:xfrm>
        </p:grpSpPr>
        <p:sp>
          <p:nvSpPr>
            <p:cNvPr id="31" name="Oval 30"/>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2" name="Oval 31"/>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33" name="Oval 32"/>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36" name="Group 35"/>
          <p:cNvGrpSpPr/>
          <p:nvPr/>
        </p:nvGrpSpPr>
        <p:grpSpPr>
          <a:xfrm>
            <a:off x="7490012" y="2263588"/>
            <a:ext cx="304800" cy="268942"/>
            <a:chOff x="7221071" y="457200"/>
            <a:chExt cx="304800" cy="268942"/>
          </a:xfrm>
        </p:grpSpPr>
        <p:sp>
          <p:nvSpPr>
            <p:cNvPr id="37" name="Oval 36"/>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8" name="Oval 37"/>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39" name="Oval 38"/>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41" name="Group 40"/>
          <p:cNvGrpSpPr/>
          <p:nvPr/>
        </p:nvGrpSpPr>
        <p:grpSpPr>
          <a:xfrm>
            <a:off x="7557247" y="1160931"/>
            <a:ext cx="304800" cy="268942"/>
            <a:chOff x="7221071" y="457200"/>
            <a:chExt cx="304800" cy="268942"/>
          </a:xfrm>
        </p:grpSpPr>
        <p:sp>
          <p:nvSpPr>
            <p:cNvPr id="42" name="Oval 41"/>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43" name="Oval 42"/>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44" name="Oval 43"/>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45" name="Group 44"/>
          <p:cNvGrpSpPr/>
          <p:nvPr/>
        </p:nvGrpSpPr>
        <p:grpSpPr>
          <a:xfrm>
            <a:off x="8435789" y="1716742"/>
            <a:ext cx="304800" cy="268942"/>
            <a:chOff x="7221071" y="457200"/>
            <a:chExt cx="304800" cy="268942"/>
          </a:xfrm>
        </p:grpSpPr>
        <p:sp>
          <p:nvSpPr>
            <p:cNvPr id="46" name="Oval 45"/>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47" name="Oval 46"/>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48" name="Oval 47"/>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49" name="Group 48"/>
          <p:cNvGrpSpPr/>
          <p:nvPr/>
        </p:nvGrpSpPr>
        <p:grpSpPr>
          <a:xfrm>
            <a:off x="6178922" y="708212"/>
            <a:ext cx="304800" cy="268942"/>
            <a:chOff x="7221071" y="457200"/>
            <a:chExt cx="304800" cy="268942"/>
          </a:xfrm>
        </p:grpSpPr>
        <p:sp>
          <p:nvSpPr>
            <p:cNvPr id="50" name="Oval 49"/>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51" name="Oval 50"/>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52" name="Oval 51"/>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53" name="Group 52"/>
          <p:cNvGrpSpPr/>
          <p:nvPr/>
        </p:nvGrpSpPr>
        <p:grpSpPr>
          <a:xfrm>
            <a:off x="8283389" y="667871"/>
            <a:ext cx="304800" cy="268942"/>
            <a:chOff x="7221071" y="457200"/>
            <a:chExt cx="304800" cy="268942"/>
          </a:xfrm>
        </p:grpSpPr>
        <p:sp>
          <p:nvSpPr>
            <p:cNvPr id="54" name="Oval 53"/>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55" name="Oval 54"/>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56" name="Oval 55"/>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57" name="Group 56"/>
          <p:cNvGrpSpPr/>
          <p:nvPr/>
        </p:nvGrpSpPr>
        <p:grpSpPr>
          <a:xfrm>
            <a:off x="6428813" y="1506071"/>
            <a:ext cx="304800" cy="268942"/>
            <a:chOff x="7221071" y="457200"/>
            <a:chExt cx="304800" cy="268942"/>
          </a:xfrm>
        </p:grpSpPr>
        <p:sp>
          <p:nvSpPr>
            <p:cNvPr id="58" name="Oval 57"/>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59" name="Oval 58"/>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60" name="Oval 59"/>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61" name="Group 60"/>
          <p:cNvGrpSpPr/>
          <p:nvPr/>
        </p:nvGrpSpPr>
        <p:grpSpPr>
          <a:xfrm>
            <a:off x="6373905" y="3464859"/>
            <a:ext cx="304800" cy="268942"/>
            <a:chOff x="7221071" y="457200"/>
            <a:chExt cx="304800" cy="268942"/>
          </a:xfrm>
        </p:grpSpPr>
        <p:sp>
          <p:nvSpPr>
            <p:cNvPr id="62" name="Oval 61"/>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63" name="Oval 62"/>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64" name="Oval 63"/>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65" name="Group 64"/>
          <p:cNvGrpSpPr/>
          <p:nvPr/>
        </p:nvGrpSpPr>
        <p:grpSpPr>
          <a:xfrm>
            <a:off x="5940797" y="4798360"/>
            <a:ext cx="304800" cy="268942"/>
            <a:chOff x="7221071" y="457200"/>
            <a:chExt cx="304800" cy="268942"/>
          </a:xfrm>
        </p:grpSpPr>
        <p:sp>
          <p:nvSpPr>
            <p:cNvPr id="66" name="Oval 65"/>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67" name="Oval 66"/>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68" name="Oval 67"/>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69" name="Group 68"/>
          <p:cNvGrpSpPr/>
          <p:nvPr/>
        </p:nvGrpSpPr>
        <p:grpSpPr>
          <a:xfrm>
            <a:off x="6705600" y="2550458"/>
            <a:ext cx="304800" cy="268942"/>
            <a:chOff x="7221071" y="457200"/>
            <a:chExt cx="304800" cy="268942"/>
          </a:xfrm>
        </p:grpSpPr>
        <p:sp>
          <p:nvSpPr>
            <p:cNvPr id="70" name="Oval 69"/>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71" name="Oval 70"/>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72" name="Oval 71"/>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73" name="Group 72"/>
          <p:cNvGrpSpPr/>
          <p:nvPr/>
        </p:nvGrpSpPr>
        <p:grpSpPr>
          <a:xfrm>
            <a:off x="7983071" y="5674658"/>
            <a:ext cx="304800" cy="268942"/>
            <a:chOff x="7221071" y="457200"/>
            <a:chExt cx="304800" cy="268942"/>
          </a:xfrm>
        </p:grpSpPr>
        <p:sp>
          <p:nvSpPr>
            <p:cNvPr id="74" name="Oval 73"/>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75" name="Oval 74"/>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76" name="Oval 75"/>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77" name="Group 76"/>
          <p:cNvGrpSpPr/>
          <p:nvPr/>
        </p:nvGrpSpPr>
        <p:grpSpPr>
          <a:xfrm>
            <a:off x="7086600" y="3922058"/>
            <a:ext cx="304800" cy="268942"/>
            <a:chOff x="7221071" y="457200"/>
            <a:chExt cx="304800" cy="268942"/>
          </a:xfrm>
        </p:grpSpPr>
        <p:sp>
          <p:nvSpPr>
            <p:cNvPr id="78" name="Oval 77"/>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79" name="Oval 78"/>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80" name="Oval 79"/>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81" name="Group 80"/>
          <p:cNvGrpSpPr/>
          <p:nvPr/>
        </p:nvGrpSpPr>
        <p:grpSpPr>
          <a:xfrm>
            <a:off x="7848600" y="2971800"/>
            <a:ext cx="304800" cy="268942"/>
            <a:chOff x="7221071" y="457200"/>
            <a:chExt cx="304800" cy="268942"/>
          </a:xfrm>
        </p:grpSpPr>
        <p:sp>
          <p:nvSpPr>
            <p:cNvPr id="82" name="Oval 81"/>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3" name="Oval 82"/>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84" name="Oval 83"/>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85" name="Group 84"/>
          <p:cNvGrpSpPr/>
          <p:nvPr/>
        </p:nvGrpSpPr>
        <p:grpSpPr>
          <a:xfrm>
            <a:off x="7620000" y="3388658"/>
            <a:ext cx="304800" cy="268942"/>
            <a:chOff x="7221071" y="457200"/>
            <a:chExt cx="304800" cy="268942"/>
          </a:xfrm>
        </p:grpSpPr>
        <p:sp>
          <p:nvSpPr>
            <p:cNvPr id="86" name="Oval 85"/>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7" name="Oval 86"/>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88" name="Oval 87"/>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89" name="Group 88"/>
          <p:cNvGrpSpPr/>
          <p:nvPr/>
        </p:nvGrpSpPr>
        <p:grpSpPr>
          <a:xfrm>
            <a:off x="5321671" y="3904129"/>
            <a:ext cx="304800" cy="268942"/>
            <a:chOff x="7221071" y="457200"/>
            <a:chExt cx="304800" cy="268942"/>
          </a:xfrm>
        </p:grpSpPr>
        <p:sp>
          <p:nvSpPr>
            <p:cNvPr id="90" name="Oval 89"/>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1" name="Oval 90"/>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92" name="Oval 91"/>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93" name="Group 92"/>
          <p:cNvGrpSpPr/>
          <p:nvPr/>
        </p:nvGrpSpPr>
        <p:grpSpPr>
          <a:xfrm>
            <a:off x="5631514" y="1653989"/>
            <a:ext cx="304800" cy="268942"/>
            <a:chOff x="7221071" y="457200"/>
            <a:chExt cx="304800" cy="268942"/>
          </a:xfrm>
        </p:grpSpPr>
        <p:sp>
          <p:nvSpPr>
            <p:cNvPr id="94" name="Oval 93"/>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5" name="Oval 94"/>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96" name="Oval 95"/>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97" name="Group 96"/>
          <p:cNvGrpSpPr/>
          <p:nvPr/>
        </p:nvGrpSpPr>
        <p:grpSpPr>
          <a:xfrm>
            <a:off x="8369114" y="4726643"/>
            <a:ext cx="304800" cy="268942"/>
            <a:chOff x="7221071" y="457200"/>
            <a:chExt cx="304800" cy="268942"/>
          </a:xfrm>
        </p:grpSpPr>
        <p:sp>
          <p:nvSpPr>
            <p:cNvPr id="98" name="Oval 97"/>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9" name="Oval 98"/>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100" name="Oval 99"/>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101" name="Group 100"/>
          <p:cNvGrpSpPr/>
          <p:nvPr/>
        </p:nvGrpSpPr>
        <p:grpSpPr>
          <a:xfrm>
            <a:off x="6961654" y="5401235"/>
            <a:ext cx="304800" cy="268942"/>
            <a:chOff x="7221071" y="457200"/>
            <a:chExt cx="304800" cy="268942"/>
          </a:xfrm>
        </p:grpSpPr>
        <p:sp>
          <p:nvSpPr>
            <p:cNvPr id="102" name="Oval 101"/>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03" name="Oval 102"/>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104" name="Oval 103"/>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105" name="Group 104"/>
          <p:cNvGrpSpPr/>
          <p:nvPr/>
        </p:nvGrpSpPr>
        <p:grpSpPr>
          <a:xfrm>
            <a:off x="5388346" y="6172200"/>
            <a:ext cx="304800" cy="268942"/>
            <a:chOff x="7221071" y="457200"/>
            <a:chExt cx="304800" cy="268942"/>
          </a:xfrm>
        </p:grpSpPr>
        <p:sp>
          <p:nvSpPr>
            <p:cNvPr id="106" name="Oval 105"/>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07" name="Oval 106"/>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108" name="Oval 107"/>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109" name="Group 108"/>
          <p:cNvGrpSpPr/>
          <p:nvPr/>
        </p:nvGrpSpPr>
        <p:grpSpPr>
          <a:xfrm>
            <a:off x="6093197" y="5616387"/>
            <a:ext cx="304800" cy="268942"/>
            <a:chOff x="7221071" y="457200"/>
            <a:chExt cx="304800" cy="268942"/>
          </a:xfrm>
        </p:grpSpPr>
        <p:sp>
          <p:nvSpPr>
            <p:cNvPr id="110" name="Oval 109"/>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11" name="Oval 110"/>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112" name="Oval 111"/>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sp>
        <p:nvSpPr>
          <p:cNvPr id="113" name="TextBox 112"/>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extLst>
      <p:ext uri="{BB962C8B-B14F-4D97-AF65-F5344CB8AC3E}">
        <p14:creationId xmlns:p14="http://schemas.microsoft.com/office/powerpoint/2010/main" val="926037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600"/>
                                  </p:stCondLst>
                                  <p:childTnLst>
                                    <p:animMotion origin="layout" path="M 4.16667E-6 1.6185E-6 C 0.00712 -0.0185 0.01024 -0.03977 0.0191 -0.05711 C 0.02378 -0.06613 0.03021 -0.07353 0.03507 -0.08231 C 0.05295 -0.11514 0.06753 -0.15145 0.08576 -0.18382 C 0.08628 -0.18728 0.08628 -0.19121 0.08733 -0.19445 C 0.08785 -0.1963 0.0901 -0.19676 0.09062 -0.19861 C 0.09583 -0.21896 0.08767 -0.20786 0.09687 -0.22197 C 0.1033 -0.23191 0.11233 -0.23815 0.1191 -0.2474 C 0.12326 -0.25295 0.12413 -0.26127 0.12552 -0.26844 C 0.12673 -0.30705 0.1151 -0.32347 0.13663 -0.32347 " pathEditMode="relative" ptsTypes="fffffffffA">
                                      <p:cBhvr>
                                        <p:cTn id="6" dur="2000" fill="hold"/>
                                        <p:tgtEl>
                                          <p:spTgt spid="105"/>
                                        </p:tgtEl>
                                        <p:attrNameLst>
                                          <p:attrName>ppt_x</p:attrName>
                                          <p:attrName>ppt_y</p:attrName>
                                        </p:attrNameLst>
                                      </p:cBhvr>
                                    </p:animMotion>
                                  </p:childTnLst>
                                </p:cTn>
                              </p:par>
                              <p:par>
                                <p:cTn id="7" presetID="0" presetClass="path" presetSubtype="0" repeatCount="indefinite" accel="50000" decel="50000" fill="hold" nodeType="withEffect">
                                  <p:stCondLst>
                                    <p:cond delay="3900"/>
                                  </p:stCondLst>
                                  <p:childTnLst>
                                    <p:animMotion origin="layout" path="M -5.27778E-6 -4.79769E-6 C 0.00954 -0.01272 0.01388 -0.02774 0.02221 -0.04231 C 0.02586 -0.04878 0.03662 -0.05248 0.04131 -0.05711 C 0.04739 -0.06335 0.05346 -0.07329 0.05711 -0.08231 C 0.06006 -0.08948 0.06319 -0.10266 0.06666 -0.10983 C 0.06787 -0.11237 0.07013 -0.11399 0.07152 -0.1163 C 0.07273 -0.11815 0.0736 -0.12046 0.07464 -0.12254 C 0.07794 -0.12948 0.08419 -0.14381 0.08419 -0.14381 C 0.0901 -0.17572 0.08489 -0.20462 0.07933 -0.23468 C 0.0802 -0.24925 0.07569 -0.26636 0.08888 -0.26636 " pathEditMode="relative" ptsTypes="fffffffffA">
                                      <p:cBhvr>
                                        <p:cTn id="8" dur="2000" fill="hold"/>
                                        <p:tgtEl>
                                          <p:spTgt spid="109"/>
                                        </p:tgtEl>
                                        <p:attrNameLst>
                                          <p:attrName>ppt_x</p:attrName>
                                          <p:attrName>ppt_y</p:attrName>
                                        </p:attrNameLst>
                                      </p:cBhvr>
                                    </p:animMotion>
                                  </p:childTnLst>
                                </p:cTn>
                              </p:par>
                              <p:par>
                                <p:cTn id="9" presetID="0" presetClass="path" presetSubtype="0" repeatCount="indefinite" accel="50000" decel="50000" fill="hold" nodeType="withEffect">
                                  <p:stCondLst>
                                    <p:cond delay="2200"/>
                                  </p:stCondLst>
                                  <p:childTnLst>
                                    <p:animMotion origin="layout" path="M -5.83333E-6 4.85549E-6 C 0.00624 0.02266 0.01631 0.04254 0.02221 0.06543 C 0.02899 0.09156 0.03263 0.11653 0.03489 0.14381 C 0.03697 0.19861 0.03992 0.25433 0.03333 0.30867 C 0.03385 0.31699 0.03159 0.3267 0.03489 0.33387 C 0.0368 0.33803 0.04235 0.33549 0.046 0.33618 C 0.05885 0.33849 0.07274 0.34034 0.08558 0.34034 " pathEditMode="relative" ptsTypes="ffffffA">
                                      <p:cBhvr>
                                        <p:cTn id="10" dur="2000" fill="hold"/>
                                        <p:tgtEl>
                                          <p:spTgt spid="77"/>
                                        </p:tgtEl>
                                        <p:attrNameLst>
                                          <p:attrName>ppt_x</p:attrName>
                                          <p:attrName>ppt_y</p:attrName>
                                        </p:attrNameLst>
                                      </p:cBhvr>
                                    </p:animMotion>
                                  </p:childTnLst>
                                </p:cTn>
                              </p:par>
                              <p:par>
                                <p:cTn id="11" presetID="0" presetClass="path" presetSubtype="0" repeatCount="indefinite" accel="50000" decel="50000" fill="hold" nodeType="withEffect">
                                  <p:stCondLst>
                                    <p:cond delay="2800"/>
                                  </p:stCondLst>
                                  <p:childTnLst>
                                    <p:animMotion origin="layout" path="M 3.88889E-6 3.19001E-6 C -0.00382 0.04207 0.00139 0.00231 -0.00486 0.02889 C -0.00591 0.03305 -0.00886 0.05108 -0.01007 0.05779 C -0.01407 0.08368 -0.03594 0.1128 -0.04549 0.13222 C -0.04705 0.13546 -0.0474 0.14124 -0.04861 0.14517 C -0.05434 0.16204 -0.06164 0.17753 -0.07153 0.184 C -0.0724 0.18701 -0.07344 0.19094 -0.07483 0.19371 C -0.07622 0.19671 -0.0783 0.19718 -0.07969 0.20018 C -0.08073 0.20249 -0.08039 0.20689 -0.08108 0.20989 C -0.08195 0.21243 -0.08334 0.21428 -0.08438 0.21659 C -0.0882 0.23647 -0.09306 0.24248 -0.10226 0.25173 C -0.10591 0.25543 -0.10782 0.26121 -0.11216 0.26167 C -0.12118 0.26306 -0.13039 0.26167 -0.13924 0.26167 " pathEditMode="relative" rAng="0" ptsTypes="ffffffffffffA">
                                      <p:cBhvr>
                                        <p:cTn id="12" dur="2000" fill="hold"/>
                                        <p:tgtEl>
                                          <p:spTgt spid="45"/>
                                        </p:tgtEl>
                                        <p:attrNameLst>
                                          <p:attrName>ppt_x</p:attrName>
                                          <p:attrName>ppt_y</p:attrName>
                                        </p:attrNameLst>
                                      </p:cBhvr>
                                      <p:rCtr x="-6892" y="13153"/>
                                    </p:animMotion>
                                  </p:childTnLst>
                                </p:cTn>
                              </p:par>
                              <p:par>
                                <p:cTn id="13" presetID="0" presetClass="path" presetSubtype="0" repeatCount="indefinite" accel="50000" decel="50000" fill="hold" nodeType="withEffect">
                                  <p:stCondLst>
                                    <p:cond delay="1100"/>
                                  </p:stCondLst>
                                  <p:childTnLst>
                                    <p:animMotion origin="layout" path="M 0.00087 -0.00578 C 0.00312 0.00855 0.00573 0.02381 0.01285 0.03722 C 0.01788 0.06056 0.01788 0.07004 0.01528 0.09847 C 0.01475 0.10287 0.01146 0.1068 0.01041 0.11119 C 0.00868 0.11835 0.00712 0.12552 0.00573 0.13268 C 0.00486 0.13685 0.00312 0.14517 0.00312 0.1454 C 0.00295 0.14864 -0.00452 0.22029 0.00087 0.22815 C 0.00382 0.23255 0.01371 0.22815 0.02014 0.22815 " pathEditMode="relative" rAng="0" ptsTypes="fffffffA">
                                      <p:cBhvr>
                                        <p:cTn id="14" dur="2000" fill="hold"/>
                                        <p:tgtEl>
                                          <p:spTgt spid="4"/>
                                        </p:tgtEl>
                                        <p:attrNameLst>
                                          <p:attrName>ppt_x</p:attrName>
                                          <p:attrName>ppt_y</p:attrName>
                                        </p:attrNameLst>
                                      </p:cBhvr>
                                      <p:rCtr x="694" y="11905"/>
                                    </p:animMotion>
                                  </p:childTnLst>
                                </p:cTn>
                              </p:par>
                              <p:par>
                                <p:cTn id="15" presetID="0" presetClass="path" presetSubtype="0" repeatCount="indefinite" accel="50000" decel="50000" fill="hold" nodeType="withEffect">
                                  <p:stCondLst>
                                    <p:cond delay="4300"/>
                                  </p:stCondLst>
                                  <p:childTnLst>
                                    <p:animMotion origin="layout" path="M 1.11111E-6 -3.65233E-6 C -0.00729 0.01965 -0.01059 0.04115 -0.01371 0.06265 C -0.01493 0.08137 -0.01562 0.09293 -0.01962 0.10957 C -0.0217 0.13801 -0.0283 0.1736 -0.01562 0.19834 C -0.01406 0.20481 -0.01371 0.20897 -0.00972 0.21406 C -0.00469 0.22076 0.00052 0.21868 0.00399 0.227 " pathEditMode="relative" ptsTypes="fffffA">
                                      <p:cBhvr>
                                        <p:cTn id="16" dur="2000" fill="hold"/>
                                        <p:tgtEl>
                                          <p:spTgt spid="57"/>
                                        </p:tgtEl>
                                        <p:attrNameLst>
                                          <p:attrName>ppt_x</p:attrName>
                                          <p:attrName>ppt_y</p:attrName>
                                        </p:attrNameLst>
                                      </p:cBhvr>
                                    </p:animMotion>
                                  </p:childTnLst>
                                </p:cTn>
                              </p:par>
                              <p:par>
                                <p:cTn id="17" presetID="0" presetClass="path" presetSubtype="0" repeatCount="indefinite" accel="50000" decel="50000" fill="hold" nodeType="withEffect">
                                  <p:stCondLst>
                                    <p:cond delay="6200"/>
                                  </p:stCondLst>
                                  <p:childTnLst>
                                    <p:animMotion origin="layout" path="M -1.11111E-6 2.04808E-6 C 0.00261 -0.0386 0.00642 -0.07651 0.0099 -0.11489 C 0.0092 -0.13315 0.01146 -0.16875 0.00399 -0.19071 C 0.00365 -0.19163 -0.00399 -0.21429 -0.00781 -0.21937 C -0.00955 -0.22168 -0.01267 -0.22191 -0.01371 -0.22469 C -0.01441 -0.22631 -0.0125 -0.22816 -0.0118 -0.22977 " pathEditMode="relative" ptsTypes="fffffA">
                                      <p:cBhvr>
                                        <p:cTn id="18" dur="2000" fill="hold"/>
                                        <p:tgtEl>
                                          <p:spTgt spid="69"/>
                                        </p:tgtEl>
                                        <p:attrNameLst>
                                          <p:attrName>ppt_x</p:attrName>
                                          <p:attrName>ppt_y</p:attrName>
                                        </p:attrNameLst>
                                      </p:cBhvr>
                                    </p:animMotion>
                                  </p:childTnLst>
                                </p:cTn>
                              </p:par>
                              <p:par>
                                <p:cTn id="19" presetID="0" presetClass="path" presetSubtype="0" repeatCount="indefinite" accel="50000" decel="50000" fill="hold" nodeType="withEffect">
                                  <p:stCondLst>
                                    <p:cond delay="2300"/>
                                  </p:stCondLst>
                                  <p:childTnLst>
                                    <p:animMotion origin="layout" path="M 4.44444E-6 3.09293E-6 C -0.00261 0.01063 -0.00434 0.01895 -0.00539 0.0312 C -0.00625 0.04369 -0.00608 0.06125 -0.00851 0.07304 C -0.01059 0.08368 -0.01407 0.09732 -0.01684 0.10726 C -0.0198 0.1306 -0.0257 0.15534 -0.02622 0.18053 C -0.02639 0.19787 -0.02622 0.21544 -0.02622 0.23301 " pathEditMode="relative" rAng="0" ptsTypes="fffffA">
                                      <p:cBhvr>
                                        <p:cTn id="20" dur="2000" fill="hold"/>
                                        <p:tgtEl>
                                          <p:spTgt spid="41"/>
                                        </p:tgtEl>
                                        <p:attrNameLst>
                                          <p:attrName>ppt_x</p:attrName>
                                          <p:attrName>ppt_y</p:attrName>
                                        </p:attrNameLst>
                                      </p:cBhvr>
                                      <p:rCtr x="-1319" y="11650"/>
                                    </p:animMotion>
                                  </p:childTnLst>
                                </p:cTn>
                              </p:par>
                              <p:par>
                                <p:cTn id="21" presetID="0" presetClass="path" presetSubtype="0" repeatCount="indefinite" accel="50000" decel="50000" fill="hold" nodeType="withEffect">
                                  <p:stCondLst>
                                    <p:cond delay="0"/>
                                  </p:stCondLst>
                                  <p:childTnLst>
                                    <p:animMotion origin="layout" path="M 8.33333E-7 5.97319E-6 C 0.00521 -0.01363 0.00729 -0.02866 0.01372 -0.0416 C 0.02049 -0.09292 0.01754 -0.14817 0.00782 -0.19833 C 0.00591 -0.20873 0.00608 -0.22422 8.33333E-7 -0.23231 C 0.0007 -0.24525 8.33333E-7 -0.25866 0.00209 -0.27138 C 0.00348 -0.27993 0.01615 -0.28293 0.01962 -0.28455 C 0.02153 -0.28548 0.02552 -0.28709 0.02552 -0.28709 " pathEditMode="relative" ptsTypes="ffffffA">
                                      <p:cBhvr>
                                        <p:cTn id="22" dur="2000" fill="hold"/>
                                        <p:tgtEl>
                                          <p:spTgt spid="36"/>
                                        </p:tgtEl>
                                        <p:attrNameLst>
                                          <p:attrName>ppt_x</p:attrName>
                                          <p:attrName>ppt_y</p:attrName>
                                        </p:attrNameLst>
                                      </p:cBhvr>
                                    </p:animMotion>
                                  </p:childTnLst>
                                </p:cTn>
                              </p:par>
                              <p:par>
                                <p:cTn id="23" presetID="0" presetClass="path" presetSubtype="0" repeatCount="indefinite" accel="50000" decel="50000" fill="hold" nodeType="withEffect">
                                  <p:stCondLst>
                                    <p:cond delay="1400"/>
                                  </p:stCondLst>
                                  <p:childTnLst>
                                    <p:animMotion origin="layout" path="M -8.33333E-7 -7.95192E-6 C -0.01024 0.02773 -0.00868 0.06333 -0.02153 0.08876 C -0.02292 0.09847 -0.02535 0.12228 -0.02934 0.13314 C -0.03299 0.14285 -0.03924 0.15187 -0.04306 0.16181 C -0.04583 0.18053 -0.05139 0.1981 -0.05486 0.21659 C -0.05417 0.22954 -0.05521 0.24271 -0.05295 0.25566 C -0.05191 0.2619 -0.04774 0.26606 -0.04496 0.27138 C -0.03733 0.28501 -0.0309 0.29588 -0.02535 0.31044 C -0.02257 0.3257 -0.01753 0.34188 -0.01753 0.3576 C -0.01962 0.38349 -0.02413 0.40822 -0.02934 0.43319 C -0.02969 0.43481 -0.03194 0.44937 -0.03333 0.45168 C -0.03819 0.45977 -0.04809 0.46023 -0.05486 0.46463 " pathEditMode="relative" ptsTypes="fffffffffffA">
                                      <p:cBhvr>
                                        <p:cTn id="24" dur="2000" fill="hold"/>
                                        <p:tgtEl>
                                          <p:spTgt spid="53"/>
                                        </p:tgtEl>
                                        <p:attrNameLst>
                                          <p:attrName>ppt_x</p:attrName>
                                          <p:attrName>ppt_y</p:attrName>
                                        </p:attrNameLst>
                                      </p:cBhvr>
                                    </p:animMotion>
                                  </p:childTnLst>
                                </p:cTn>
                              </p:par>
                              <p:par>
                                <p:cTn id="25" presetID="0" presetClass="path" presetSubtype="0" repeatCount="indefinite" accel="50000" decel="50000" fill="hold" nodeType="withEffect">
                                  <p:stCondLst>
                                    <p:cond delay="1800"/>
                                  </p:stCondLst>
                                  <p:childTnLst>
                                    <p:animMotion origin="layout" path="M 8.33333E-7 -9.89367E-7 C 0.00139 0.03606 8.33333E-7 0.03837 0.0059 0.06265 C 0.01146 0.13823 0.00469 0.21544 0.01371 0.28988 C 0.01163 0.30375 0.0118 0.29843 0.0118 0.30559 C 0.01476 0.3338 0.02292 0.35437 0.04115 0.37078 C 0.0441 0.37633 0.04844 0.38049 0.05104 0.3865 C 0.05434 0.39436 0.05417 0.40684 0.05694 0.41516 C 0.05781 0.41794 0.06042 0.42002 0.06076 0.42302 C 0.0618 0.43435 0.06076 0.44568 0.06076 0.457 " pathEditMode="relative" ptsTypes="ffffffffA">
                                      <p:cBhvr>
                                        <p:cTn id="26" dur="2000" fill="hold"/>
                                        <p:tgtEl>
                                          <p:spTgt spid="81"/>
                                        </p:tgtEl>
                                        <p:attrNameLst>
                                          <p:attrName>ppt_x</p:attrName>
                                          <p:attrName>ppt_y</p:attrName>
                                        </p:attrNameLst>
                                      </p:cBhvr>
                                    </p:animMotion>
                                  </p:childTnLst>
                                </p:cTn>
                              </p:par>
                              <p:par>
                                <p:cTn id="27" presetID="0" presetClass="path" presetSubtype="0" repeatCount="indefinite" accel="50000" decel="50000" fill="hold" nodeType="withEffect">
                                  <p:stCondLst>
                                    <p:cond delay="4500"/>
                                  </p:stCondLst>
                                  <p:childTnLst>
                                    <p:animMotion origin="layout" path="M 1.38889E-6 5.08553E-6 C -0.00382 -0.02542 -0.00972 -0.05085 -0.01961 -0.07304 C -0.0217 -0.08413 -0.02413 -0.09361 -0.02743 -0.10425 C -0.03264 -0.14077 -0.04583 -0.20318 -0.02343 -0.22445 C -0.01788 -0.22977 -0.01059 -0.22861 -0.0059 -0.23485 C -0.00659 -0.25843 -0.00052 -0.30836 -0.02343 -0.32362 " pathEditMode="relative" ptsTypes="fffffA">
                                      <p:cBhvr>
                                        <p:cTn id="28" dur="2000" fill="hold"/>
                                        <p:tgtEl>
                                          <p:spTgt spid="97"/>
                                        </p:tgtEl>
                                        <p:attrNameLst>
                                          <p:attrName>ppt_x</p:attrName>
                                          <p:attrName>ppt_y</p:attrName>
                                        </p:attrNameLst>
                                      </p:cBhvr>
                                    </p:animMotion>
                                  </p:childTnLst>
                                </p:cTn>
                              </p:par>
                              <p:par>
                                <p:cTn id="29" presetID="0" presetClass="path" presetSubtype="0" repeatCount="indefinite" accel="50000" decel="50000" fill="hold" nodeType="withEffect">
                                  <p:stCondLst>
                                    <p:cond delay="5800"/>
                                  </p:stCondLst>
                                  <p:childTnLst>
                                    <p:animMotion origin="layout" path="M 0.00139 -0.0104 C 0.00625 -0.02427 0.00938 -0.02473 0.0184 -0.03398 C 0.02448 -0.04785 0.02969 -0.05178 0.03767 -0.06264 C 0.03941 -0.06495 0.03976 -0.06842 0.04149 -0.0705 C 0.0507 -0.08137 0.05122 -0.08021 0.06077 -0.08345 C 0.07205 -0.095 0.06563 -0.08876 0.07986 -0.10194 C 0.08733 -0.10887 0.09288 -0.11905 0.10104 -0.12529 C 0.11181 -0.13361 0.13438 -0.13338 0.14705 -0.13569 C 0.16754 -0.13384 0.17778 -0.14424 0.17778 -0.1202 " pathEditMode="relative" rAng="0" ptsTypes="ffffffffA">
                                      <p:cBhvr>
                                        <p:cTn id="30" dur="2000" fill="hold"/>
                                        <p:tgtEl>
                                          <p:spTgt spid="89"/>
                                        </p:tgtEl>
                                        <p:attrNameLst>
                                          <p:attrName>ppt_x</p:attrName>
                                          <p:attrName>ppt_y</p:attrName>
                                        </p:attrNameLst>
                                      </p:cBhvr>
                                      <p:rCtr x="8819" y="-6704"/>
                                    </p:animMotion>
                                  </p:childTnLst>
                                </p:cTn>
                              </p:par>
                              <p:par>
                                <p:cTn id="31" presetID="0" presetClass="path" presetSubtype="0" repeatCount="indefinite" accel="50000" decel="50000" fill="hold" nodeType="withEffect">
                                  <p:stCondLst>
                                    <p:cond delay="4300"/>
                                  </p:stCondLst>
                                  <p:childTnLst>
                                    <p:animMotion origin="layout" path="M -3.05556E-6 -7.16597E-7 C -0.01042 0.00439 -0.00243 -0.00069 -0.01181 0.01295 C -0.0217 0.02728 -0.03993 0.04485 -0.04514 0.06519 C -0.04913 0.08068 -0.05087 0.09686 -0.05504 0.11211 C -0.05729 0.13407 -0.0592 0.14702 -0.05695 0.16967 C -0.05625 0.17684 -0.05573 0.18539 -0.05104 0.19048 C -0.04149 0.20111 -0.02969 0.20065 -0.01962 0.21406 C -0.0125 0.23347 -0.0092 0.25451 -0.00208 0.27416 C 0.00069 0.29427 0.00069 0.29103 0.00972 0.30536 C 0.02083 0.32316 0.00955 0.30768 0.01562 0.31577 C 0.02153 0.34905 0.01944 0.37679 0.01753 0.41239 C 0.01667 0.42742 0.0184 0.42557 0.01163 0.42557 " pathEditMode="relative" ptsTypes="fffffffffffA">
                                      <p:cBhvr>
                                        <p:cTn id="32" dur="2000" fill="hold"/>
                                        <p:tgtEl>
                                          <p:spTgt spid="6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hord 3"/>
          <p:cNvSpPr/>
          <p:nvPr/>
        </p:nvSpPr>
        <p:spPr>
          <a:xfrm>
            <a:off x="6134100" y="791801"/>
            <a:ext cx="6019800" cy="5456599"/>
          </a:xfrm>
          <a:prstGeom prst="chord">
            <a:avLst>
              <a:gd name="adj1" fmla="val 5401608"/>
              <a:gd name="adj2" fmla="val 16200000"/>
            </a:avLst>
          </a:prstGeom>
          <a:solidFill>
            <a:srgbClr val="F3FFFF"/>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87043" name="Rectangle 3"/>
          <p:cNvSpPr>
            <a:spLocks noGrp="1" noChangeArrowheads="1"/>
          </p:cNvSpPr>
          <p:nvPr>
            <p:ph type="body" idx="1"/>
          </p:nvPr>
        </p:nvSpPr>
        <p:spPr>
          <a:xfrm>
            <a:off x="381000" y="685800"/>
            <a:ext cx="5105399" cy="5484911"/>
          </a:xfrm>
        </p:spPr>
        <p:txBody>
          <a:bodyPr/>
          <a:lstStyle/>
          <a:p>
            <a:pPr marL="0" indent="0" algn="ctr" eaLnBrk="1" hangingPunct="1">
              <a:spcBef>
                <a:spcPts val="0"/>
              </a:spcBef>
              <a:buFontTx/>
              <a:buNone/>
            </a:pPr>
            <a:r>
              <a:rPr lang="en-US" sz="2800" b="1"/>
              <a:t>DOOR # 4: </a:t>
            </a:r>
            <a:r>
              <a:rPr lang="en-US" sz="4400" b="1"/>
              <a:t> </a:t>
            </a:r>
          </a:p>
          <a:p>
            <a:pPr marL="0" indent="0" algn="ctr" eaLnBrk="1" hangingPunct="1">
              <a:spcBef>
                <a:spcPts val="0"/>
              </a:spcBef>
              <a:buFontTx/>
              <a:buNone/>
            </a:pPr>
            <a:r>
              <a:rPr lang="en-US" sz="4200" b="1"/>
              <a:t>TRANSPORT PROTEIN </a:t>
            </a:r>
          </a:p>
          <a:p>
            <a:pPr marL="0" indent="0" eaLnBrk="1" hangingPunct="1">
              <a:spcBef>
                <a:spcPts val="0"/>
              </a:spcBef>
              <a:buFontTx/>
              <a:buNone/>
            </a:pPr>
            <a:r>
              <a:rPr lang="en-US" sz="2800" b="1"/>
              <a:t>What is it?</a:t>
            </a:r>
            <a:r>
              <a:rPr lang="en-US" sz="2800"/>
              <a:t>  </a:t>
            </a:r>
          </a:p>
          <a:p>
            <a:pPr marL="0" indent="0" algn="just" eaLnBrk="1" hangingPunct="1">
              <a:buFontTx/>
              <a:buNone/>
            </a:pPr>
            <a:r>
              <a:rPr lang="en-US" sz="2400"/>
              <a:t>Protein embedded in the cell membrane responsible for “picking up” molecules from the outside or inside of the cell and carrying them across the cell membrane</a:t>
            </a:r>
          </a:p>
          <a:p>
            <a:pPr marL="0" indent="0" algn="just" eaLnBrk="1" hangingPunct="1">
              <a:buFontTx/>
              <a:buNone/>
            </a:pPr>
            <a:r>
              <a:rPr lang="en-US" sz="2400"/>
              <a:t>Used for:</a:t>
            </a:r>
          </a:p>
          <a:p>
            <a:pPr algn="just" eaLnBrk="1" hangingPunct="1">
              <a:buFontTx/>
              <a:buChar char="-"/>
            </a:pPr>
            <a:r>
              <a:rPr lang="en-US" sz="2400"/>
              <a:t>Molecules that are too large to move through the cell membrane</a:t>
            </a:r>
          </a:p>
          <a:p>
            <a:pPr algn="just" eaLnBrk="1" hangingPunct="1">
              <a:buFontTx/>
              <a:buChar char="-"/>
            </a:pPr>
            <a:r>
              <a:rPr lang="en-US" sz="2400"/>
              <a:t>Requires </a:t>
            </a:r>
            <a:r>
              <a:rPr lang="en-US" sz="2400" b="1"/>
              <a:t>ACTIVE TRANSPORT</a:t>
            </a:r>
          </a:p>
        </p:txBody>
      </p:sp>
      <p:grpSp>
        <p:nvGrpSpPr>
          <p:cNvPr id="3" name="Group 2"/>
          <p:cNvGrpSpPr/>
          <p:nvPr/>
        </p:nvGrpSpPr>
        <p:grpSpPr>
          <a:xfrm rot="6313577">
            <a:off x="6988029" y="776100"/>
            <a:ext cx="672149" cy="1216266"/>
            <a:chOff x="6354014" y="4272661"/>
            <a:chExt cx="298251" cy="569650"/>
          </a:xfrm>
          <a:solidFill>
            <a:srgbClr val="92D050"/>
          </a:solidFill>
        </p:grpSpPr>
        <p:sp>
          <p:nvSpPr>
            <p:cNvPr id="2" name="Oval 1"/>
            <p:cNvSpPr/>
            <p:nvPr/>
          </p:nvSpPr>
          <p:spPr>
            <a:xfrm rot="1832903">
              <a:off x="6354014" y="4272661"/>
              <a:ext cx="145851" cy="455412"/>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rot="1832903">
              <a:off x="6506414" y="4386899"/>
              <a:ext cx="145851" cy="455412"/>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p:cNvGrpSpPr/>
          <p:nvPr/>
        </p:nvGrpSpPr>
        <p:grpSpPr>
          <a:xfrm rot="318978">
            <a:off x="7389385" y="5437552"/>
            <a:ext cx="639851" cy="1065023"/>
            <a:chOff x="6354014" y="4272661"/>
            <a:chExt cx="298251" cy="569650"/>
          </a:xfrm>
          <a:solidFill>
            <a:srgbClr val="92D050"/>
          </a:solidFill>
        </p:grpSpPr>
        <p:sp>
          <p:nvSpPr>
            <p:cNvPr id="37" name="Oval 36"/>
            <p:cNvSpPr/>
            <p:nvPr/>
          </p:nvSpPr>
          <p:spPr>
            <a:xfrm rot="1832903">
              <a:off x="6354014" y="4272661"/>
              <a:ext cx="145851" cy="455412"/>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rot="1832903">
              <a:off x="6506414" y="4386899"/>
              <a:ext cx="145851" cy="455412"/>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p:cNvGrpSpPr/>
          <p:nvPr/>
        </p:nvGrpSpPr>
        <p:grpSpPr>
          <a:xfrm rot="13647429">
            <a:off x="5845131" y="3469652"/>
            <a:ext cx="678893" cy="959686"/>
            <a:chOff x="6354014" y="4272661"/>
            <a:chExt cx="298251" cy="569650"/>
          </a:xfrm>
          <a:solidFill>
            <a:srgbClr val="92D050"/>
          </a:solidFill>
        </p:grpSpPr>
        <p:sp>
          <p:nvSpPr>
            <p:cNvPr id="41" name="Oval 40"/>
            <p:cNvSpPr/>
            <p:nvPr/>
          </p:nvSpPr>
          <p:spPr>
            <a:xfrm rot="1832903">
              <a:off x="6354014" y="4272661"/>
              <a:ext cx="145851" cy="455412"/>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rot="1832903">
              <a:off x="6506414" y="4386899"/>
              <a:ext cx="145851" cy="455412"/>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Oval 4"/>
          <p:cNvSpPr/>
          <p:nvPr/>
        </p:nvSpPr>
        <p:spPr>
          <a:xfrm>
            <a:off x="4724400" y="556025"/>
            <a:ext cx="503381" cy="463025"/>
          </a:xfrm>
          <a:prstGeom prst="ellipse">
            <a:avLst/>
          </a:prstGeom>
          <a:solidFill>
            <a:srgbClr val="FFCC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5022914" y="6016887"/>
            <a:ext cx="503381" cy="463025"/>
          </a:xfrm>
          <a:prstGeom prst="ellipse">
            <a:avLst/>
          </a:prstGeom>
          <a:solidFill>
            <a:srgbClr val="FFCC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5380181" y="5224048"/>
            <a:ext cx="503381" cy="463025"/>
          </a:xfrm>
          <a:prstGeom prst="ellipse">
            <a:avLst/>
          </a:prstGeom>
          <a:solidFill>
            <a:srgbClr val="FFCC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5464481" y="2133600"/>
            <a:ext cx="503381" cy="463025"/>
          </a:xfrm>
          <a:prstGeom prst="ellipse">
            <a:avLst/>
          </a:prstGeom>
          <a:solidFill>
            <a:srgbClr val="FFCC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5924668" y="336824"/>
            <a:ext cx="503381" cy="463025"/>
          </a:xfrm>
          <a:prstGeom prst="ellipse">
            <a:avLst/>
          </a:prstGeom>
          <a:solidFill>
            <a:srgbClr val="FFCC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6230956" y="5617073"/>
            <a:ext cx="503381" cy="463025"/>
          </a:xfrm>
          <a:prstGeom prst="ellipse">
            <a:avLst/>
          </a:prstGeom>
          <a:solidFill>
            <a:srgbClr val="FFCC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3733800" y="4152934"/>
            <a:ext cx="503381" cy="463025"/>
          </a:xfrm>
          <a:prstGeom prst="ellipse">
            <a:avLst/>
          </a:prstGeom>
          <a:solidFill>
            <a:srgbClr val="FFCC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6886737" y="324512"/>
            <a:ext cx="503381" cy="463025"/>
          </a:xfrm>
          <a:prstGeom prst="ellipse">
            <a:avLst/>
          </a:prstGeom>
          <a:solidFill>
            <a:srgbClr val="FFCC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7138427" y="2895600"/>
            <a:ext cx="503381" cy="463025"/>
          </a:xfrm>
          <a:prstGeom prst="ellipse">
            <a:avLst/>
          </a:prstGeom>
          <a:solidFill>
            <a:srgbClr val="FFCC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6003649" y="1286389"/>
            <a:ext cx="503381" cy="463025"/>
          </a:xfrm>
          <a:prstGeom prst="ellipse">
            <a:avLst/>
          </a:prstGeom>
          <a:solidFill>
            <a:srgbClr val="FFCC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7610497" y="139357"/>
            <a:ext cx="503381" cy="463025"/>
          </a:xfrm>
          <a:prstGeom prst="ellipse">
            <a:avLst/>
          </a:prstGeom>
          <a:solidFill>
            <a:srgbClr val="FFCC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7692060" y="4565815"/>
            <a:ext cx="503381" cy="463025"/>
          </a:xfrm>
          <a:prstGeom prst="ellipse">
            <a:avLst/>
          </a:prstGeom>
          <a:solidFill>
            <a:srgbClr val="FFCC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8458200" y="1124654"/>
            <a:ext cx="503381" cy="463025"/>
          </a:xfrm>
          <a:prstGeom prst="ellipse">
            <a:avLst/>
          </a:prstGeom>
          <a:solidFill>
            <a:srgbClr val="FFCC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8663026" y="2664087"/>
            <a:ext cx="503381" cy="463025"/>
          </a:xfrm>
          <a:prstGeom prst="ellipse">
            <a:avLst/>
          </a:prstGeom>
          <a:solidFill>
            <a:srgbClr val="FFCC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Lightning Bolt 55"/>
          <p:cNvSpPr/>
          <p:nvPr/>
        </p:nvSpPr>
        <p:spPr>
          <a:xfrm rot="2119681">
            <a:off x="7368833" y="636536"/>
            <a:ext cx="394539" cy="683965"/>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Lightning Bolt 56"/>
          <p:cNvSpPr/>
          <p:nvPr/>
        </p:nvSpPr>
        <p:spPr>
          <a:xfrm rot="20987073">
            <a:off x="5564864" y="3311092"/>
            <a:ext cx="703023" cy="497780"/>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Lightning Bolt 57"/>
          <p:cNvSpPr/>
          <p:nvPr/>
        </p:nvSpPr>
        <p:spPr>
          <a:xfrm rot="12896343">
            <a:off x="7722087" y="5929913"/>
            <a:ext cx="492903" cy="545212"/>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Lightning Bolt 58"/>
          <p:cNvSpPr/>
          <p:nvPr/>
        </p:nvSpPr>
        <p:spPr>
          <a:xfrm rot="19444084">
            <a:off x="7123476" y="5458037"/>
            <a:ext cx="492903" cy="545212"/>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Lightning Bolt 59"/>
          <p:cNvSpPr/>
          <p:nvPr/>
        </p:nvSpPr>
        <p:spPr>
          <a:xfrm rot="13954890">
            <a:off x="5927152" y="4197499"/>
            <a:ext cx="703023" cy="497780"/>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Lightning Bolt 60"/>
          <p:cNvSpPr/>
          <p:nvPr/>
        </p:nvSpPr>
        <p:spPr>
          <a:xfrm rot="16548216">
            <a:off x="6792308" y="1332178"/>
            <a:ext cx="394539" cy="683965"/>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Lightning Bolt 32"/>
          <p:cNvSpPr/>
          <p:nvPr/>
        </p:nvSpPr>
        <p:spPr>
          <a:xfrm rot="3927686">
            <a:off x="4408971" y="5705071"/>
            <a:ext cx="326058" cy="353734"/>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extLst>
      <p:ext uri="{BB962C8B-B14F-4D97-AF65-F5344CB8AC3E}">
        <p14:creationId xmlns:p14="http://schemas.microsoft.com/office/powerpoint/2010/main" val="3051771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5000" accel="50000" decel="50000" fill="hold" grpId="0" nodeType="withEffect">
                                  <p:stCondLst>
                                    <p:cond delay="0"/>
                                  </p:stCondLst>
                                  <p:childTnLst>
                                    <p:animMotion origin="layout" path="M -6.11111E-6 8.78613E-6 C 0.00468 0.00925 0.01041 0.01411 0.01805 0.01735 C 0.02621 0.02475 0.03454 0.03168 0.04253 0.03931 C 0.04479 0.04139 0.04687 0.04371 0.04913 0.04579 C 0.05069 0.0474 0.05399 0.05018 0.05399 0.05018 C 0.05937 0.06082 0.06805 0.06821 0.07708 0.07191 C 0.08003 0.07469 0.08402 0.07561 0.0868 0.07862 C 0.09218 0.0844 0.0901 0.09318 0.09669 0.09827 C 0.0986 0.09966 0.10104 0.09943 0.10329 0.10035 C 0.10503 0.10105 0.10815 0.10266 0.10815 0.10266 C 0.11041 0.10336 0.11284 0.10313 0.11475 0.10475 C 0.11631 0.10613 0.11683 0.10914 0.11805 0.11122 C 0.11961 0.11353 0.12083 0.11631 0.12291 0.11792 C 0.12586 0.12024 0.13281 0.12232 0.13281 0.12232 C 0.13854 0.13342 0.14183 0.14521 0.14913 0.15492 C 0.15312 0.17064 0.15051 0.16417 0.15572 0.17457 C 0.15885 0.18775 0.15468 0.1755 0.16232 0.18544 C 0.16371 0.18729 0.16406 0.19029 0.16562 0.19214 C 0.17013 0.19746 0.1736 0.19862 0.17864 0.20093 C 0.1802 0.20301 0.18159 0.20579 0.1835 0.2074 C 0.18489 0.20879 0.18715 0.2081 0.18854 0.20949 C 0.1901 0.2111 0.19027 0.21457 0.19183 0.21619 C 0.19722 0.22197 0.19669 0.2148 0.19669 0.22058 C 0.19895 0.22498 0.20208 0.22845 0.20329 0.23353 C 0.20555 0.24301 0.20781 0.25342 0.21145 0.26197 C 0.21336 0.2666 0.21579 0.27076 0.21805 0.27515 C 0.21909 0.27723 0.22135 0.28162 0.22135 0.28162 C 0.22517 0.30359 0.22933 0.32509 0.23281 0.34706 C 0.23385 0.36186 0.23298 0.37365 0.24097 0.38428 " pathEditMode="relative" ptsTypes="ffffffffffffffffffffffffffffA">
                                      <p:cBhvr>
                                        <p:cTn id="6" dur="5700" fill="hold"/>
                                        <p:tgtEl>
                                          <p:spTgt spid="46"/>
                                        </p:tgtEl>
                                        <p:attrNameLst>
                                          <p:attrName>ppt_x</p:attrName>
                                          <p:attrName>ppt_y</p:attrName>
                                        </p:attrNameLst>
                                      </p:cBhvr>
                                    </p:animMotion>
                                  </p:childTnLst>
                                </p:cTn>
                              </p:par>
                              <p:par>
                                <p:cTn id="7" presetID="0" presetClass="path" presetSubtype="0" repeatCount="5000" accel="50000" decel="50000" fill="hold" grpId="0" nodeType="withEffect">
                                  <p:stCondLst>
                                    <p:cond delay="3100"/>
                                  </p:stCondLst>
                                  <p:childTnLst>
                                    <p:animMotion origin="layout" path="M 4.72222E-6 1.56069E-6 C 0.0118 0.01017 0.01666 0.01364 0.02951 0.01965 C 0.03472 0.02982 0.03107 0.02543 0.0427 0.03052 C 0.04427 0.03121 0.046 0.0319 0.04756 0.0326 C 0.04913 0.03329 0.05243 0.03491 0.05243 0.03491 C 0.05191 0.01526 0.05191 -0.0044 0.05086 -0.02405 C 0.05069 -0.02937 0.05017 -0.03515 0.04756 -0.03931 C 0.04444 -0.0444 0.03975 -0.04763 0.03611 -0.05249 C 0.03211 -0.06705 0.02621 -0.07885 0.01961 -0.09179 C 0.01562 -0.09942 0.00659 -0.09989 0.00659 -0.11353 C 0.00434 -0.11792 0.00225 -0.12232 4.72222E-6 -0.12671 C -0.00087 -0.12833 -0.00313 -0.14127 -0.0033 -0.14197 C -0.00643 -0.15029 -0.00799 -0.15052 -0.01303 -0.15515 C -0.01598 -0.16601 -0.01719 -0.17873 -0.02292 -0.18775 C -0.02448 -0.19006 -0.02622 -0.19214 -0.02778 -0.19445 C -0.03143 -0.20023 -0.03108 -0.20393 -0.03108 -0.19885 " pathEditMode="relative" ptsTypes="fffffffffffffffA">
                                      <p:cBhvr>
                                        <p:cTn id="8" dur="3900" fill="hold"/>
                                        <p:tgtEl>
                                          <p:spTgt spid="45"/>
                                        </p:tgtEl>
                                        <p:attrNameLst>
                                          <p:attrName>ppt_x</p:attrName>
                                          <p:attrName>ppt_y</p:attrName>
                                        </p:attrNameLst>
                                      </p:cBhvr>
                                    </p:animMotion>
                                  </p:childTnLst>
                                </p:cTn>
                              </p:par>
                              <p:par>
                                <p:cTn id="9" presetID="0" presetClass="path" presetSubtype="0" repeatCount="5000" accel="50000" decel="50000" fill="hold" grpId="0" nodeType="withEffect">
                                  <p:stCondLst>
                                    <p:cond delay="1500"/>
                                  </p:stCondLst>
                                  <p:childTnLst>
                                    <p:animMotion origin="layout" path="M -3.61111E-6 6.06936E-6 C 0.0658 0.00186 0.05104 -0.00369 0.08368 0.00648 C 0.1033 0.01989 0.12396 0.01966 0.14583 0.01966 C 0.1658 0.0259 0.18455 0.03561 0.20486 0.03931 C 0.20816 0.0407 0.21233 0.04162 0.21476 0.04579 C 0.22101 0.05665 0.21059 0.04856 0.21962 0.05897 C 0.22257 0.06243 0.22622 0.06475 0.22951 0.06775 C 0.23733 0.07469 0.24774 0.07376 0.25573 0.0807 C 0.25625 0.08301 0.25608 0.08579 0.25729 0.0874 C 0.26267 0.09457 0.27274 0.10035 0.28038 0.10035 C 0.29167 0.11053 0.28021 0.09827 0.28681 0.11145 C 0.29097 0.11977 0.30122 0.12579 0.30816 0.12879 C 0.3158 0.13897 0.31892 0.13434 0.32622 0.14197 C 0.33872 0.15515 0.33906 0.16209 0.35573 0.16602 C 0.37761 0.16532 0.39948 0.16371 0.42136 0.16371 " pathEditMode="relative" ptsTypes="ffffffffffffffA">
                                      <p:cBhvr>
                                        <p:cTn id="10" dur="3000" fill="hold"/>
                                        <p:tgtEl>
                                          <p:spTgt spid="5"/>
                                        </p:tgtEl>
                                        <p:attrNameLst>
                                          <p:attrName>ppt_x</p:attrName>
                                          <p:attrName>ppt_y</p:attrName>
                                        </p:attrNameLst>
                                      </p:cBhvr>
                                    </p:animMotion>
                                  </p:childTnLst>
                                </p:cTn>
                              </p:par>
                              <p:par>
                                <p:cTn id="11" presetID="0" presetClass="path" presetSubtype="0" repeatCount="5000" accel="50000" decel="50000" fill="hold" grpId="0" nodeType="withEffect">
                                  <p:stCondLst>
                                    <p:cond delay="5600"/>
                                  </p:stCondLst>
                                  <p:childTnLst>
                                    <p:animMotion origin="layout" path="M -5.83333E-6 -2.89017E-7 C 0.00486 -0.00231 0.00659 -0.00277 0.01145 -0.0067 C 0.01475 -0.00925 0.01753 -0.01364 0.02118 -0.01526 C 0.02829 -0.0185 0.03541 -0.02104 0.04253 -0.02405 C 0.04982 -0.03861 0.04131 -0.02474 0.05069 -0.03283 C 0.0559 -0.03746 0.06024 -0.04347 0.06545 -0.04809 C 0.071 -0.05318 0.07517 -0.04832 0.07864 -0.05688 C 0.07256 -0.05942 0.06822 -0.06751 0.06215 -0.06983 C 0.05399 -0.07283 0.05781 -0.07121 0.05069 -0.07422 C 0.0467 -0.07769 0.0434 -0.08254 0.03923 -0.08532 C 0.03437 -0.08855 0.02795 -0.08832 0.02291 -0.09179 C 0.00694 -0.10266 -0.01077 -0.10613 -0.02796 -0.11352 C -0.0316 -0.11676 -0.03386 -0.12254 -0.03785 -0.12462 C -0.04306 -0.12717 -0.04879 -0.1274 -0.05417 -0.12878 C -0.06615 -0.13179 -0.06806 -0.13549 -0.08212 -0.13549 C -0.07865 -0.13688 -0.0757 -0.14058 -0.07223 -0.14196 C -0.05938 -0.14682 -0.04358 -0.14659 -0.03126 -0.15514 C -0.0198 -0.163 -0.03351 -0.15561 -0.02136 -0.16601 C -0.01528 -0.17133 -0.00626 -0.16925 -5.83333E-6 -0.1748 C 0.01024 -0.18405 0.01927 -0.19422 0.02951 -0.203 C 0.03177 -0.20485 0.04496 -0.20717 0.04583 -0.2074 C 0.05538 -0.21179 0.0717 -0.21225 0.07864 -0.22058 C 0.09027 -0.22173 0.1118 -0.22312 0.12291 -0.22705 C 0.12517 -0.22774 0.12725 -0.22844 0.12951 -0.22936 C 0.13107 -0.23006 0.13281 -0.23075 0.13437 -0.23144 C 0.13871 -0.23306 0.14739 -0.23584 0.14739 -0.23584 C 0.17152 -0.23514 0.19548 -0.23514 0.21961 -0.23376 C 0.22638 -0.23329 0.23593 -0.22936 0.24253 -0.22705 C 0.24583 -0.22589 0.25243 -0.22266 0.25243 -0.22266 C 0.25503 -0.2178 0.2559 -0.21156 0.25885 -0.2074 " pathEditMode="relative" ptsTypes="fffffffffffffffffffffffffffffA">
                                      <p:cBhvr>
                                        <p:cTn id="12" dur="4000" fill="hold"/>
                                        <p:tgtEl>
                                          <p:spTgt spid="44"/>
                                        </p:tgtEl>
                                        <p:attrNameLst>
                                          <p:attrName>ppt_x</p:attrName>
                                          <p:attrName>ppt_y</p:attrName>
                                        </p:attrNameLst>
                                      </p:cBhvr>
                                    </p:animMotion>
                                  </p:childTnLst>
                                </p:cTn>
                              </p:par>
                              <p:par>
                                <p:cTn id="13" presetID="0" presetClass="path" presetSubtype="0" repeatCount="5000" accel="50000" decel="50000" fill="hold" grpId="0" nodeType="withEffect">
                                  <p:stCondLst>
                                    <p:cond delay="8600"/>
                                  </p:stCondLst>
                                  <p:childTnLst>
                                    <p:animMotion origin="layout" path="M -8.33333E-6 -3.3526E-6 C 0.02534 0.00116 0.04618 0.00301 0.07048 0.00648 C 0.08072 0.01133 0.09253 0.01341 0.10329 0.01526 C 0.11666 0.0215 0.1309 0.02197 0.14427 0.02844 C 0.1526 0.03954 0.1776 0.06266 0.18854 0.04809 C 0.20156 0.0363 0.18576 0.05179 0.1967 0.03723 C 0.20312 0.02867 0.21197 0.02405 0.21961 0.01757 C 0.22604 0.00023 0.2276 -0.00231 0.24097 -0.00878 C 0.2467 -0.02011 0.24999 -0.03006 0.25572 -0.04139 C 0.25798 -0.04578 0.26562 -0.05017 0.26562 -0.05017 C 0.27135 -0.06127 0.27326 -0.07653 0.28368 -0.08069 C 0.29149 -0.08786 0.28697 -0.08185 0.29183 -0.09595 C 0.29496 -0.10497 0.29843 -0.11352 0.30173 -0.12231 C 0.30677 -0.13572 0.30677 -0.15537 0.31319 -0.16809 C 0.31944 -0.18035 0.31475 -0.17318 0.32951 -0.18566 C 0.3309 -0.18682 0.33437 -0.18774 0.33437 -0.18774 C 0.3401 -0.19884 0.34583 -0.20855 0.35086 -0.22058 C 0.35399 -0.22798 0.35538 -0.23514 0.35902 -0.24231 C 0.36527 -0.27306 0.37048 -0.30636 0.37048 -0.3385 " pathEditMode="relative" ptsTypes="ffffffffffffffffffA">
                                      <p:cBhvr>
                                        <p:cTn id="14" dur="5000" fill="hold"/>
                                        <p:tgtEl>
                                          <p:spTgt spid="43"/>
                                        </p:tgtEl>
                                        <p:attrNameLst>
                                          <p:attrName>ppt_x</p:attrName>
                                          <p:attrName>ppt_y</p:attrName>
                                        </p:attrNameLst>
                                      </p:cBhvr>
                                    </p:animMotion>
                                  </p:childTnLst>
                                </p:cTn>
                              </p:par>
                              <p:par>
                                <p:cTn id="15" presetID="0" presetClass="path" presetSubtype="0" repeatCount="5000" accel="50000" decel="50000" fill="hold" grpId="0" nodeType="withEffect">
                                  <p:stCondLst>
                                    <p:cond delay="2600"/>
                                  </p:stCondLst>
                                  <p:childTnLst>
                                    <p:animMotion origin="layout" path="M -2.22222E-6 2.13873E-6 C 0.00243 0.01549 0.00625 0.03075 0.00989 0.04578 C 0.00937 0.05757 0.0092 0.06936 0.00833 0.08092 C 0.00746 0.09156 0.0033 0.10289 0.00173 0.11352 C 0.00052 0.12161 0.00191 0.13086 -0.00156 0.13757 C -0.00469 0.14358 -0.00781 0.14589 -0.01146 0.15075 C -0.02014 0.16763 -0.01823 0.1845 -0.03594 0.19213 C -0.04271 0.19815 -0.04948 0.19838 -0.05729 0.20092 C -0.0934 0.21318 -0.13212 0.21063 -0.16875 0.21179 C -0.17066 0.21225 -0.17917 0.21433 -0.18195 0.21618 C -0.18368 0.21734 -0.18507 0.21942 -0.18681 0.22057 C -0.20052 0.22867 -0.19323 0.22034 -0.2 0.22936 C -0.20903 0.23745 -0.22101 0.25849 -0.23264 0.25988 C -0.2375 0.26034 -0.24254 0.25988 -0.2474 0.25988 " pathEditMode="relative" ptsTypes="fffffffffffffA">
                                      <p:cBhvr>
                                        <p:cTn id="16" dur="2000" fill="hold"/>
                                        <p:tgtEl>
                                          <p:spTgt spid="53"/>
                                        </p:tgtEl>
                                        <p:attrNameLst>
                                          <p:attrName>ppt_x</p:attrName>
                                          <p:attrName>ppt_y</p:attrName>
                                        </p:attrNameLst>
                                      </p:cBhvr>
                                    </p:animMotion>
                                  </p:childTnLst>
                                </p:cTn>
                              </p:par>
                              <p:par>
                                <p:cTn id="17" presetID="0" presetClass="path" presetSubtype="0" repeatCount="5000" accel="50000" decel="50000" fill="hold" grpId="0" nodeType="withEffect">
                                  <p:stCondLst>
                                    <p:cond delay="6400"/>
                                  </p:stCondLst>
                                  <p:childTnLst>
                                    <p:animMotion origin="layout" path="M -8.33333E-6 3.3526E-6 C -0.00382 -0.0037 -0.00938 -0.00532 -0.01146 -0.01087 C -0.01459 -0.01896 -0.01858 -0.03029 -0.02292 -0.03722 C -0.02969 -0.04786 -0.04514 -0.06127 -0.05087 -0.07422 C -0.05712 -0.08832 -0.0533 -0.08254 -0.06233 -0.09179 C -0.06632 -0.10821 -0.08247 -0.10936 -0.09341 -0.11353 C -0.09896 -0.11561 -0.1099 -0.12 -0.1099 -0.12 C -0.11355 -0.1274 -0.11615 -0.13803 -0.12136 -0.14405 C -0.12639 -0.14983 -0.1349 -0.15098 -0.14098 -0.15283 C -0.1533 -0.16393 -0.1441 -0.1778 -0.15244 -0.19006 C -0.16667 -0.20185 -0.14584 -0.18312 -0.16233 -0.20532 C -0.16476 -0.20855 -0.17848 -0.22196 -0.18369 -0.22705 C -0.19185 -0.23514 -0.19584 -0.24786 -0.20487 -0.25549 C -0.20695 -0.25734 -0.20938 -0.25827 -0.21146 -0.25988 C -0.21424 -0.26196 -0.21702 -0.26405 -0.21962 -0.26636 C -0.22362 -0.26983 -0.22657 -0.27514 -0.23108 -0.27722 C -0.24358 -0.28301 -0.25747 -0.28393 -0.27049 -0.28809 C -0.28195 -0.29572 -0.29428 -0.29734 -0.3066 -0.30127 C -0.31042 -0.30497 -0.31424 -0.30844 -0.31806 -0.31214 C -0.32136 -0.31537 -0.33282 -0.3163 -0.33438 -0.31653 C -0.34132 -0.31815 -0.34896 -0.32069 -0.35573 -0.32324 C -0.35903 -0.32439 -0.36233 -0.32601 -0.36563 -0.3274 C -0.36893 -0.32879 -0.37535 -0.33179 -0.37535 -0.33179 C -0.3816 -0.33711 -0.38195 -0.33965 -0.38195 -0.34936 " pathEditMode="relative" ptsTypes="fffffffffffffffffffffffA">
                                      <p:cBhvr>
                                        <p:cTn id="18" dur="4200" fill="hold"/>
                                        <p:tgtEl>
                                          <p:spTgt spid="55"/>
                                        </p:tgtEl>
                                        <p:attrNameLst>
                                          <p:attrName>ppt_x</p:attrName>
                                          <p:attrName>ppt_y</p:attrName>
                                        </p:attrNameLst>
                                      </p:cBhvr>
                                    </p:animMotion>
                                  </p:childTnLst>
                                </p:cTn>
                              </p:par>
                              <p:par>
                                <p:cTn id="19" presetID="0" presetClass="path" presetSubtype="0" repeatCount="5000" accel="50000" decel="50000" fill="hold" grpId="0" nodeType="withEffect">
                                  <p:stCondLst>
                                    <p:cond delay="4000"/>
                                  </p:stCondLst>
                                  <p:childTnLst>
                                    <p:animMotion origin="layout" path="M 5.55556E-7 -5.78035E-7 C 0.00347 0.01365 0.00799 0.02567 0.01163 0.03931 C 0.01215 0.04671 0.0132 0.05388 0.0132 0.06128 C 0.0132 0.06428 0.01337 0.06798 0.01163 0.06983 C 0.01129 0.07006 0.00191 0.06567 0.00174 0.06544 C -0.00555 0.05573 -0.01059 0.05827 -0.01788 0.05018 C -0.01962 0.0481 -0.02135 0.04601 -0.02291 0.0437 C -0.02413 0.04162 -0.02482 0.03885 -0.02621 0.03723 C -0.03767 0.02382 -0.05312 0.01896 -0.06719 0.01318 C -0.07812 -0.00162 -0.07257 0.00185 -0.08194 -0.00208 C -0.08732 -0.00693 -0.09219 -0.00832 -0.09826 -0.01086 C -0.10278 -0.01503 -0.10903 -0.01965 -0.11458 -0.01965 " pathEditMode="relative" ptsTypes="fffffffffffA">
                                      <p:cBhvr>
                                        <p:cTn id="20" dur="3800" fill="hold"/>
                                        <p:tgtEl>
                                          <p:spTgt spid="52"/>
                                        </p:tgtEl>
                                        <p:attrNameLst>
                                          <p:attrName>ppt_x</p:attrName>
                                          <p:attrName>ppt_y</p:attrName>
                                        </p:attrNameLst>
                                      </p:cBhvr>
                                    </p:animMotion>
                                  </p:childTnLst>
                                </p:cTn>
                              </p:par>
                              <p:par>
                                <p:cTn id="21" presetID="0" presetClass="path" presetSubtype="0" repeatCount="5000" accel="50000" decel="50000" fill="hold" grpId="0" nodeType="withEffect">
                                  <p:stCondLst>
                                    <p:cond delay="6200"/>
                                  </p:stCondLst>
                                  <p:childTnLst>
                                    <p:animMotion origin="layout" path="M -7.77778E-6 2.13873E-6 C 0.01805 0.00971 0.03749 0.01434 0.05572 0.02405 C 0.06614 0.03792 0.09166 0.04648 0.10659 0.05018 C 0.11701 0.05966 0.11336 0.05549 0.11805 0.06104 C 0.12013 0.04994 0.12274 0.03954 0.12447 0.02844 C 0.1269 0.01364 0.12777 0.0044 0.1361 -0.00647 C 0.1394 -0.01572 0.14982 -0.04647 0.15729 -0.04809 C 0.16215 -0.04925 0.16718 -0.04809 0.17204 -0.04809 " pathEditMode="relative" ptsTypes="fffffffA">
                                      <p:cBhvr>
                                        <p:cTn id="22" dur="5700" fill="hold"/>
                                        <p:tgtEl>
                                          <p:spTgt spid="49"/>
                                        </p:tgtEl>
                                        <p:attrNameLst>
                                          <p:attrName>ppt_x</p:attrName>
                                          <p:attrName>ppt_y</p:attrName>
                                        </p:attrNameLst>
                                      </p:cBhvr>
                                    </p:animMotion>
                                  </p:childTnLst>
                                </p:cTn>
                              </p:par>
                              <p:par>
                                <p:cTn id="23" presetID="30" presetClass="emph" presetSubtype="0" repeatCount="10000" fill="hold" grpId="0" nodeType="withEffect">
                                  <p:stCondLst>
                                    <p:cond delay="0"/>
                                  </p:stCondLst>
                                  <p:childTnLst>
                                    <p:animClr clrSpc="hsl" dir="cw">
                                      <p:cBhvr override="childStyle">
                                        <p:cTn id="24" dur="1370" fill="hold"/>
                                        <p:tgtEl>
                                          <p:spTgt spid="61"/>
                                        </p:tgtEl>
                                        <p:attrNameLst>
                                          <p:attrName>style.color</p:attrName>
                                        </p:attrNameLst>
                                      </p:cBhvr>
                                      <p:by>
                                        <p:hsl h="0" s="12549" l="25098"/>
                                      </p:by>
                                    </p:animClr>
                                    <p:animClr clrSpc="hsl" dir="cw">
                                      <p:cBhvr>
                                        <p:cTn id="25" dur="1370" fill="hold"/>
                                        <p:tgtEl>
                                          <p:spTgt spid="61"/>
                                        </p:tgtEl>
                                        <p:attrNameLst>
                                          <p:attrName>fillcolor</p:attrName>
                                        </p:attrNameLst>
                                      </p:cBhvr>
                                      <p:by>
                                        <p:hsl h="0" s="12549" l="25098"/>
                                      </p:by>
                                    </p:animClr>
                                    <p:animClr clrSpc="hsl" dir="cw">
                                      <p:cBhvr>
                                        <p:cTn id="26" dur="1370" fill="hold"/>
                                        <p:tgtEl>
                                          <p:spTgt spid="61"/>
                                        </p:tgtEl>
                                        <p:attrNameLst>
                                          <p:attrName>stroke.color</p:attrName>
                                        </p:attrNameLst>
                                      </p:cBhvr>
                                      <p:by>
                                        <p:hsl h="0" s="12549" l="25098"/>
                                      </p:by>
                                    </p:animClr>
                                    <p:set>
                                      <p:cBhvr>
                                        <p:cTn id="27" dur="1370" fill="hold"/>
                                        <p:tgtEl>
                                          <p:spTgt spid="61"/>
                                        </p:tgtEl>
                                        <p:attrNameLst>
                                          <p:attrName>fill.type</p:attrName>
                                        </p:attrNameLst>
                                      </p:cBhvr>
                                      <p:to>
                                        <p:strVal val="solid"/>
                                      </p:to>
                                    </p:set>
                                  </p:childTnLst>
                                </p:cTn>
                              </p:par>
                              <p:par>
                                <p:cTn id="28" presetID="30" presetClass="emph" presetSubtype="0" repeatCount="10000" fill="hold" grpId="0" nodeType="withEffect">
                                  <p:stCondLst>
                                    <p:cond delay="0"/>
                                  </p:stCondLst>
                                  <p:childTnLst>
                                    <p:animClr clrSpc="hsl" dir="cw">
                                      <p:cBhvr override="childStyle">
                                        <p:cTn id="29" dur="1380" fill="hold"/>
                                        <p:tgtEl>
                                          <p:spTgt spid="56"/>
                                        </p:tgtEl>
                                        <p:attrNameLst>
                                          <p:attrName>style.color</p:attrName>
                                        </p:attrNameLst>
                                      </p:cBhvr>
                                      <p:by>
                                        <p:hsl h="0" s="12549" l="25098"/>
                                      </p:by>
                                    </p:animClr>
                                    <p:animClr clrSpc="hsl" dir="cw">
                                      <p:cBhvr>
                                        <p:cTn id="30" dur="1380" fill="hold"/>
                                        <p:tgtEl>
                                          <p:spTgt spid="56"/>
                                        </p:tgtEl>
                                        <p:attrNameLst>
                                          <p:attrName>fillcolor</p:attrName>
                                        </p:attrNameLst>
                                      </p:cBhvr>
                                      <p:by>
                                        <p:hsl h="0" s="12549" l="25098"/>
                                      </p:by>
                                    </p:animClr>
                                    <p:animClr clrSpc="hsl" dir="cw">
                                      <p:cBhvr>
                                        <p:cTn id="31" dur="1380" fill="hold"/>
                                        <p:tgtEl>
                                          <p:spTgt spid="56"/>
                                        </p:tgtEl>
                                        <p:attrNameLst>
                                          <p:attrName>stroke.color</p:attrName>
                                        </p:attrNameLst>
                                      </p:cBhvr>
                                      <p:by>
                                        <p:hsl h="0" s="12549" l="25098"/>
                                      </p:by>
                                    </p:animClr>
                                    <p:set>
                                      <p:cBhvr>
                                        <p:cTn id="32" dur="1380" fill="hold"/>
                                        <p:tgtEl>
                                          <p:spTgt spid="56"/>
                                        </p:tgtEl>
                                        <p:attrNameLst>
                                          <p:attrName>fill.type</p:attrName>
                                        </p:attrNameLst>
                                      </p:cBhvr>
                                      <p:to>
                                        <p:strVal val="solid"/>
                                      </p:to>
                                    </p:set>
                                  </p:childTnLst>
                                </p:cTn>
                              </p:par>
                              <p:par>
                                <p:cTn id="33" presetID="30" presetClass="emph" presetSubtype="0" repeatCount="10000" fill="hold" grpId="0" nodeType="withEffect">
                                  <p:stCondLst>
                                    <p:cond delay="0"/>
                                  </p:stCondLst>
                                  <p:childTnLst>
                                    <p:animClr clrSpc="hsl" dir="cw">
                                      <p:cBhvr override="childStyle">
                                        <p:cTn id="34" dur="1400" fill="hold"/>
                                        <p:tgtEl>
                                          <p:spTgt spid="57"/>
                                        </p:tgtEl>
                                        <p:attrNameLst>
                                          <p:attrName>style.color</p:attrName>
                                        </p:attrNameLst>
                                      </p:cBhvr>
                                      <p:by>
                                        <p:hsl h="0" s="12549" l="25098"/>
                                      </p:by>
                                    </p:animClr>
                                    <p:animClr clrSpc="hsl" dir="cw">
                                      <p:cBhvr>
                                        <p:cTn id="35" dur="1400" fill="hold"/>
                                        <p:tgtEl>
                                          <p:spTgt spid="57"/>
                                        </p:tgtEl>
                                        <p:attrNameLst>
                                          <p:attrName>fillcolor</p:attrName>
                                        </p:attrNameLst>
                                      </p:cBhvr>
                                      <p:by>
                                        <p:hsl h="0" s="12549" l="25098"/>
                                      </p:by>
                                    </p:animClr>
                                    <p:animClr clrSpc="hsl" dir="cw">
                                      <p:cBhvr>
                                        <p:cTn id="36" dur="1400" fill="hold"/>
                                        <p:tgtEl>
                                          <p:spTgt spid="57"/>
                                        </p:tgtEl>
                                        <p:attrNameLst>
                                          <p:attrName>stroke.color</p:attrName>
                                        </p:attrNameLst>
                                      </p:cBhvr>
                                      <p:by>
                                        <p:hsl h="0" s="12549" l="25098"/>
                                      </p:by>
                                    </p:animClr>
                                    <p:set>
                                      <p:cBhvr>
                                        <p:cTn id="37" dur="1400" fill="hold"/>
                                        <p:tgtEl>
                                          <p:spTgt spid="57"/>
                                        </p:tgtEl>
                                        <p:attrNameLst>
                                          <p:attrName>fill.type</p:attrName>
                                        </p:attrNameLst>
                                      </p:cBhvr>
                                      <p:to>
                                        <p:strVal val="solid"/>
                                      </p:to>
                                    </p:set>
                                  </p:childTnLst>
                                </p:cTn>
                              </p:par>
                              <p:par>
                                <p:cTn id="38" presetID="30" presetClass="emph" presetSubtype="0" repeatCount="10000" fill="hold" grpId="0" nodeType="withEffect">
                                  <p:stCondLst>
                                    <p:cond delay="0"/>
                                  </p:stCondLst>
                                  <p:childTnLst>
                                    <p:animClr clrSpc="hsl" dir="cw">
                                      <p:cBhvr override="childStyle">
                                        <p:cTn id="39" dur="1410" fill="hold"/>
                                        <p:tgtEl>
                                          <p:spTgt spid="60"/>
                                        </p:tgtEl>
                                        <p:attrNameLst>
                                          <p:attrName>style.color</p:attrName>
                                        </p:attrNameLst>
                                      </p:cBhvr>
                                      <p:by>
                                        <p:hsl h="0" s="12549" l="25098"/>
                                      </p:by>
                                    </p:animClr>
                                    <p:animClr clrSpc="hsl" dir="cw">
                                      <p:cBhvr>
                                        <p:cTn id="40" dur="1410" fill="hold"/>
                                        <p:tgtEl>
                                          <p:spTgt spid="60"/>
                                        </p:tgtEl>
                                        <p:attrNameLst>
                                          <p:attrName>fillcolor</p:attrName>
                                        </p:attrNameLst>
                                      </p:cBhvr>
                                      <p:by>
                                        <p:hsl h="0" s="12549" l="25098"/>
                                      </p:by>
                                    </p:animClr>
                                    <p:animClr clrSpc="hsl" dir="cw">
                                      <p:cBhvr>
                                        <p:cTn id="41" dur="1410" fill="hold"/>
                                        <p:tgtEl>
                                          <p:spTgt spid="60"/>
                                        </p:tgtEl>
                                        <p:attrNameLst>
                                          <p:attrName>stroke.color</p:attrName>
                                        </p:attrNameLst>
                                      </p:cBhvr>
                                      <p:by>
                                        <p:hsl h="0" s="12549" l="25098"/>
                                      </p:by>
                                    </p:animClr>
                                    <p:set>
                                      <p:cBhvr>
                                        <p:cTn id="42" dur="1410" fill="hold"/>
                                        <p:tgtEl>
                                          <p:spTgt spid="60"/>
                                        </p:tgtEl>
                                        <p:attrNameLst>
                                          <p:attrName>fill.type</p:attrName>
                                        </p:attrNameLst>
                                      </p:cBhvr>
                                      <p:to>
                                        <p:strVal val="solid"/>
                                      </p:to>
                                    </p:set>
                                  </p:childTnLst>
                                </p:cTn>
                              </p:par>
                              <p:par>
                                <p:cTn id="43" presetID="30" presetClass="emph" presetSubtype="0" repeatCount="10000" fill="hold" grpId="0" nodeType="withEffect">
                                  <p:stCondLst>
                                    <p:cond delay="0"/>
                                  </p:stCondLst>
                                  <p:childTnLst>
                                    <p:animClr clrSpc="hsl" dir="cw">
                                      <p:cBhvr override="childStyle">
                                        <p:cTn id="44" dur="1430" fill="hold"/>
                                        <p:tgtEl>
                                          <p:spTgt spid="59"/>
                                        </p:tgtEl>
                                        <p:attrNameLst>
                                          <p:attrName>style.color</p:attrName>
                                        </p:attrNameLst>
                                      </p:cBhvr>
                                      <p:by>
                                        <p:hsl h="0" s="12549" l="25098"/>
                                      </p:by>
                                    </p:animClr>
                                    <p:animClr clrSpc="hsl" dir="cw">
                                      <p:cBhvr>
                                        <p:cTn id="45" dur="1430" fill="hold"/>
                                        <p:tgtEl>
                                          <p:spTgt spid="59"/>
                                        </p:tgtEl>
                                        <p:attrNameLst>
                                          <p:attrName>fillcolor</p:attrName>
                                        </p:attrNameLst>
                                      </p:cBhvr>
                                      <p:by>
                                        <p:hsl h="0" s="12549" l="25098"/>
                                      </p:by>
                                    </p:animClr>
                                    <p:animClr clrSpc="hsl" dir="cw">
                                      <p:cBhvr>
                                        <p:cTn id="46" dur="1430" fill="hold"/>
                                        <p:tgtEl>
                                          <p:spTgt spid="59"/>
                                        </p:tgtEl>
                                        <p:attrNameLst>
                                          <p:attrName>stroke.color</p:attrName>
                                        </p:attrNameLst>
                                      </p:cBhvr>
                                      <p:by>
                                        <p:hsl h="0" s="12549" l="25098"/>
                                      </p:by>
                                    </p:animClr>
                                    <p:set>
                                      <p:cBhvr>
                                        <p:cTn id="47" dur="1430" fill="hold"/>
                                        <p:tgtEl>
                                          <p:spTgt spid="59"/>
                                        </p:tgtEl>
                                        <p:attrNameLst>
                                          <p:attrName>fill.type</p:attrName>
                                        </p:attrNameLst>
                                      </p:cBhvr>
                                      <p:to>
                                        <p:strVal val="solid"/>
                                      </p:to>
                                    </p:set>
                                  </p:childTnLst>
                                </p:cTn>
                              </p:par>
                              <p:par>
                                <p:cTn id="48" presetID="30" presetClass="emph" presetSubtype="0" repeatCount="10000" fill="hold" grpId="0" nodeType="withEffect">
                                  <p:stCondLst>
                                    <p:cond delay="0"/>
                                  </p:stCondLst>
                                  <p:childTnLst>
                                    <p:animClr clrSpc="hsl" dir="cw">
                                      <p:cBhvr override="childStyle">
                                        <p:cTn id="49" dur="1430" fill="hold"/>
                                        <p:tgtEl>
                                          <p:spTgt spid="58"/>
                                        </p:tgtEl>
                                        <p:attrNameLst>
                                          <p:attrName>style.color</p:attrName>
                                        </p:attrNameLst>
                                      </p:cBhvr>
                                      <p:by>
                                        <p:hsl h="0" s="12549" l="25098"/>
                                      </p:by>
                                    </p:animClr>
                                    <p:animClr clrSpc="hsl" dir="cw">
                                      <p:cBhvr>
                                        <p:cTn id="50" dur="1430" fill="hold"/>
                                        <p:tgtEl>
                                          <p:spTgt spid="58"/>
                                        </p:tgtEl>
                                        <p:attrNameLst>
                                          <p:attrName>fillcolor</p:attrName>
                                        </p:attrNameLst>
                                      </p:cBhvr>
                                      <p:by>
                                        <p:hsl h="0" s="12549" l="25098"/>
                                      </p:by>
                                    </p:animClr>
                                    <p:animClr clrSpc="hsl" dir="cw">
                                      <p:cBhvr>
                                        <p:cTn id="51" dur="1430" fill="hold"/>
                                        <p:tgtEl>
                                          <p:spTgt spid="58"/>
                                        </p:tgtEl>
                                        <p:attrNameLst>
                                          <p:attrName>stroke.color</p:attrName>
                                        </p:attrNameLst>
                                      </p:cBhvr>
                                      <p:by>
                                        <p:hsl h="0" s="12549" l="25098"/>
                                      </p:by>
                                    </p:animClr>
                                    <p:set>
                                      <p:cBhvr>
                                        <p:cTn id="52" dur="1430" fill="hold"/>
                                        <p:tgtEl>
                                          <p:spTgt spid="5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3" grpId="0" animBg="1"/>
      <p:bldP spid="44" grpId="0" animBg="1"/>
      <p:bldP spid="45" grpId="0" animBg="1"/>
      <p:bldP spid="46" grpId="0" animBg="1"/>
      <p:bldP spid="49" grpId="0" animBg="1"/>
      <p:bldP spid="52" grpId="0" animBg="1"/>
      <p:bldP spid="53" grpId="0" animBg="1"/>
      <p:bldP spid="55" grpId="0" animBg="1"/>
      <p:bldP spid="56" grpId="0" animBg="1"/>
      <p:bldP spid="57" grpId="0" animBg="1"/>
      <p:bldP spid="58" grpId="0" animBg="1"/>
      <p:bldP spid="59" grpId="0" animBg="1"/>
      <p:bldP spid="60" grpId="0" animBg="1"/>
      <p:bldP spid="6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Grp="1" noChangeArrowheads="1"/>
          </p:cNvSpPr>
          <p:nvPr>
            <p:ph type="body" idx="1"/>
          </p:nvPr>
        </p:nvSpPr>
        <p:spPr>
          <a:xfrm>
            <a:off x="457200" y="152400"/>
            <a:ext cx="8229600" cy="6400800"/>
          </a:xfrm>
        </p:spPr>
        <p:txBody>
          <a:bodyPr/>
          <a:lstStyle/>
          <a:p>
            <a:pPr algn="ctr" eaLnBrk="1" hangingPunct="1">
              <a:buFontTx/>
              <a:buNone/>
            </a:pPr>
            <a:r>
              <a:rPr lang="en-US" sz="2800">
                <a:solidFill>
                  <a:schemeClr val="accent2"/>
                </a:solidFill>
              </a:rPr>
              <a:t>Now, cut the remaining three flaps down the center (in this picture, on the dotted lines) toward the fold to reveal six smaller flaps.</a:t>
            </a:r>
          </a:p>
          <a:p>
            <a:pPr algn="ctr" eaLnBrk="1" hangingPunct="1">
              <a:buFontTx/>
              <a:buNone/>
            </a:pPr>
            <a:endParaRPr lang="en-US" sz="2800">
              <a:solidFill>
                <a:schemeClr val="accent2"/>
              </a:solidFill>
            </a:endParaRPr>
          </a:p>
          <a:p>
            <a:pPr eaLnBrk="1" hangingPunct="1">
              <a:buFontTx/>
              <a:buNone/>
            </a:pPr>
            <a:endParaRPr lang="en-US" sz="2800">
              <a:solidFill>
                <a:schemeClr val="accent2"/>
              </a:solidFill>
            </a:endParaRPr>
          </a:p>
          <a:p>
            <a:pPr eaLnBrk="1" hangingPunct="1">
              <a:buFontTx/>
              <a:buNone/>
            </a:pPr>
            <a:endParaRPr lang="en-US" sz="2800">
              <a:solidFill>
                <a:schemeClr val="accent2"/>
              </a:solidFill>
            </a:endParaRPr>
          </a:p>
          <a:p>
            <a:pPr eaLnBrk="1" hangingPunct="1">
              <a:buFontTx/>
              <a:buNone/>
            </a:pPr>
            <a:endParaRPr lang="en-US" sz="2800">
              <a:solidFill>
                <a:schemeClr val="accent2"/>
              </a:solidFill>
            </a:endParaRPr>
          </a:p>
          <a:p>
            <a:pPr eaLnBrk="1" hangingPunct="1">
              <a:buFontTx/>
              <a:buNone/>
            </a:pPr>
            <a:endParaRPr lang="en-US" sz="2800">
              <a:solidFill>
                <a:schemeClr val="accent2"/>
              </a:solidFill>
            </a:endParaRPr>
          </a:p>
          <a:p>
            <a:pPr eaLnBrk="1" hangingPunct="1">
              <a:buFontTx/>
              <a:buNone/>
            </a:pPr>
            <a:endParaRPr lang="en-US" sz="2800">
              <a:solidFill>
                <a:schemeClr val="accent2"/>
              </a:solidFill>
            </a:endParaRPr>
          </a:p>
          <a:p>
            <a:pPr eaLnBrk="1" hangingPunct="1">
              <a:buFontTx/>
              <a:buNone/>
            </a:pPr>
            <a:endParaRPr lang="en-US" sz="2800">
              <a:solidFill>
                <a:schemeClr val="accent2"/>
              </a:solidFill>
            </a:endParaRPr>
          </a:p>
          <a:p>
            <a:pPr algn="ctr" eaLnBrk="1" hangingPunct="1">
              <a:buFontTx/>
              <a:buNone/>
            </a:pPr>
            <a:r>
              <a:rPr lang="en-US" sz="2800">
                <a:solidFill>
                  <a:schemeClr val="accent2"/>
                </a:solidFill>
              </a:rPr>
              <a:t>Now that you have created six flaps, you will write the notes for each characteristic under each flap and draw what it looks like on the outside of the flap</a:t>
            </a:r>
          </a:p>
          <a:p>
            <a:pPr algn="ctr" eaLnBrk="1" hangingPunct="1">
              <a:buFontTx/>
              <a:buNone/>
            </a:pPr>
            <a:endParaRPr lang="en-US" sz="2800">
              <a:solidFill>
                <a:schemeClr val="accent2"/>
              </a:solidFill>
            </a:endParaRPr>
          </a:p>
        </p:txBody>
      </p:sp>
      <p:sp>
        <p:nvSpPr>
          <p:cNvPr id="27651" name="Rectangle 4"/>
          <p:cNvSpPr>
            <a:spLocks noChangeArrowheads="1"/>
          </p:cNvSpPr>
          <p:nvPr/>
        </p:nvSpPr>
        <p:spPr bwMode="auto">
          <a:xfrm>
            <a:off x="2667000" y="1600200"/>
            <a:ext cx="3657600" cy="3352800"/>
          </a:xfrm>
          <a:prstGeom prst="rect">
            <a:avLst/>
          </a:prstGeom>
          <a:noFill/>
          <a:ln w="2857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7652" name="Line 5"/>
          <p:cNvSpPr>
            <a:spLocks noChangeShapeType="1"/>
          </p:cNvSpPr>
          <p:nvPr/>
        </p:nvSpPr>
        <p:spPr bwMode="auto">
          <a:xfrm>
            <a:off x="2667000" y="1600200"/>
            <a:ext cx="3657600" cy="33528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7653" name="Line 6"/>
          <p:cNvSpPr>
            <a:spLocks noChangeShapeType="1"/>
          </p:cNvSpPr>
          <p:nvPr/>
        </p:nvSpPr>
        <p:spPr bwMode="auto">
          <a:xfrm flipV="1">
            <a:off x="2667000" y="1600200"/>
            <a:ext cx="3657600" cy="33528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7654" name="Line 7"/>
          <p:cNvSpPr>
            <a:spLocks noChangeShapeType="1"/>
          </p:cNvSpPr>
          <p:nvPr/>
        </p:nvSpPr>
        <p:spPr bwMode="auto">
          <a:xfrm>
            <a:off x="2667000" y="3276600"/>
            <a:ext cx="3657600" cy="0"/>
          </a:xfrm>
          <a:prstGeom prst="line">
            <a:avLst/>
          </a:prstGeom>
          <a:noFill/>
          <a:ln w="28575">
            <a:solidFill>
              <a:schemeClr val="tx1"/>
            </a:solidFill>
            <a:prstDash val="lg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7655" name="Line 8"/>
          <p:cNvSpPr>
            <a:spLocks noChangeShapeType="1"/>
          </p:cNvSpPr>
          <p:nvPr/>
        </p:nvSpPr>
        <p:spPr bwMode="auto">
          <a:xfrm>
            <a:off x="4495800" y="3276600"/>
            <a:ext cx="0" cy="1676400"/>
          </a:xfrm>
          <a:prstGeom prst="line">
            <a:avLst/>
          </a:prstGeom>
          <a:noFill/>
          <a:ln w="28575">
            <a:solidFill>
              <a:schemeClr val="tx1"/>
            </a:solidFill>
            <a:prstDash val="lg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7656" name="Text Box 9"/>
          <p:cNvSpPr txBox="1">
            <a:spLocks noChangeArrowheads="1"/>
          </p:cNvSpPr>
          <p:nvPr/>
        </p:nvSpPr>
        <p:spPr bwMode="auto">
          <a:xfrm>
            <a:off x="3200400" y="1676400"/>
            <a:ext cx="2590800"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dirty="0">
                <a:solidFill>
                  <a:schemeClr val="folHlink"/>
                </a:solidFill>
                <a:latin typeface="Curlz MT" pitchFamily="82" charset="0"/>
              </a:rPr>
              <a:t>The Characteristics of Living Things</a:t>
            </a:r>
          </a:p>
        </p:txBody>
      </p:sp>
      <p:sp>
        <p:nvSpPr>
          <p:cNvPr id="27657" name="Text Box 10"/>
          <p:cNvSpPr txBox="1">
            <a:spLocks noChangeArrowheads="1"/>
          </p:cNvSpPr>
          <p:nvPr/>
        </p:nvSpPr>
        <p:spPr bwMode="auto">
          <a:xfrm>
            <a:off x="2971800" y="2590800"/>
            <a:ext cx="5334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dirty="0"/>
              <a:t>1</a:t>
            </a:r>
          </a:p>
        </p:txBody>
      </p:sp>
      <p:sp>
        <p:nvSpPr>
          <p:cNvPr id="27658" name="Text Box 11"/>
          <p:cNvSpPr txBox="1">
            <a:spLocks noChangeArrowheads="1"/>
          </p:cNvSpPr>
          <p:nvPr/>
        </p:nvSpPr>
        <p:spPr bwMode="auto">
          <a:xfrm>
            <a:off x="3048000" y="3657600"/>
            <a:ext cx="5334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dirty="0"/>
              <a:t>2</a:t>
            </a:r>
          </a:p>
        </p:txBody>
      </p:sp>
      <p:sp>
        <p:nvSpPr>
          <p:cNvPr id="27659" name="Text Box 12"/>
          <p:cNvSpPr txBox="1">
            <a:spLocks noChangeArrowheads="1"/>
          </p:cNvSpPr>
          <p:nvPr/>
        </p:nvSpPr>
        <p:spPr bwMode="auto">
          <a:xfrm>
            <a:off x="3657600" y="4191000"/>
            <a:ext cx="5334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dirty="0"/>
              <a:t>3</a:t>
            </a:r>
          </a:p>
        </p:txBody>
      </p:sp>
      <p:sp>
        <p:nvSpPr>
          <p:cNvPr id="27660" name="Text Box 13"/>
          <p:cNvSpPr txBox="1">
            <a:spLocks noChangeArrowheads="1"/>
          </p:cNvSpPr>
          <p:nvPr/>
        </p:nvSpPr>
        <p:spPr bwMode="auto">
          <a:xfrm>
            <a:off x="4876800" y="4191000"/>
            <a:ext cx="5334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dirty="0"/>
              <a:t>4</a:t>
            </a:r>
          </a:p>
        </p:txBody>
      </p:sp>
      <p:sp>
        <p:nvSpPr>
          <p:cNvPr id="27661" name="Text Box 14"/>
          <p:cNvSpPr txBox="1">
            <a:spLocks noChangeArrowheads="1"/>
          </p:cNvSpPr>
          <p:nvPr/>
        </p:nvSpPr>
        <p:spPr bwMode="auto">
          <a:xfrm>
            <a:off x="5562600" y="3657600"/>
            <a:ext cx="5334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dirty="0"/>
              <a:t>5</a:t>
            </a:r>
          </a:p>
        </p:txBody>
      </p:sp>
      <p:sp>
        <p:nvSpPr>
          <p:cNvPr id="27662" name="Text Box 15"/>
          <p:cNvSpPr txBox="1">
            <a:spLocks noChangeArrowheads="1"/>
          </p:cNvSpPr>
          <p:nvPr/>
        </p:nvSpPr>
        <p:spPr bwMode="auto">
          <a:xfrm>
            <a:off x="5562600" y="2667000"/>
            <a:ext cx="5334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dirty="0"/>
              <a:t>6</a:t>
            </a:r>
          </a:p>
        </p:txBody>
      </p:sp>
      <p:sp>
        <p:nvSpPr>
          <p:cNvPr id="27663" name="Text Box 16"/>
          <p:cNvSpPr txBox="1">
            <a:spLocks noChangeArrowheads="1"/>
          </p:cNvSpPr>
          <p:nvPr/>
        </p:nvSpPr>
        <p:spPr bwMode="auto">
          <a:xfrm>
            <a:off x="1143000" y="3048000"/>
            <a:ext cx="9906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dirty="0">
                <a:latin typeface="+mj-lt"/>
              </a:rPr>
              <a:t>Flap #2</a:t>
            </a:r>
          </a:p>
        </p:txBody>
      </p:sp>
      <p:sp>
        <p:nvSpPr>
          <p:cNvPr id="27664" name="Text Box 17"/>
          <p:cNvSpPr txBox="1">
            <a:spLocks noChangeArrowheads="1"/>
          </p:cNvSpPr>
          <p:nvPr/>
        </p:nvSpPr>
        <p:spPr bwMode="auto">
          <a:xfrm>
            <a:off x="1524000" y="4572000"/>
            <a:ext cx="9906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dirty="0">
                <a:latin typeface="+mj-lt"/>
              </a:rPr>
              <a:t>Flap #3</a:t>
            </a:r>
          </a:p>
        </p:txBody>
      </p:sp>
      <p:sp>
        <p:nvSpPr>
          <p:cNvPr id="27665" name="Text Box 18"/>
          <p:cNvSpPr txBox="1">
            <a:spLocks noChangeArrowheads="1"/>
          </p:cNvSpPr>
          <p:nvPr/>
        </p:nvSpPr>
        <p:spPr bwMode="auto">
          <a:xfrm>
            <a:off x="6934200" y="3048000"/>
            <a:ext cx="12192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dirty="0">
                <a:latin typeface="+mj-lt"/>
              </a:rPr>
              <a:t>Flap #4</a:t>
            </a:r>
          </a:p>
        </p:txBody>
      </p:sp>
      <p:sp>
        <p:nvSpPr>
          <p:cNvPr id="27666" name="Line 19"/>
          <p:cNvSpPr>
            <a:spLocks noChangeShapeType="1"/>
          </p:cNvSpPr>
          <p:nvPr/>
        </p:nvSpPr>
        <p:spPr bwMode="auto">
          <a:xfrm>
            <a:off x="2057400" y="3276600"/>
            <a:ext cx="533400" cy="0"/>
          </a:xfrm>
          <a:prstGeom prst="line">
            <a:avLst/>
          </a:prstGeom>
          <a:noFill/>
          <a:ln w="76200">
            <a:solidFill>
              <a:schemeClr val="tx1"/>
            </a:solidFill>
            <a:round/>
            <a:headEnd/>
            <a:tailEnd type="triangle" w="lg"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7667" name="Line 20"/>
          <p:cNvSpPr>
            <a:spLocks noChangeShapeType="1"/>
          </p:cNvSpPr>
          <p:nvPr/>
        </p:nvSpPr>
        <p:spPr bwMode="auto">
          <a:xfrm flipH="1">
            <a:off x="6400800" y="3200400"/>
            <a:ext cx="533400" cy="0"/>
          </a:xfrm>
          <a:prstGeom prst="line">
            <a:avLst/>
          </a:prstGeom>
          <a:noFill/>
          <a:ln w="76200">
            <a:solidFill>
              <a:schemeClr val="tx1"/>
            </a:solidFill>
            <a:round/>
            <a:headEnd/>
            <a:tailEnd type="triangle" w="lg"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7668" name="Line 21"/>
          <p:cNvSpPr>
            <a:spLocks noChangeShapeType="1"/>
          </p:cNvSpPr>
          <p:nvPr/>
        </p:nvSpPr>
        <p:spPr bwMode="auto">
          <a:xfrm>
            <a:off x="2514600" y="4800600"/>
            <a:ext cx="533400" cy="0"/>
          </a:xfrm>
          <a:prstGeom prst="line">
            <a:avLst/>
          </a:prstGeom>
          <a:noFill/>
          <a:ln w="76200">
            <a:solidFill>
              <a:schemeClr val="tx1"/>
            </a:solidFill>
            <a:round/>
            <a:headEnd/>
            <a:tailEnd type="triangle" w="lg"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7669" name="Text Box 22"/>
          <p:cNvSpPr txBox="1">
            <a:spLocks noChangeArrowheads="1"/>
          </p:cNvSpPr>
          <p:nvPr/>
        </p:nvSpPr>
        <p:spPr bwMode="auto">
          <a:xfrm>
            <a:off x="6400800" y="1600200"/>
            <a:ext cx="12192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dirty="0">
                <a:latin typeface="+mj-lt"/>
              </a:rPr>
              <a:t>Flap #1</a:t>
            </a:r>
          </a:p>
        </p:txBody>
      </p:sp>
      <p:sp>
        <p:nvSpPr>
          <p:cNvPr id="27670" name="Line 23"/>
          <p:cNvSpPr>
            <a:spLocks noChangeShapeType="1"/>
          </p:cNvSpPr>
          <p:nvPr/>
        </p:nvSpPr>
        <p:spPr bwMode="auto">
          <a:xfrm flipH="1">
            <a:off x="5867400" y="1828800"/>
            <a:ext cx="533400" cy="0"/>
          </a:xfrm>
          <a:prstGeom prst="line">
            <a:avLst/>
          </a:prstGeom>
          <a:noFill/>
          <a:ln w="76200">
            <a:solidFill>
              <a:schemeClr val="tx1"/>
            </a:solidFill>
            <a:round/>
            <a:headEnd/>
            <a:tailEnd type="triangle" w="lg"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pic>
        <p:nvPicPr>
          <p:cNvPr id="4098" name="Picture 2" descr="C:\Users\mzaher\AppData\Local\Microsoft\Windows\Temporary Internet Files\Content.IE5\DPAN9GLL\MC900434789[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105755">
            <a:off x="3733857" y="2856807"/>
            <a:ext cx="914286" cy="914286"/>
          </a:xfrm>
          <a:prstGeom prst="rect">
            <a:avLst/>
          </a:prstGeom>
          <a:noFill/>
          <a:extLst>
            <a:ext uri="{909E8E84-426E-40dd-AFC4-6F175D3DCCD1}">
              <a14:hiddenFill xmlns:a14="http://schemas.microsoft.com/office/drawing/2010/main" xmlns="">
                <a:solidFill>
                  <a:srgbClr val="FFFFFF"/>
                </a:solidFill>
              </a14:hiddenFill>
            </a:ext>
          </a:extLst>
        </p:spPr>
      </p:pic>
      <p:sp>
        <p:nvSpPr>
          <p:cNvPr id="25" name="TextBox 24"/>
          <p:cNvSpPr txBox="1"/>
          <p:nvPr/>
        </p:nvSpPr>
        <p:spPr>
          <a:xfrm>
            <a:off x="152400" y="6553200"/>
            <a:ext cx="1905000" cy="307777"/>
          </a:xfrm>
          <a:prstGeom prst="rect">
            <a:avLst/>
          </a:prstGeom>
          <a:noFill/>
        </p:spPr>
        <p:txBody>
          <a:bodyPr wrap="square" rtlCol="0">
            <a:spAutoFit/>
          </a:bodyPr>
          <a:lstStyle/>
          <a:p>
            <a:r>
              <a:rPr lang="en-US" sz="1400" dirty="0">
                <a:solidFill>
                  <a:schemeClr val="accent3">
                    <a:lumMod val="50000"/>
                  </a:schemeClr>
                </a:solidFill>
                <a:latin typeface="+mj-lt"/>
              </a:rPr>
              <a:t>© Getting Nerdy, LLC</a:t>
            </a:r>
          </a:p>
        </p:txBody>
      </p:sp>
    </p:spTree>
    <p:extLst>
      <p:ext uri="{BB962C8B-B14F-4D97-AF65-F5344CB8AC3E}">
        <p14:creationId xmlns:p14="http://schemas.microsoft.com/office/powerpoint/2010/main" val="3700623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2000"/>
                                  </p:stCondLst>
                                  <p:childTnLst>
                                    <p:animMotion origin="layout" path="M -3.33333E-6 -0.00624 L 0.20834 -0.00531 " pathEditMode="relative" rAng="0" ptsTypes="AA">
                                      <p:cBhvr>
                                        <p:cTn id="6" dur="2000" fill="hold"/>
                                        <p:tgtEl>
                                          <p:spTgt spid="4098"/>
                                        </p:tgtEl>
                                        <p:attrNameLst>
                                          <p:attrName>ppt_x</p:attrName>
                                          <p:attrName>ppt_y</p:attrName>
                                        </p:attrNameLst>
                                      </p:cBhvr>
                                      <p:rCtr x="10417"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hord 3"/>
          <p:cNvSpPr/>
          <p:nvPr/>
        </p:nvSpPr>
        <p:spPr>
          <a:xfrm>
            <a:off x="6134100" y="791801"/>
            <a:ext cx="6019800" cy="5456599"/>
          </a:xfrm>
          <a:prstGeom prst="chord">
            <a:avLst>
              <a:gd name="adj1" fmla="val 5401608"/>
              <a:gd name="adj2" fmla="val 16200000"/>
            </a:avLst>
          </a:prstGeom>
          <a:solidFill>
            <a:srgbClr val="F3FFFF"/>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87043" name="Rectangle 3"/>
          <p:cNvSpPr>
            <a:spLocks noGrp="1" noChangeArrowheads="1"/>
          </p:cNvSpPr>
          <p:nvPr>
            <p:ph type="body" idx="1"/>
          </p:nvPr>
        </p:nvSpPr>
        <p:spPr>
          <a:xfrm>
            <a:off x="381000" y="836382"/>
            <a:ext cx="5105399" cy="5150760"/>
          </a:xfrm>
        </p:spPr>
        <p:txBody>
          <a:bodyPr/>
          <a:lstStyle/>
          <a:p>
            <a:pPr marL="0" indent="0" algn="ctr" eaLnBrk="1" hangingPunct="1">
              <a:spcBef>
                <a:spcPts val="0"/>
              </a:spcBef>
              <a:buFontTx/>
              <a:buNone/>
            </a:pPr>
            <a:r>
              <a:rPr lang="en-US" sz="2800" b="1"/>
              <a:t>DOOR # 5: </a:t>
            </a:r>
            <a:r>
              <a:rPr lang="en-US" sz="4400" b="1"/>
              <a:t> </a:t>
            </a:r>
          </a:p>
          <a:p>
            <a:pPr marL="0" indent="0" algn="ctr" eaLnBrk="1" hangingPunct="1">
              <a:spcBef>
                <a:spcPts val="0"/>
              </a:spcBef>
              <a:buFontTx/>
              <a:buNone/>
            </a:pPr>
            <a:r>
              <a:rPr lang="en-US" sz="4200" b="1"/>
              <a:t>ENDOCYTOSIS</a:t>
            </a:r>
          </a:p>
          <a:p>
            <a:pPr marL="0" indent="0" eaLnBrk="1" hangingPunct="1">
              <a:spcBef>
                <a:spcPts val="0"/>
              </a:spcBef>
              <a:buFontTx/>
              <a:buNone/>
            </a:pPr>
            <a:r>
              <a:rPr lang="en-US" sz="2800" b="1"/>
              <a:t>What is it?</a:t>
            </a:r>
            <a:r>
              <a:rPr lang="en-US" sz="2800"/>
              <a:t>  </a:t>
            </a:r>
          </a:p>
          <a:p>
            <a:pPr marL="0" indent="0" algn="just" eaLnBrk="1" hangingPunct="1">
              <a:buFontTx/>
              <a:buNone/>
            </a:pPr>
            <a:r>
              <a:rPr lang="en-US" sz="2400"/>
              <a:t>Part of the cell membrane surrounds materials in a vesicle and carries them </a:t>
            </a:r>
            <a:r>
              <a:rPr lang="en-US" sz="2400" b="1" u="sng"/>
              <a:t>INTO</a:t>
            </a:r>
            <a:r>
              <a:rPr lang="en-US" sz="2400"/>
              <a:t> the cell to be released inside</a:t>
            </a:r>
          </a:p>
          <a:p>
            <a:pPr marL="0" indent="0" algn="just" eaLnBrk="1" hangingPunct="1">
              <a:buFontTx/>
              <a:buNone/>
            </a:pPr>
            <a:r>
              <a:rPr lang="en-US" sz="2400"/>
              <a:t>Used for:</a:t>
            </a:r>
          </a:p>
          <a:p>
            <a:pPr algn="just" eaLnBrk="1" hangingPunct="1">
              <a:buFontTx/>
              <a:buChar char="-"/>
            </a:pPr>
            <a:r>
              <a:rPr lang="en-US" sz="2400"/>
              <a:t>Molecules that are too large to move through the cell membrane</a:t>
            </a:r>
          </a:p>
          <a:p>
            <a:pPr algn="just" eaLnBrk="1" hangingPunct="1">
              <a:buFontTx/>
              <a:buChar char="-"/>
            </a:pPr>
            <a:r>
              <a:rPr lang="en-US" sz="2400"/>
              <a:t>Engulfing food</a:t>
            </a:r>
          </a:p>
          <a:p>
            <a:pPr algn="just" eaLnBrk="1" hangingPunct="1">
              <a:buFontTx/>
              <a:buChar char="-"/>
            </a:pPr>
            <a:r>
              <a:rPr lang="en-US" sz="2400"/>
              <a:t>Requires </a:t>
            </a:r>
            <a:r>
              <a:rPr lang="en-US" sz="2400" b="1"/>
              <a:t>ACTIVE TRANSPORT</a:t>
            </a:r>
          </a:p>
        </p:txBody>
      </p:sp>
      <p:sp>
        <p:nvSpPr>
          <p:cNvPr id="47" name="Oval 46"/>
          <p:cNvSpPr/>
          <p:nvPr/>
        </p:nvSpPr>
        <p:spPr>
          <a:xfrm>
            <a:off x="4528457" y="354686"/>
            <a:ext cx="1265381" cy="1247664"/>
          </a:xfrm>
          <a:prstGeom prst="ellipse">
            <a:avLst/>
          </a:prstGeom>
          <a:solidFill>
            <a:srgbClr val="FFCC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Lightning Bolt 55"/>
          <p:cNvSpPr/>
          <p:nvPr/>
        </p:nvSpPr>
        <p:spPr>
          <a:xfrm rot="21380441">
            <a:off x="6975436" y="1056741"/>
            <a:ext cx="394539" cy="683965"/>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Lightning Bolt 60"/>
          <p:cNvSpPr/>
          <p:nvPr/>
        </p:nvSpPr>
        <p:spPr>
          <a:xfrm rot="18180659">
            <a:off x="6109187" y="2430481"/>
            <a:ext cx="394539" cy="683965"/>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nut 5"/>
          <p:cNvSpPr/>
          <p:nvPr/>
        </p:nvSpPr>
        <p:spPr>
          <a:xfrm>
            <a:off x="5259119" y="722600"/>
            <a:ext cx="1749962" cy="1794238"/>
          </a:xfrm>
          <a:prstGeom prst="donut">
            <a:avLst>
              <a:gd name="adj" fmla="val 5644"/>
            </a:avLst>
          </a:prstGeom>
          <a:solidFill>
            <a:srgbClr val="F3FF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Oval 33"/>
          <p:cNvSpPr/>
          <p:nvPr/>
        </p:nvSpPr>
        <p:spPr>
          <a:xfrm>
            <a:off x="5501409" y="995887"/>
            <a:ext cx="1265381" cy="1247664"/>
          </a:xfrm>
          <a:prstGeom prst="ellipse">
            <a:avLst/>
          </a:prstGeom>
          <a:solidFill>
            <a:srgbClr val="FFCC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657192" y="3520100"/>
            <a:ext cx="382815" cy="395900"/>
          </a:xfrm>
          <a:prstGeom prst="ellipse">
            <a:avLst/>
          </a:prstGeom>
          <a:solidFill>
            <a:srgbClr val="FFCC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809592" y="3672500"/>
            <a:ext cx="382815" cy="395900"/>
          </a:xfrm>
          <a:prstGeom prst="ellipse">
            <a:avLst/>
          </a:prstGeom>
          <a:solidFill>
            <a:srgbClr val="FFCC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7846785" y="3581400"/>
            <a:ext cx="382815" cy="395900"/>
          </a:xfrm>
          <a:prstGeom prst="ellipse">
            <a:avLst/>
          </a:prstGeom>
          <a:solidFill>
            <a:srgbClr val="FFCC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000999" y="3505200"/>
            <a:ext cx="382815" cy="395900"/>
          </a:xfrm>
          <a:prstGeom prst="ellipse">
            <a:avLst/>
          </a:prstGeom>
          <a:solidFill>
            <a:srgbClr val="FFCC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7848599" y="3429000"/>
            <a:ext cx="382815" cy="395900"/>
          </a:xfrm>
          <a:prstGeom prst="ellipse">
            <a:avLst/>
          </a:prstGeom>
          <a:solidFill>
            <a:srgbClr val="FFCC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942192" y="156736"/>
            <a:ext cx="382815" cy="395900"/>
          </a:xfrm>
          <a:prstGeom prst="ellipse">
            <a:avLst/>
          </a:prstGeom>
          <a:solidFill>
            <a:srgbClr val="FFCC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524000" y="746250"/>
            <a:ext cx="382815" cy="395900"/>
          </a:xfrm>
          <a:prstGeom prst="ellipse">
            <a:avLst/>
          </a:prstGeom>
          <a:solidFill>
            <a:srgbClr val="FFCC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17286" y="846897"/>
            <a:ext cx="382815" cy="395900"/>
          </a:xfrm>
          <a:prstGeom prst="ellipse">
            <a:avLst/>
          </a:prstGeom>
          <a:solidFill>
            <a:srgbClr val="FFCC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021444" y="1200773"/>
            <a:ext cx="382815" cy="395900"/>
          </a:xfrm>
          <a:prstGeom prst="ellipse">
            <a:avLst/>
          </a:prstGeom>
          <a:solidFill>
            <a:srgbClr val="FFCC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838200" y="237479"/>
            <a:ext cx="382815" cy="395900"/>
          </a:xfrm>
          <a:prstGeom prst="ellipse">
            <a:avLst/>
          </a:prstGeom>
          <a:solidFill>
            <a:srgbClr val="FFCC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Lightning Bolt 18"/>
          <p:cNvSpPr/>
          <p:nvPr/>
        </p:nvSpPr>
        <p:spPr>
          <a:xfrm rot="3927686">
            <a:off x="4408971" y="5531291"/>
            <a:ext cx="326058" cy="353734"/>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extLst>
      <p:ext uri="{BB962C8B-B14F-4D97-AF65-F5344CB8AC3E}">
        <p14:creationId xmlns:p14="http://schemas.microsoft.com/office/powerpoint/2010/main" val="241536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0" presetClass="path" presetSubtype="0" accel="50000" decel="50000" fill="hold" grpId="1" nodeType="withEffect">
                                  <p:stCondLst>
                                    <p:cond delay="0"/>
                                  </p:stCondLst>
                                  <p:childTnLst>
                                    <p:animMotion origin="layout" path="M 2.5E-6 4.85549E-6 C 0.00538 0.01109 0.01632 0.01664 0.02535 0.02127 C 0.02691 0.02335 0.0283 0.02589 0.03021 0.02751 C 0.0316 0.02867 0.03368 0.0282 0.0349 0.02959 C 0.06719 0.06543 0.02795 0.03075 0.06181 0.05711 C 0.07361 0.06635 0.08837 0.083 0.10313 0.08462 C 0.1132 0.08578 0.12326 0.08601 0.13333 0.0867 C 0.15347 0.08601 0.17344 0.08578 0.19358 0.08462 C 0.2059 0.08393 0.21997 0.07768 0.23177 0.07398 C 0.24913 0.06844 0.26615 0.0645 0.28403 0.0615 C 0.29219 0.0578 0.29809 0.05156 0.30625 0.04878 C 0.31476 0.04115 0.32934 0.03676 0.33958 0.03398 C 0.35122 0.02358 0.33715 0.03514 0.3507 0.02751 C 0.35243 0.02659 0.35382 0.0245 0.35556 0.02335 C 0.35712 0.02242 0.35868 0.02196 0.36024 0.02127 C 0.36441 0.02196 0.37066 0.01849 0.37292 0.02335 C 0.3757 0.02936 0.37292 0.03768 0.37136 0.04439 C 0.37031 0.04924 0.36511 0.05711 0.36511 0.05711 C 0.3632 0.06474 0.3625 0.07121 0.35712 0.0763 C 0.35 0.08323 0.35243 0.07815 0.34601 0.08254 C 0.32917 0.09387 0.35174 0.08 0.33802 0.09109 C 0.33229 0.09572 0.33333 0.08971 0.33333 0.09734 " pathEditMode="relative" ptsTypes="fffffffffffffffffffffA">
                                      <p:cBhvr>
                                        <p:cTn id="16" dur="3500" fill="hold"/>
                                        <p:tgtEl>
                                          <p:spTgt spid="14"/>
                                        </p:tgtEl>
                                        <p:attrNameLst>
                                          <p:attrName>ppt_x</p:attrName>
                                          <p:attrName>ppt_y</p:attrName>
                                        </p:attrNameLst>
                                      </p:cBhvr>
                                    </p:animMotion>
                                  </p:childTnLst>
                                </p:cTn>
                              </p:par>
                              <p:par>
                                <p:cTn id="17" presetID="0" presetClass="path" presetSubtype="0" accel="50000" decel="50000" fill="hold" grpId="1" nodeType="withEffect">
                                  <p:stCondLst>
                                    <p:cond delay="0"/>
                                  </p:stCondLst>
                                  <p:childTnLst>
                                    <p:animMotion origin="layout" path="M 0 0 C 0.0257 -0.00416 0.05035 -0.01826 0.07604 -0.02312 C 0.0816 -0.02543 0.08646 -0.02936 0.09202 -0.03168 C 0.09983 -0.04208 0.10972 -0.04717 0.12049 -0.05063 C 0.13438 -0.06266 0.14583 -0.06289 0.16181 -0.06751 C 0.18021 -0.07283 0.19913 -0.0763 0.21736 -0.08231 C 0.23837 -0.08116 0.26042 -0.08231 0.2809 -0.07399 C 0.30018 -0.06613 0.28073 -0.07237 0.3 -0.06751 C 0.30521 -0.06613 0.3158 -0.06335 0.3158 -0.06335 C 0.32309 -0.05618 0.33195 -0.04855 0.33802 -0.04 C 0.33976 -0.03306 0.34462 -0.01873 0.34757 -0.01272 C 0.34948 -0.00902 0.35556 -0.00416 0.35556 -0.00416 C 0.36754 0.00116 0.35295 -0.0067 0.36337 0.00439 C 0.36719 0.00832 0.38229 0.00648 0.38247 0.00648 " pathEditMode="relative" ptsTypes="fffffffffffffA">
                                      <p:cBhvr>
                                        <p:cTn id="18" dur="3500" fill="hold"/>
                                        <p:tgtEl>
                                          <p:spTgt spid="15"/>
                                        </p:tgtEl>
                                        <p:attrNameLst>
                                          <p:attrName>ppt_x</p:attrName>
                                          <p:attrName>ppt_y</p:attrName>
                                        </p:attrNameLst>
                                      </p:cBhvr>
                                    </p:animMotion>
                                  </p:childTnLst>
                                </p:cTn>
                              </p:par>
                              <p:par>
                                <p:cTn id="19" presetID="0" presetClass="path" presetSubtype="0" accel="50000" decel="50000" fill="hold" grpId="1" nodeType="withEffect">
                                  <p:stCondLst>
                                    <p:cond delay="0"/>
                                  </p:stCondLst>
                                  <p:childTnLst>
                                    <p:animMotion origin="layout" path="M 0 0 C 0.00833 -0.00717 0.00677 -0.01411 0.01111 -0.02544 C 0.01284 -0.03006 0.01545 -0.03376 0.01753 -0.03815 C 0.01979 -0.04301 0.021 -0.04879 0.02378 -0.05295 C 0.02639 -0.05665 0.03038 -0.05804 0.03333 -0.06127 C 0.03576 -0.06382 0.03784 -0.06682 0.03975 -0.06983 C 0.04757 -0.08232 0.0493 -0.0911 0.05555 -0.10359 C 0.05989 -0.12185 0.07812 -0.12625 0.09045 -0.12902 C 0.10069 -0.13133 0.1092 -0.13665 0.11909 -0.13966 C 0.13403 -0.14428 0.15208 -0.14474 0.16666 -0.1459 C 0.19444 -0.15492 0.22187 -0.14312 0.2493 -0.13966 C 0.25625 -0.13758 0.26163 -0.13364 0.26823 -0.1311 C 0.27569 -0.1281 0.28316 -0.12601 0.29045 -0.12255 C 0.30173 -0.10821 0.31684 -0.1022 0.33177 -0.09734 C 0.33837 -0.09272 0.34548 -0.0918 0.35087 -0.08463 C 0.36024 -0.07492 0.3559 -0.07353 0.36354 -0.06336 C 0.37153 -0.05272 0.38472 -0.04995 0.39514 -0.04648 C 0.4151 -0.04786 0.42274 -0.04971 0.43975 -0.05295 C 0.44583 -0.05573 0.44444 -0.05295 0.44444 -0.06127 " pathEditMode="relative" ptsTypes="ffffffffffffffffffA">
                                      <p:cBhvr>
                                        <p:cTn id="20" dur="3500" fill="hold"/>
                                        <p:tgtEl>
                                          <p:spTgt spid="17"/>
                                        </p:tgtEl>
                                        <p:attrNameLst>
                                          <p:attrName>ppt_x</p:attrName>
                                          <p:attrName>ppt_y</p:attrName>
                                        </p:attrNameLst>
                                      </p:cBhvr>
                                    </p:animMotion>
                                  </p:childTnLst>
                                </p:cTn>
                              </p:par>
                              <p:par>
                                <p:cTn id="21" presetID="0" presetClass="path" presetSubtype="0" accel="50000" decel="50000" fill="hold" grpId="1" nodeType="withEffect">
                                  <p:stCondLst>
                                    <p:cond delay="0"/>
                                  </p:stCondLst>
                                  <p:childTnLst>
                                    <p:animMotion origin="layout" path="M 0 0 C 0.02118 -0.003 0.04028 -0.01156 0.06024 -0.02127 C 0.07639 -0.02913 0.09323 -0.03468 0.10937 -0.04231 C 0.11476 -0.04485 0.11979 -0.04925 0.12535 -0.05087 C 0.16371 -0.06196 0.20017 -0.06613 0.23958 -0.06774 C 0.26267 -0.07376 0.2875 -0.07237 0.31111 -0.07399 C 0.33871 -0.07283 0.36285 -0.07422 0.38889 -0.06566 C 0.39253 -0.06335 0.39653 -0.06196 0.4 -0.05919 C 0.41736 -0.04578 0.39618 -0.06011 0.41111 -0.0467 C 0.4151 -0.04324 0.42014 -0.043 0.42378 -0.03815 C 0.42795 -0.03676 0.43246 -0.0363 0.43646 -0.03399 C 0.44323 -0.03006 0.44392 -0.02173 0.44913 -0.01711 C 0.45417 -0.01271 0.46753 -0.00948 0.47292 -0.00855 C 0.48837 -0.00971 0.49983 -0.003 0.50937 -0.01711 " pathEditMode="relative" ptsTypes="fffffffffffffA">
                                      <p:cBhvr>
                                        <p:cTn id="22" dur="3500" fill="hold"/>
                                        <p:tgtEl>
                                          <p:spTgt spid="16"/>
                                        </p:tgtEl>
                                        <p:attrNameLst>
                                          <p:attrName>ppt_x</p:attrName>
                                          <p:attrName>ppt_y</p:attrName>
                                        </p:attrNameLst>
                                      </p:cBhvr>
                                    </p:animMotion>
                                  </p:childTnLst>
                                </p:cTn>
                              </p:par>
                              <p:par>
                                <p:cTn id="23" presetID="0" presetClass="path" presetSubtype="0" accel="50000" decel="50000" fill="hold" grpId="1" nodeType="withEffect">
                                  <p:stCondLst>
                                    <p:cond delay="0"/>
                                  </p:stCondLst>
                                  <p:childTnLst>
                                    <p:animMotion origin="layout" path="M 0 0 C 0.03594 0.0037 0.04236 0.0037 0.08889 0.00208 C 0.10921 -0.00231 0.12882 -0.01087 0.14931 -0.0148 C 0.15973 -0.01942 0.17032 -0.02335 0.18091 -0.02751 C 0.18403 -0.02867 0.18733 -0.03029 0.19046 -0.03167 C 0.19202 -0.03237 0.19532 -0.03376 0.19532 -0.03376 C 0.28924 -0.03098 0.24393 -0.04023 0.28733 -0.02104 C 0.28941 -0.01896 0.2915 -0.01641 0.29375 -0.0148 C 0.30191 -0.00855 0.29601 -0.01595 0.3 -0.01063 C 0.30243 -0.00046 0.30573 -0.00139 0.31111 0.00648 C 0.31511 0.01249 0.32223 0.02544 0.32223 0.02544 C 0.32726 0.05226 0.34254 0.06359 0.36198 0.06983 C 0.37552 0.08185 0.39219 0.08671 0.40799 0.09087 C 0.41667 0.09318 0.42448 0.09757 0.43334 0.09942 C 0.44809 0.09781 0.45174 0.10289 0.45712 0.08879 " pathEditMode="relative" ptsTypes="ffffffffffffffA">
                                      <p:cBhvr>
                                        <p:cTn id="24" dur="3500" fill="hold"/>
                                        <p:tgtEl>
                                          <p:spTgt spid="18"/>
                                        </p:tgtEl>
                                        <p:attrNameLst>
                                          <p:attrName>ppt_x</p:attrName>
                                          <p:attrName>ppt_y</p:attrName>
                                        </p:attrNameLst>
                                      </p:cBhvr>
                                    </p:animMotion>
                                  </p:childTnLst>
                                </p:cTn>
                              </p:par>
                              <p:par>
                                <p:cTn id="25" presetID="1" presetClass="exit" presetSubtype="0" fill="hold" grpId="2" nodeType="withEffect">
                                  <p:stCondLst>
                                    <p:cond delay="3500"/>
                                  </p:stCondLst>
                                  <p:childTnLst>
                                    <p:set>
                                      <p:cBhvr>
                                        <p:cTn id="26" dur="1" fill="hold">
                                          <p:stCondLst>
                                            <p:cond delay="0"/>
                                          </p:stCondLst>
                                        </p:cTn>
                                        <p:tgtEl>
                                          <p:spTgt spid="14"/>
                                        </p:tgtEl>
                                        <p:attrNameLst>
                                          <p:attrName>style.visibility</p:attrName>
                                        </p:attrNameLst>
                                      </p:cBhvr>
                                      <p:to>
                                        <p:strVal val="hidden"/>
                                      </p:to>
                                    </p:set>
                                  </p:childTnLst>
                                </p:cTn>
                              </p:par>
                              <p:par>
                                <p:cTn id="27" presetID="1" presetClass="exit" presetSubtype="0" fill="hold" grpId="2" nodeType="withEffect">
                                  <p:stCondLst>
                                    <p:cond delay="3500"/>
                                  </p:stCondLst>
                                  <p:childTnLst>
                                    <p:set>
                                      <p:cBhvr>
                                        <p:cTn id="28" dur="1" fill="hold">
                                          <p:stCondLst>
                                            <p:cond delay="0"/>
                                          </p:stCondLst>
                                        </p:cTn>
                                        <p:tgtEl>
                                          <p:spTgt spid="15"/>
                                        </p:tgtEl>
                                        <p:attrNameLst>
                                          <p:attrName>style.visibility</p:attrName>
                                        </p:attrNameLst>
                                      </p:cBhvr>
                                      <p:to>
                                        <p:strVal val="hidden"/>
                                      </p:to>
                                    </p:set>
                                  </p:childTnLst>
                                </p:cTn>
                              </p:par>
                              <p:par>
                                <p:cTn id="29" presetID="1" presetClass="exit" presetSubtype="0" fill="hold" grpId="2" nodeType="withEffect">
                                  <p:stCondLst>
                                    <p:cond delay="3500"/>
                                  </p:stCondLst>
                                  <p:childTnLst>
                                    <p:set>
                                      <p:cBhvr>
                                        <p:cTn id="30" dur="1" fill="hold">
                                          <p:stCondLst>
                                            <p:cond delay="0"/>
                                          </p:stCondLst>
                                        </p:cTn>
                                        <p:tgtEl>
                                          <p:spTgt spid="17"/>
                                        </p:tgtEl>
                                        <p:attrNameLst>
                                          <p:attrName>style.visibility</p:attrName>
                                        </p:attrNameLst>
                                      </p:cBhvr>
                                      <p:to>
                                        <p:strVal val="hidden"/>
                                      </p:to>
                                    </p:set>
                                  </p:childTnLst>
                                </p:cTn>
                              </p:par>
                              <p:par>
                                <p:cTn id="31" presetID="1" presetClass="exit" presetSubtype="0" fill="hold" grpId="2" nodeType="withEffect">
                                  <p:stCondLst>
                                    <p:cond delay="3500"/>
                                  </p:stCondLst>
                                  <p:childTnLst>
                                    <p:set>
                                      <p:cBhvr>
                                        <p:cTn id="32" dur="1" fill="hold">
                                          <p:stCondLst>
                                            <p:cond delay="0"/>
                                          </p:stCondLst>
                                        </p:cTn>
                                        <p:tgtEl>
                                          <p:spTgt spid="16"/>
                                        </p:tgtEl>
                                        <p:attrNameLst>
                                          <p:attrName>style.visibility</p:attrName>
                                        </p:attrNameLst>
                                      </p:cBhvr>
                                      <p:to>
                                        <p:strVal val="hidden"/>
                                      </p:to>
                                    </p:set>
                                  </p:childTnLst>
                                </p:cTn>
                              </p:par>
                              <p:par>
                                <p:cTn id="33" presetID="1" presetClass="exit" presetSubtype="0" fill="hold" grpId="2" nodeType="withEffect">
                                  <p:stCondLst>
                                    <p:cond delay="3500"/>
                                  </p:stCondLst>
                                  <p:childTnLst>
                                    <p:set>
                                      <p:cBhvr>
                                        <p:cTn id="34" dur="1" fill="hold">
                                          <p:stCondLst>
                                            <p:cond delay="0"/>
                                          </p:stCondLst>
                                        </p:cTn>
                                        <p:tgtEl>
                                          <p:spTgt spid="18"/>
                                        </p:tgtEl>
                                        <p:attrNameLst>
                                          <p:attrName>style.visibility</p:attrName>
                                        </p:attrNameLst>
                                      </p:cBhvr>
                                      <p:to>
                                        <p:strVal val="hidden"/>
                                      </p:to>
                                    </p:set>
                                  </p:childTnLst>
                                </p:cTn>
                              </p:par>
                              <p:par>
                                <p:cTn id="35" presetID="1" presetClass="entr" presetSubtype="0" fill="hold" grpId="2" nodeType="withEffect">
                                  <p:stCondLst>
                                    <p:cond delay="3500"/>
                                  </p:stCondLst>
                                  <p:childTnLst>
                                    <p:set>
                                      <p:cBhvr>
                                        <p:cTn id="36" dur="1" fill="hold">
                                          <p:stCondLst>
                                            <p:cond delay="0"/>
                                          </p:stCondLst>
                                        </p:cTn>
                                        <p:tgtEl>
                                          <p:spTgt spid="47"/>
                                        </p:tgtEl>
                                        <p:attrNameLst>
                                          <p:attrName>style.visibility</p:attrName>
                                        </p:attrNameLst>
                                      </p:cBhvr>
                                      <p:to>
                                        <p:strVal val="visible"/>
                                      </p:to>
                                    </p:set>
                                  </p:childTnLst>
                                </p:cTn>
                              </p:par>
                            </p:childTnLst>
                          </p:cTn>
                        </p:par>
                        <p:par>
                          <p:cTn id="37" fill="hold">
                            <p:stCondLst>
                              <p:cond delay="3500"/>
                            </p:stCondLst>
                            <p:childTnLst>
                              <p:par>
                                <p:cTn id="38" presetID="0" presetClass="path" presetSubtype="0" accel="50000" decel="50000" fill="hold" grpId="0" nodeType="afterEffect">
                                  <p:stCondLst>
                                    <p:cond delay="0"/>
                                  </p:stCondLst>
                                  <p:childTnLst>
                                    <p:animMotion origin="layout" path="M 2.77778E-7 2.25434E-6 C 0.0099 0.00971 0.02083 0.02243 0.03194 0.03052 C 0.03802 0.03491 0.04497 0.03769 0.05035 0.04277 C 0.05677 0.04855 0.06233 0.0578 0.06649 0.06543 C 0.06979 0.07121 0.07899 0.07329 0.08385 0.07607 C 0.08698 0.08185 0.09132 0.08485 0.09653 0.08693 C 0.09826 0.08878 0.10087 0.08994 0.10226 0.09225 C 0.10312 0.09318 0.10278 0.09526 0.10347 0.09618 C 0.10642 0.09965 0.11059 0.0948 0.11059 0.10173 " pathEditMode="relative" rAng="0" ptsTypes="ffffffffA">
                                      <p:cBhvr>
                                        <p:cTn id="39" dur="2000" fill="hold"/>
                                        <p:tgtEl>
                                          <p:spTgt spid="47"/>
                                        </p:tgtEl>
                                        <p:attrNameLst>
                                          <p:attrName>ppt_x</p:attrName>
                                          <p:attrName>ppt_y</p:attrName>
                                        </p:attrNameLst>
                                      </p:cBhvr>
                                      <p:rCtr x="5521" y="5087"/>
                                    </p:animMotion>
                                  </p:childTnLst>
                                </p:cTn>
                              </p:par>
                              <p:par>
                                <p:cTn id="40" presetID="1" presetClass="entr" presetSubtype="0" fill="hold" grpId="1" nodeType="withEffect">
                                  <p:stCondLst>
                                    <p:cond delay="1600"/>
                                  </p:stCondLst>
                                  <p:childTnLst>
                                    <p:set>
                                      <p:cBhvr>
                                        <p:cTn id="41" dur="1" fill="hold">
                                          <p:stCondLst>
                                            <p:cond delay="0"/>
                                          </p:stCondLst>
                                        </p:cTn>
                                        <p:tgtEl>
                                          <p:spTgt spid="6"/>
                                        </p:tgtEl>
                                        <p:attrNameLst>
                                          <p:attrName>style.visibility</p:attrName>
                                        </p:attrNameLst>
                                      </p:cBhvr>
                                      <p:to>
                                        <p:strVal val="visible"/>
                                      </p:to>
                                    </p:set>
                                  </p:childTnLst>
                                </p:cTn>
                              </p:par>
                              <p:par>
                                <p:cTn id="42" presetID="21" presetClass="entr" presetSubtype="1" fill="hold" grpId="0" nodeType="withEffect">
                                  <p:stCondLst>
                                    <p:cond delay="1600"/>
                                  </p:stCondLst>
                                  <p:childTnLst>
                                    <p:set>
                                      <p:cBhvr>
                                        <p:cTn id="43" dur="1" fill="hold">
                                          <p:stCondLst>
                                            <p:cond delay="0"/>
                                          </p:stCondLst>
                                        </p:cTn>
                                        <p:tgtEl>
                                          <p:spTgt spid="6"/>
                                        </p:tgtEl>
                                        <p:attrNameLst>
                                          <p:attrName>style.visibility</p:attrName>
                                        </p:attrNameLst>
                                      </p:cBhvr>
                                      <p:to>
                                        <p:strVal val="visible"/>
                                      </p:to>
                                    </p:set>
                                    <p:animEffect transition="in" filter="wheel(1)">
                                      <p:cBhvr>
                                        <p:cTn id="44" dur="2000"/>
                                        <p:tgtEl>
                                          <p:spTgt spid="6"/>
                                        </p:tgtEl>
                                      </p:cBhvr>
                                    </p:animEffect>
                                  </p:childTnLst>
                                </p:cTn>
                              </p:par>
                              <p:par>
                                <p:cTn id="45" presetID="0" presetClass="path" presetSubtype="0" accel="50000" decel="50000" fill="hold" grpId="3" nodeType="withEffect">
                                  <p:stCondLst>
                                    <p:cond delay="3500"/>
                                  </p:stCondLst>
                                  <p:childTnLst>
                                    <p:animMotion origin="layout" path="M 0 0 C 0.01233 0.00416 0.01354 0.01942 0.02379 0.02752 C 0.03611 0.03723 0.05486 0.04347 0.06667 0.05503 C 0.08698 0.07492 0.10642 0.09665 0.12691 0.1163 C 0.14688 0.13526 0.15417 0.17064 0.17292 0.18821 C 0.17517 0.197 0.17865 0.20463 0.1809 0.21341 C 0.18368 0.23653 0.18108 0.26035 0.18403 0.28324 C 0.18455 0.2874 0.20365 0.29179 0.20625 0.29179 " pathEditMode="relative" ptsTypes="fffffffA">
                                      <p:cBhvr>
                                        <p:cTn id="46" dur="2000" fill="hold"/>
                                        <p:tgtEl>
                                          <p:spTgt spid="6"/>
                                        </p:tgtEl>
                                        <p:attrNameLst>
                                          <p:attrName>ppt_x</p:attrName>
                                          <p:attrName>ppt_y</p:attrName>
                                        </p:attrNameLst>
                                      </p:cBhvr>
                                    </p:animMotion>
                                  </p:childTnLst>
                                </p:cTn>
                              </p:par>
                              <p:par>
                                <p:cTn id="47" presetID="1" presetClass="entr" presetSubtype="0" fill="hold" grpId="1" nodeType="withEffect">
                                  <p:stCondLst>
                                    <p:cond delay="3500"/>
                                  </p:stCondLst>
                                  <p:childTnLst>
                                    <p:set>
                                      <p:cBhvr>
                                        <p:cTn id="48" dur="1" fill="hold">
                                          <p:stCondLst>
                                            <p:cond delay="0"/>
                                          </p:stCondLst>
                                        </p:cTn>
                                        <p:tgtEl>
                                          <p:spTgt spid="34"/>
                                        </p:tgtEl>
                                        <p:attrNameLst>
                                          <p:attrName>style.visibility</p:attrName>
                                        </p:attrNameLst>
                                      </p:cBhvr>
                                      <p:to>
                                        <p:strVal val="visible"/>
                                      </p:to>
                                    </p:set>
                                  </p:childTnLst>
                                </p:cTn>
                              </p:par>
                              <p:par>
                                <p:cTn id="49" presetID="1" presetClass="exit" presetSubtype="0" fill="hold" grpId="1" nodeType="withEffect">
                                  <p:stCondLst>
                                    <p:cond delay="3500"/>
                                  </p:stCondLst>
                                  <p:childTnLst>
                                    <p:set>
                                      <p:cBhvr>
                                        <p:cTn id="50" dur="1" fill="hold">
                                          <p:stCondLst>
                                            <p:cond delay="0"/>
                                          </p:stCondLst>
                                        </p:cTn>
                                        <p:tgtEl>
                                          <p:spTgt spid="47"/>
                                        </p:tgtEl>
                                        <p:attrNameLst>
                                          <p:attrName>style.visibility</p:attrName>
                                        </p:attrNameLst>
                                      </p:cBhvr>
                                      <p:to>
                                        <p:strVal val="hidden"/>
                                      </p:to>
                                    </p:set>
                                  </p:childTnLst>
                                </p:cTn>
                              </p:par>
                              <p:par>
                                <p:cTn id="51" presetID="0" presetClass="path" presetSubtype="0" accel="50000" decel="50000" fill="hold" grpId="0" nodeType="withEffect">
                                  <p:stCondLst>
                                    <p:cond delay="3500"/>
                                  </p:stCondLst>
                                  <p:childTnLst>
                                    <p:animMotion origin="layout" path="M 0 0 C 0.01233 0.00416 0.01354 0.01942 0.02379 0.02752 C 0.03611 0.03723 0.05486 0.04347 0.06667 0.05503 C 0.08698 0.07492 0.10642 0.09665 0.12691 0.1163 C 0.14688 0.13526 0.15417 0.17064 0.17292 0.18821 C 0.17517 0.197 0.17865 0.20463 0.1809 0.21341 C 0.18368 0.23653 0.18108 0.26035 0.18403 0.28324 C 0.18455 0.2874 0.20365 0.29179 0.20625 0.29179 " pathEditMode="relative" ptsTypes="fffffffA">
                                      <p:cBhvr>
                                        <p:cTn id="52" dur="2000" fill="hold"/>
                                        <p:tgtEl>
                                          <p:spTgt spid="34"/>
                                        </p:tgtEl>
                                        <p:attrNameLst>
                                          <p:attrName>ppt_x</p:attrName>
                                          <p:attrName>ppt_y</p:attrName>
                                        </p:attrNameLst>
                                      </p:cBhvr>
                                    </p:animMotion>
                                  </p:childTnLst>
                                </p:cTn>
                              </p:par>
                              <p:par>
                                <p:cTn id="53" presetID="21" presetClass="exit" presetSubtype="1" fill="hold" grpId="2" nodeType="withEffect">
                                  <p:stCondLst>
                                    <p:cond delay="5500"/>
                                  </p:stCondLst>
                                  <p:childTnLst>
                                    <p:animEffect transition="out" filter="wheel(1)">
                                      <p:cBhvr>
                                        <p:cTn id="54" dur="2000"/>
                                        <p:tgtEl>
                                          <p:spTgt spid="6"/>
                                        </p:tgtEl>
                                      </p:cBhvr>
                                    </p:animEffect>
                                    <p:set>
                                      <p:cBhvr>
                                        <p:cTn id="55" dur="1" fill="hold">
                                          <p:stCondLst>
                                            <p:cond delay="1999"/>
                                          </p:stCondLst>
                                        </p:cTn>
                                        <p:tgtEl>
                                          <p:spTgt spid="6"/>
                                        </p:tgtEl>
                                        <p:attrNameLst>
                                          <p:attrName>style.visibility</p:attrName>
                                        </p:attrNameLst>
                                      </p:cBhvr>
                                      <p:to>
                                        <p:strVal val="hidden"/>
                                      </p:to>
                                    </p:set>
                                  </p:childTnLst>
                                </p:cTn>
                              </p:par>
                              <p:par>
                                <p:cTn id="56" presetID="1" presetClass="exit" presetSubtype="0" fill="hold" grpId="2" nodeType="withEffect">
                                  <p:stCondLst>
                                    <p:cond delay="7500"/>
                                  </p:stCondLst>
                                  <p:childTnLst>
                                    <p:set>
                                      <p:cBhvr>
                                        <p:cTn id="57" dur="1" fill="hold">
                                          <p:stCondLst>
                                            <p:cond delay="0"/>
                                          </p:stCondLst>
                                        </p:cTn>
                                        <p:tgtEl>
                                          <p:spTgt spid="34"/>
                                        </p:tgtEl>
                                        <p:attrNameLst>
                                          <p:attrName>style.visibility</p:attrName>
                                        </p:attrNameLst>
                                      </p:cBhvr>
                                      <p:to>
                                        <p:strVal val="hidden"/>
                                      </p:to>
                                    </p:set>
                                  </p:childTnLst>
                                </p:cTn>
                              </p:par>
                              <p:par>
                                <p:cTn id="58" presetID="1" presetClass="entr" presetSubtype="0" fill="hold" grpId="0" nodeType="withEffect">
                                  <p:stCondLst>
                                    <p:cond delay="7500"/>
                                  </p:stCondLst>
                                  <p:childTnLst>
                                    <p:set>
                                      <p:cBhvr>
                                        <p:cTn id="59" dur="1" fill="hold">
                                          <p:stCondLst>
                                            <p:cond delay="0"/>
                                          </p:stCondLst>
                                        </p:cTn>
                                        <p:tgtEl>
                                          <p:spTgt spid="9"/>
                                        </p:tgtEl>
                                        <p:attrNameLst>
                                          <p:attrName>style.visibility</p:attrName>
                                        </p:attrNameLst>
                                      </p:cBhvr>
                                      <p:to>
                                        <p:strVal val="visible"/>
                                      </p:to>
                                    </p:set>
                                  </p:childTnLst>
                                </p:cTn>
                              </p:par>
                              <p:par>
                                <p:cTn id="60" presetID="1" presetClass="entr" presetSubtype="0" fill="hold" grpId="0" nodeType="withEffect">
                                  <p:stCondLst>
                                    <p:cond delay="7500"/>
                                  </p:stCondLst>
                                  <p:childTnLst>
                                    <p:set>
                                      <p:cBhvr>
                                        <p:cTn id="61" dur="1" fill="hold">
                                          <p:stCondLst>
                                            <p:cond delay="0"/>
                                          </p:stCondLst>
                                        </p:cTn>
                                        <p:tgtEl>
                                          <p:spTgt spid="10"/>
                                        </p:tgtEl>
                                        <p:attrNameLst>
                                          <p:attrName>style.visibility</p:attrName>
                                        </p:attrNameLst>
                                      </p:cBhvr>
                                      <p:to>
                                        <p:strVal val="visible"/>
                                      </p:to>
                                    </p:set>
                                  </p:childTnLst>
                                </p:cTn>
                              </p:par>
                              <p:par>
                                <p:cTn id="62" presetID="1" presetClass="entr" presetSubtype="0" fill="hold" grpId="0" nodeType="withEffect">
                                  <p:stCondLst>
                                    <p:cond delay="7500"/>
                                  </p:stCondLst>
                                  <p:childTnLst>
                                    <p:set>
                                      <p:cBhvr>
                                        <p:cTn id="63" dur="1" fill="hold">
                                          <p:stCondLst>
                                            <p:cond delay="0"/>
                                          </p:stCondLst>
                                        </p:cTn>
                                        <p:tgtEl>
                                          <p:spTgt spid="11"/>
                                        </p:tgtEl>
                                        <p:attrNameLst>
                                          <p:attrName>style.visibility</p:attrName>
                                        </p:attrNameLst>
                                      </p:cBhvr>
                                      <p:to>
                                        <p:strVal val="visible"/>
                                      </p:to>
                                    </p:set>
                                  </p:childTnLst>
                                </p:cTn>
                              </p:par>
                              <p:par>
                                <p:cTn id="64" presetID="1" presetClass="entr" presetSubtype="0" fill="hold" grpId="0" nodeType="withEffect">
                                  <p:stCondLst>
                                    <p:cond delay="7500"/>
                                  </p:stCondLst>
                                  <p:childTnLst>
                                    <p:set>
                                      <p:cBhvr>
                                        <p:cTn id="65" dur="1" fill="hold">
                                          <p:stCondLst>
                                            <p:cond delay="0"/>
                                          </p:stCondLst>
                                        </p:cTn>
                                        <p:tgtEl>
                                          <p:spTgt spid="12"/>
                                        </p:tgtEl>
                                        <p:attrNameLst>
                                          <p:attrName>style.visibility</p:attrName>
                                        </p:attrNameLst>
                                      </p:cBhvr>
                                      <p:to>
                                        <p:strVal val="visible"/>
                                      </p:to>
                                    </p:set>
                                  </p:childTnLst>
                                </p:cTn>
                              </p:par>
                              <p:par>
                                <p:cTn id="66" presetID="1" presetClass="entr" presetSubtype="0" fill="hold" grpId="0" nodeType="withEffect">
                                  <p:stCondLst>
                                    <p:cond delay="7500"/>
                                  </p:stCondLst>
                                  <p:childTnLst>
                                    <p:set>
                                      <p:cBhvr>
                                        <p:cTn id="67" dur="1" fill="hold">
                                          <p:stCondLst>
                                            <p:cond delay="0"/>
                                          </p:stCondLst>
                                        </p:cTn>
                                        <p:tgtEl>
                                          <p:spTgt spid="13"/>
                                        </p:tgtEl>
                                        <p:attrNameLst>
                                          <p:attrName>style.visibility</p:attrName>
                                        </p:attrNameLst>
                                      </p:cBhvr>
                                      <p:to>
                                        <p:strVal val="visible"/>
                                      </p:to>
                                    </p:set>
                                  </p:childTnLst>
                                </p:cTn>
                              </p:par>
                              <p:par>
                                <p:cTn id="68" presetID="0" presetClass="path" presetSubtype="0" accel="50000" decel="50000" fill="hold" grpId="1" nodeType="withEffect">
                                  <p:stCondLst>
                                    <p:cond delay="7500"/>
                                  </p:stCondLst>
                                  <p:childTnLst>
                                    <p:animMotion origin="layout" path="M 3.05556E-6 2.02312E-6 C 0.00174 0.00301 0.00278 0.00671 0.00504 0.00879 C 0.00781 0.01133 0.01476 0.01318 0.01476 0.01318 C 0.02014 0.02012 0.02448 0.02197 0.03125 0.02636 C 0.03785 0.03792 0.04566 0.04948 0.04931 0.06335 C 0.04983 0.07422 0.05052 0.08532 0.05087 0.09619 C 0.05156 0.11792 0.05174 0.13989 0.0526 0.16162 C 0.05347 0.1822 0.05417 0.18844 0.06892 0.19214 C 0.07569 0.19653 0.07951 0.19908 0.08368 0.2074 C 0.08524 0.21434 0.08698 0.22705 0.09358 0.22705 " pathEditMode="relative" ptsTypes="fffffffffA">
                                      <p:cBhvr>
                                        <p:cTn id="69" dur="2000" fill="hold"/>
                                        <p:tgtEl>
                                          <p:spTgt spid="9"/>
                                        </p:tgtEl>
                                        <p:attrNameLst>
                                          <p:attrName>ppt_x</p:attrName>
                                          <p:attrName>ppt_y</p:attrName>
                                        </p:attrNameLst>
                                      </p:cBhvr>
                                    </p:animMotion>
                                  </p:childTnLst>
                                </p:cTn>
                              </p:par>
                              <p:par>
                                <p:cTn id="70" presetID="0" presetClass="path" presetSubtype="0" accel="50000" decel="50000" fill="hold" grpId="1" nodeType="withEffect">
                                  <p:stCondLst>
                                    <p:cond delay="7500"/>
                                  </p:stCondLst>
                                  <p:childTnLst>
                                    <p:animMotion origin="layout" path="M 0 0 C 0.00659 0.0044 0.01319 0.01133 0.02118 0 C 0.02534 -0.00601 0.0243 -0.01618 0.02621 -0.02404 C 0.03107 -0.04323 0.02795 -0.03306 0.03594 -0.05456 C 0.0368 -0.05688 0.03854 -0.06959 0.03923 -0.07214 C 0.04462 -0.09248 0.04323 -0.08855 0.04913 -0.10058 C 0.05208 -0.11237 0.04861 -0.10219 0.05573 -0.11352 C 0.0618 -0.12323 0.06024 -0.12231 0.07048 -0.12231 " pathEditMode="relative" ptsTypes="fffffffA">
                                      <p:cBhvr>
                                        <p:cTn id="71" dur="2000" fill="hold"/>
                                        <p:tgtEl>
                                          <p:spTgt spid="12"/>
                                        </p:tgtEl>
                                        <p:attrNameLst>
                                          <p:attrName>ppt_x</p:attrName>
                                          <p:attrName>ppt_y</p:attrName>
                                        </p:attrNameLst>
                                      </p:cBhvr>
                                    </p:animMotion>
                                  </p:childTnLst>
                                </p:cTn>
                              </p:par>
                              <p:par>
                                <p:cTn id="72" presetID="0" presetClass="path" presetSubtype="0" accel="50000" decel="50000" fill="hold" grpId="1" nodeType="withEffect">
                                  <p:stCondLst>
                                    <p:cond delay="7500"/>
                                  </p:stCondLst>
                                  <p:childTnLst>
                                    <p:animMotion origin="layout" path="M 0 0 C 0.00556 -0.01827 0.00139 -0.00856 0.01632 -0.02844 C 0.01806 -0.03075 0.01962 -0.03284 0.02136 -0.03492 C 0.02361 -0.03792 0.02795 -0.0437 0.02795 -0.0437 C 0.03177 -0.05919 0.02917 -0.05295 0.03438 -0.06336 C 0.04705 -0.13018 0.03768 -0.07469 0.03611 -0.23353 C 0.03664 -0.25688 0.03646 -0.28023 0.03768 -0.30336 C 0.04045 -0.35515 0.06129 -0.34497 0.09514 -0.34497 " pathEditMode="relative" ptsTypes="fffffffA">
                                      <p:cBhvr>
                                        <p:cTn id="73" dur="2000" fill="hold"/>
                                        <p:tgtEl>
                                          <p:spTgt spid="11"/>
                                        </p:tgtEl>
                                        <p:attrNameLst>
                                          <p:attrName>ppt_x</p:attrName>
                                          <p:attrName>ppt_y</p:attrName>
                                        </p:attrNameLst>
                                      </p:cBhvr>
                                    </p:animMotion>
                                  </p:childTnLst>
                                </p:cTn>
                              </p:par>
                              <p:par>
                                <p:cTn id="74" presetID="0" presetClass="path" presetSubtype="0" accel="50000" decel="50000" fill="hold" grpId="1" nodeType="withEffect">
                                  <p:stCondLst>
                                    <p:cond delay="7500"/>
                                  </p:stCondLst>
                                  <p:childTnLst>
                                    <p:animMotion origin="layout" path="M 4.16667E-6 -1.32948E-6 C 0.01215 0.01064 0.02517 0.01133 0.03941 0.01318 C 0.04618 0.01919 0.04201 0.01642 0.0493 0.01965 C 0.0526 0.02104 0.05902 0.02405 0.05902 0.02405 C 0.06475 0.03584 0.06718 0.04994 0.07048 0.06335 C 0.06927 0.09642 0.07586 0.11098 0.05416 0.12231 C 0.05017 0.12439 0.04843 0.12509 0.04427 0.12671 C 0.03906 0.13364 0.03559 0.13549 0.02951 0.13989 C 0.02204 0.14543 0.01388 0.15746 0.00503 0.15954 C 0.00017 0.16069 -0.00487 0.16093 -0.00973 0.16162 C -0.02726 0.16971 -0.03855 0.16694 -0.06059 0.16809 C -0.07865 0.1674 -0.09688 0.16856 -0.11476 0.16601 C -0.11684 0.16578 -0.12396 0.15168 -0.12448 0.15075 C -0.13247 0.13873 -0.13577 0.13619 -0.14098 0.12231 C -0.14341 0.10913 -0.14775 0.09318 -0.15243 0.08093 C -0.15573 0.06266 -0.16025 0.04578 -0.16875 0.03075 C -0.17379 0.01133 -0.18021 -0.00948 -0.18021 -0.03052 " pathEditMode="relative" ptsTypes="ffffffffffffffffA">
                                      <p:cBhvr>
                                        <p:cTn id="75" dur="2000" fill="hold"/>
                                        <p:tgtEl>
                                          <p:spTgt spid="10"/>
                                        </p:tgtEl>
                                        <p:attrNameLst>
                                          <p:attrName>ppt_x</p:attrName>
                                          <p:attrName>ppt_y</p:attrName>
                                        </p:attrNameLst>
                                      </p:cBhvr>
                                    </p:animMotion>
                                  </p:childTnLst>
                                </p:cTn>
                              </p:par>
                              <p:par>
                                <p:cTn id="76" presetID="0" presetClass="path" presetSubtype="0" accel="50000" decel="50000" fill="hold" grpId="1" nodeType="withEffect">
                                  <p:stCondLst>
                                    <p:cond delay="7500"/>
                                  </p:stCondLst>
                                  <p:childTnLst>
                                    <p:animMotion origin="layout" path="M -7.77778E-6 5.72254E-6 C 0.03072 0.03076 0.04583 0.02012 0.09183 0.02174 C 0.09461 0.03376 0.09652 0.04625 0.10173 0.05689 C 0.10208 0.05897 0.10399 0.0696 0.10486 0.07215 C 0.10885 0.08278 0.10815 0.07446 0.10815 0.08301 " pathEditMode="relative" ptsTypes="ffffA">
                                      <p:cBhvr>
                                        <p:cTn id="77" dur="2000" fill="hold"/>
                                        <p:tgtEl>
                                          <p:spTgt spid="13"/>
                                        </p:tgtEl>
                                        <p:attrNameLst>
                                          <p:attrName>ppt_x</p:attrName>
                                          <p:attrName>ppt_y</p:attrName>
                                        </p:attrNameLst>
                                      </p:cBhvr>
                                    </p:animMotion>
                                  </p:childTnLst>
                                </p:cTn>
                              </p:par>
                              <p:par>
                                <p:cTn id="78" presetID="30" presetClass="emph" presetSubtype="0" repeatCount="10000" fill="hold" grpId="0" nodeType="withEffect">
                                  <p:stCondLst>
                                    <p:cond delay="0"/>
                                  </p:stCondLst>
                                  <p:childTnLst>
                                    <p:animClr clrSpc="hsl" dir="cw">
                                      <p:cBhvr override="childStyle">
                                        <p:cTn id="79" dur="1380" fill="hold"/>
                                        <p:tgtEl>
                                          <p:spTgt spid="56"/>
                                        </p:tgtEl>
                                        <p:attrNameLst>
                                          <p:attrName>style.color</p:attrName>
                                        </p:attrNameLst>
                                      </p:cBhvr>
                                      <p:by>
                                        <p:hsl h="0" s="12549" l="25098"/>
                                      </p:by>
                                    </p:animClr>
                                    <p:animClr clrSpc="hsl" dir="cw">
                                      <p:cBhvr>
                                        <p:cTn id="80" dur="1380" fill="hold"/>
                                        <p:tgtEl>
                                          <p:spTgt spid="56"/>
                                        </p:tgtEl>
                                        <p:attrNameLst>
                                          <p:attrName>fillcolor</p:attrName>
                                        </p:attrNameLst>
                                      </p:cBhvr>
                                      <p:by>
                                        <p:hsl h="0" s="12549" l="25098"/>
                                      </p:by>
                                    </p:animClr>
                                    <p:animClr clrSpc="hsl" dir="cw">
                                      <p:cBhvr>
                                        <p:cTn id="81" dur="1380" fill="hold"/>
                                        <p:tgtEl>
                                          <p:spTgt spid="56"/>
                                        </p:tgtEl>
                                        <p:attrNameLst>
                                          <p:attrName>stroke.color</p:attrName>
                                        </p:attrNameLst>
                                      </p:cBhvr>
                                      <p:by>
                                        <p:hsl h="0" s="12549" l="25098"/>
                                      </p:by>
                                    </p:animClr>
                                    <p:set>
                                      <p:cBhvr>
                                        <p:cTn id="82" dur="1380" fill="hold"/>
                                        <p:tgtEl>
                                          <p:spTgt spid="56"/>
                                        </p:tgtEl>
                                        <p:attrNameLst>
                                          <p:attrName>fill.type</p:attrName>
                                        </p:attrNameLst>
                                      </p:cBhvr>
                                      <p:to>
                                        <p:strVal val="solid"/>
                                      </p:to>
                                    </p:set>
                                  </p:childTnLst>
                                </p:cTn>
                              </p:par>
                              <p:par>
                                <p:cTn id="83" presetID="30" presetClass="emph" presetSubtype="0" repeatCount="10000" fill="hold" grpId="0" nodeType="withEffect">
                                  <p:stCondLst>
                                    <p:cond delay="0"/>
                                  </p:stCondLst>
                                  <p:childTnLst>
                                    <p:animClr clrSpc="hsl" dir="cw">
                                      <p:cBhvr override="childStyle">
                                        <p:cTn id="84" dur="1370" fill="hold"/>
                                        <p:tgtEl>
                                          <p:spTgt spid="61"/>
                                        </p:tgtEl>
                                        <p:attrNameLst>
                                          <p:attrName>style.color</p:attrName>
                                        </p:attrNameLst>
                                      </p:cBhvr>
                                      <p:by>
                                        <p:hsl h="0" s="12549" l="25098"/>
                                      </p:by>
                                    </p:animClr>
                                    <p:animClr clrSpc="hsl" dir="cw">
                                      <p:cBhvr>
                                        <p:cTn id="85" dur="1370" fill="hold"/>
                                        <p:tgtEl>
                                          <p:spTgt spid="61"/>
                                        </p:tgtEl>
                                        <p:attrNameLst>
                                          <p:attrName>fillcolor</p:attrName>
                                        </p:attrNameLst>
                                      </p:cBhvr>
                                      <p:by>
                                        <p:hsl h="0" s="12549" l="25098"/>
                                      </p:by>
                                    </p:animClr>
                                    <p:animClr clrSpc="hsl" dir="cw">
                                      <p:cBhvr>
                                        <p:cTn id="86" dur="1370" fill="hold"/>
                                        <p:tgtEl>
                                          <p:spTgt spid="61"/>
                                        </p:tgtEl>
                                        <p:attrNameLst>
                                          <p:attrName>stroke.color</p:attrName>
                                        </p:attrNameLst>
                                      </p:cBhvr>
                                      <p:by>
                                        <p:hsl h="0" s="12549" l="25098"/>
                                      </p:by>
                                    </p:animClr>
                                    <p:set>
                                      <p:cBhvr>
                                        <p:cTn id="87" dur="1370" fill="hold"/>
                                        <p:tgtEl>
                                          <p:spTgt spid="6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7" grpId="1" animBg="1"/>
      <p:bldP spid="47" grpId="2" animBg="1"/>
      <p:bldP spid="56" grpId="0" animBg="1"/>
      <p:bldP spid="61" grpId="0" animBg="1"/>
      <p:bldP spid="6" grpId="0" animBg="1"/>
      <p:bldP spid="6" grpId="1" animBg="1"/>
      <p:bldP spid="6" grpId="2" animBg="1"/>
      <p:bldP spid="6" grpId="3" animBg="1"/>
      <p:bldP spid="34" grpId="0" animBg="1"/>
      <p:bldP spid="34" grpId="1" animBg="1"/>
      <p:bldP spid="34" grpId="2"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4" grpId="2" animBg="1"/>
      <p:bldP spid="15" grpId="0" animBg="1"/>
      <p:bldP spid="15" grpId="1" animBg="1"/>
      <p:bldP spid="15" grpId="2" animBg="1"/>
      <p:bldP spid="16" grpId="0" animBg="1"/>
      <p:bldP spid="16" grpId="1" animBg="1"/>
      <p:bldP spid="16" grpId="2" animBg="1"/>
      <p:bldP spid="17" grpId="0" animBg="1"/>
      <p:bldP spid="17" grpId="1" animBg="1"/>
      <p:bldP spid="17" grpId="2" animBg="1"/>
      <p:bldP spid="18" grpId="0" animBg="1"/>
      <p:bldP spid="18" grpId="1" animBg="1"/>
      <p:bldP spid="18" grpId="2"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hord 3"/>
          <p:cNvSpPr/>
          <p:nvPr/>
        </p:nvSpPr>
        <p:spPr>
          <a:xfrm>
            <a:off x="6134100" y="791801"/>
            <a:ext cx="6019800" cy="5456599"/>
          </a:xfrm>
          <a:prstGeom prst="chord">
            <a:avLst>
              <a:gd name="adj1" fmla="val 5401608"/>
              <a:gd name="adj2" fmla="val 16200000"/>
            </a:avLst>
          </a:prstGeom>
          <a:solidFill>
            <a:srgbClr val="F3FFFF"/>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87043" name="Rectangle 3"/>
          <p:cNvSpPr>
            <a:spLocks noGrp="1" noChangeArrowheads="1"/>
          </p:cNvSpPr>
          <p:nvPr>
            <p:ph type="body" idx="1"/>
          </p:nvPr>
        </p:nvSpPr>
        <p:spPr>
          <a:xfrm>
            <a:off x="609601" y="640440"/>
            <a:ext cx="5105399" cy="5531760"/>
          </a:xfrm>
        </p:spPr>
        <p:txBody>
          <a:bodyPr/>
          <a:lstStyle/>
          <a:p>
            <a:pPr marL="0" indent="0" algn="ctr" eaLnBrk="1" hangingPunct="1">
              <a:spcBef>
                <a:spcPts val="0"/>
              </a:spcBef>
              <a:buFontTx/>
              <a:buNone/>
            </a:pPr>
            <a:r>
              <a:rPr lang="en-US" sz="2800" b="1"/>
              <a:t>DOOR # 6: </a:t>
            </a:r>
            <a:r>
              <a:rPr lang="en-US" sz="4400" b="1"/>
              <a:t> </a:t>
            </a:r>
          </a:p>
          <a:p>
            <a:pPr marL="0" indent="0" algn="ctr" eaLnBrk="1" hangingPunct="1">
              <a:spcBef>
                <a:spcPts val="0"/>
              </a:spcBef>
              <a:buFontTx/>
              <a:buNone/>
            </a:pPr>
            <a:r>
              <a:rPr lang="en-US" sz="4200" b="1"/>
              <a:t>EXOCYTOSIS</a:t>
            </a:r>
          </a:p>
          <a:p>
            <a:pPr marL="0" indent="0" eaLnBrk="1" hangingPunct="1">
              <a:spcBef>
                <a:spcPts val="0"/>
              </a:spcBef>
              <a:buFontTx/>
              <a:buNone/>
            </a:pPr>
            <a:r>
              <a:rPr lang="en-US" sz="2800" b="1"/>
              <a:t>What is it?</a:t>
            </a:r>
            <a:r>
              <a:rPr lang="en-US" sz="2800"/>
              <a:t>  </a:t>
            </a:r>
          </a:p>
          <a:p>
            <a:pPr marL="0" indent="0" algn="just" eaLnBrk="1" hangingPunct="1">
              <a:buFontTx/>
              <a:buNone/>
            </a:pPr>
            <a:r>
              <a:rPr lang="en-US" sz="2400"/>
              <a:t>Part of the cell membrane surrounds materials in a vesicle and carries them </a:t>
            </a:r>
            <a:r>
              <a:rPr lang="en-US" sz="2400" b="1" u="sng"/>
              <a:t>OUT</a:t>
            </a:r>
            <a:r>
              <a:rPr lang="en-US" sz="2400"/>
              <a:t> of the cell to be released outside</a:t>
            </a:r>
          </a:p>
          <a:p>
            <a:pPr marL="0" indent="0" algn="just" eaLnBrk="1" hangingPunct="1">
              <a:buFontTx/>
              <a:buNone/>
            </a:pPr>
            <a:r>
              <a:rPr lang="en-US" sz="2400"/>
              <a:t>Used for:</a:t>
            </a:r>
          </a:p>
          <a:p>
            <a:pPr algn="just" eaLnBrk="1" hangingPunct="1">
              <a:buFontTx/>
              <a:buChar char="-"/>
            </a:pPr>
            <a:r>
              <a:rPr lang="en-US" sz="2400"/>
              <a:t>Molecules that are too large to move through the cell membrane</a:t>
            </a:r>
          </a:p>
          <a:p>
            <a:pPr algn="just" eaLnBrk="1" hangingPunct="1">
              <a:buFontTx/>
              <a:buChar char="-"/>
            </a:pPr>
            <a:r>
              <a:rPr lang="en-US" sz="2400"/>
              <a:t>Removing waste and worn out organelles</a:t>
            </a:r>
          </a:p>
          <a:p>
            <a:pPr algn="just" eaLnBrk="1" hangingPunct="1">
              <a:buFontTx/>
              <a:buChar char="-"/>
            </a:pPr>
            <a:r>
              <a:rPr lang="en-US" sz="2400"/>
              <a:t>Requires </a:t>
            </a:r>
            <a:r>
              <a:rPr lang="en-US" sz="2400" b="1"/>
              <a:t>ACTIVE TRANSPORT</a:t>
            </a:r>
          </a:p>
        </p:txBody>
      </p:sp>
      <p:sp>
        <p:nvSpPr>
          <p:cNvPr id="47" name="Oval 46"/>
          <p:cNvSpPr/>
          <p:nvPr/>
        </p:nvSpPr>
        <p:spPr>
          <a:xfrm>
            <a:off x="7573819" y="2486136"/>
            <a:ext cx="1265381" cy="1247664"/>
          </a:xfrm>
          <a:prstGeom prst="ellipse">
            <a:avLst/>
          </a:prstGeom>
          <a:solidFill>
            <a:srgbClr val="FFCC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Lightning Bolt 55"/>
          <p:cNvSpPr/>
          <p:nvPr/>
        </p:nvSpPr>
        <p:spPr>
          <a:xfrm rot="21380441">
            <a:off x="6975436" y="1056741"/>
            <a:ext cx="394539" cy="683965"/>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Lightning Bolt 60"/>
          <p:cNvSpPr/>
          <p:nvPr/>
        </p:nvSpPr>
        <p:spPr>
          <a:xfrm rot="18180659">
            <a:off x="6109187" y="2430481"/>
            <a:ext cx="394539" cy="683965"/>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nut 5"/>
          <p:cNvSpPr/>
          <p:nvPr/>
        </p:nvSpPr>
        <p:spPr>
          <a:xfrm>
            <a:off x="6246768" y="1619719"/>
            <a:ext cx="1749962" cy="1794238"/>
          </a:xfrm>
          <a:prstGeom prst="donut">
            <a:avLst>
              <a:gd name="adj" fmla="val 5644"/>
            </a:avLst>
          </a:prstGeom>
          <a:solidFill>
            <a:srgbClr val="F3FF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Oval 33"/>
          <p:cNvSpPr/>
          <p:nvPr/>
        </p:nvSpPr>
        <p:spPr>
          <a:xfrm>
            <a:off x="6489058" y="1925430"/>
            <a:ext cx="1265381" cy="1247664"/>
          </a:xfrm>
          <a:prstGeom prst="ellipse">
            <a:avLst/>
          </a:prstGeom>
          <a:solidFill>
            <a:srgbClr val="FFCC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648200" y="548300"/>
            <a:ext cx="382815" cy="395900"/>
          </a:xfrm>
          <a:prstGeom prst="ellipse">
            <a:avLst/>
          </a:prstGeom>
          <a:solidFill>
            <a:srgbClr val="FFCC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800600" y="700700"/>
            <a:ext cx="382815" cy="395900"/>
          </a:xfrm>
          <a:prstGeom prst="ellipse">
            <a:avLst/>
          </a:prstGeom>
          <a:solidFill>
            <a:srgbClr val="FFCC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837793" y="609600"/>
            <a:ext cx="382815" cy="395900"/>
          </a:xfrm>
          <a:prstGeom prst="ellipse">
            <a:avLst/>
          </a:prstGeom>
          <a:solidFill>
            <a:srgbClr val="FFCC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992007" y="533400"/>
            <a:ext cx="382815" cy="395900"/>
          </a:xfrm>
          <a:prstGeom prst="ellipse">
            <a:avLst/>
          </a:prstGeom>
          <a:solidFill>
            <a:srgbClr val="FFCC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839607" y="457200"/>
            <a:ext cx="382815" cy="395900"/>
          </a:xfrm>
          <a:prstGeom prst="ellipse">
            <a:avLst/>
          </a:prstGeom>
          <a:solidFill>
            <a:srgbClr val="FFCC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ightning Bolt 13"/>
          <p:cNvSpPr/>
          <p:nvPr/>
        </p:nvSpPr>
        <p:spPr>
          <a:xfrm rot="3927686">
            <a:off x="4637571" y="5683692"/>
            <a:ext cx="326058" cy="353734"/>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extLst>
      <p:ext uri="{BB962C8B-B14F-4D97-AF65-F5344CB8AC3E}">
        <p14:creationId xmlns:p14="http://schemas.microsoft.com/office/powerpoint/2010/main" val="1962820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mph" presetSubtype="0" repeatCount="10000" fill="hold" grpId="0" nodeType="withEffect">
                                  <p:stCondLst>
                                    <p:cond delay="0"/>
                                  </p:stCondLst>
                                  <p:childTnLst>
                                    <p:animClr clrSpc="hsl" dir="cw">
                                      <p:cBhvr override="childStyle">
                                        <p:cTn id="6" dur="1370" fill="hold"/>
                                        <p:tgtEl>
                                          <p:spTgt spid="61"/>
                                        </p:tgtEl>
                                        <p:attrNameLst>
                                          <p:attrName>style.color</p:attrName>
                                        </p:attrNameLst>
                                      </p:cBhvr>
                                      <p:by>
                                        <p:hsl h="0" s="12549" l="25098"/>
                                      </p:by>
                                    </p:animClr>
                                    <p:animClr clrSpc="hsl" dir="cw">
                                      <p:cBhvr>
                                        <p:cTn id="7" dur="1370" fill="hold"/>
                                        <p:tgtEl>
                                          <p:spTgt spid="61"/>
                                        </p:tgtEl>
                                        <p:attrNameLst>
                                          <p:attrName>fillcolor</p:attrName>
                                        </p:attrNameLst>
                                      </p:cBhvr>
                                      <p:by>
                                        <p:hsl h="0" s="12549" l="25098"/>
                                      </p:by>
                                    </p:animClr>
                                    <p:animClr clrSpc="hsl" dir="cw">
                                      <p:cBhvr>
                                        <p:cTn id="8" dur="1370" fill="hold"/>
                                        <p:tgtEl>
                                          <p:spTgt spid="61"/>
                                        </p:tgtEl>
                                        <p:attrNameLst>
                                          <p:attrName>stroke.color</p:attrName>
                                        </p:attrNameLst>
                                      </p:cBhvr>
                                      <p:by>
                                        <p:hsl h="0" s="12549" l="25098"/>
                                      </p:by>
                                    </p:animClr>
                                    <p:set>
                                      <p:cBhvr>
                                        <p:cTn id="9" dur="1370" fill="hold"/>
                                        <p:tgtEl>
                                          <p:spTgt spid="61"/>
                                        </p:tgtEl>
                                        <p:attrNameLst>
                                          <p:attrName>fill.type</p:attrName>
                                        </p:attrNameLst>
                                      </p:cBhvr>
                                      <p:to>
                                        <p:strVal val="solid"/>
                                      </p:to>
                                    </p:set>
                                  </p:childTnLst>
                                </p:cTn>
                              </p:par>
                              <p:par>
                                <p:cTn id="10" presetID="30" presetClass="emph" presetSubtype="0" repeatCount="10000" fill="hold" grpId="0" nodeType="withEffect">
                                  <p:stCondLst>
                                    <p:cond delay="0"/>
                                  </p:stCondLst>
                                  <p:childTnLst>
                                    <p:animClr clrSpc="hsl" dir="cw">
                                      <p:cBhvr override="childStyle">
                                        <p:cTn id="11" dur="1380" fill="hold"/>
                                        <p:tgtEl>
                                          <p:spTgt spid="56"/>
                                        </p:tgtEl>
                                        <p:attrNameLst>
                                          <p:attrName>style.color</p:attrName>
                                        </p:attrNameLst>
                                      </p:cBhvr>
                                      <p:by>
                                        <p:hsl h="0" s="12549" l="25098"/>
                                      </p:by>
                                    </p:animClr>
                                    <p:animClr clrSpc="hsl" dir="cw">
                                      <p:cBhvr>
                                        <p:cTn id="12" dur="1380" fill="hold"/>
                                        <p:tgtEl>
                                          <p:spTgt spid="56"/>
                                        </p:tgtEl>
                                        <p:attrNameLst>
                                          <p:attrName>fillcolor</p:attrName>
                                        </p:attrNameLst>
                                      </p:cBhvr>
                                      <p:by>
                                        <p:hsl h="0" s="12549" l="25098"/>
                                      </p:by>
                                    </p:animClr>
                                    <p:animClr clrSpc="hsl" dir="cw">
                                      <p:cBhvr>
                                        <p:cTn id="13" dur="1380" fill="hold"/>
                                        <p:tgtEl>
                                          <p:spTgt spid="56"/>
                                        </p:tgtEl>
                                        <p:attrNameLst>
                                          <p:attrName>stroke.color</p:attrName>
                                        </p:attrNameLst>
                                      </p:cBhvr>
                                      <p:by>
                                        <p:hsl h="0" s="12549" l="25098"/>
                                      </p:by>
                                    </p:animClr>
                                    <p:set>
                                      <p:cBhvr>
                                        <p:cTn id="14" dur="1380" fill="hold"/>
                                        <p:tgtEl>
                                          <p:spTgt spid="56"/>
                                        </p:tgtEl>
                                        <p:attrNameLst>
                                          <p:attrName>fill.type</p:attrName>
                                        </p:attrNameLst>
                                      </p:cBhvr>
                                      <p:to>
                                        <p:strVal val="solid"/>
                                      </p:to>
                                    </p:set>
                                  </p:childTnLst>
                                </p:cTn>
                              </p:par>
                              <p:par>
                                <p:cTn id="15" presetID="0" presetClass="path" presetSubtype="0" accel="50000" decel="50000" fill="hold" grpId="0" nodeType="withEffect">
                                  <p:stCondLst>
                                    <p:cond delay="0"/>
                                  </p:stCondLst>
                                  <p:childTnLst>
                                    <p:animMotion origin="layout" path="M -0.00035 0.003 C -0.01059 -0.00578 -0.02292 -0.01757 -0.03368 -0.02474 C -0.03993 -0.02983 -0.04687 -0.03075 -0.0526 -0.03538 C -0.0592 -0.04046 -0.06528 -0.04925 -0.06979 -0.05665 C -0.07326 -0.06197 -0.08264 -0.06335 -0.08767 -0.06567 C -0.09097 -0.07122 -0.09549 -0.07376 -0.10087 -0.07538 C -0.1026 -0.07723 -0.10521 -0.07815 -0.10677 -0.08023 C -0.10764 -0.08116 -0.10746 -0.08324 -0.10816 -0.08416 C -0.11128 -0.0874 -0.11528 -0.08208 -0.11528 -0.08902 " pathEditMode="relative" rAng="10580532" ptsTypes="ffffffffA">
                                      <p:cBhvr>
                                        <p:cTn id="16" dur="2000" fill="hold"/>
                                        <p:tgtEl>
                                          <p:spTgt spid="47"/>
                                        </p:tgtEl>
                                        <p:attrNameLst>
                                          <p:attrName>ppt_x</p:attrName>
                                          <p:attrName>ppt_y</p:attrName>
                                        </p:attrNameLst>
                                      </p:cBhvr>
                                      <p:rCtr x="-5747" y="-4601"/>
                                    </p:animMotion>
                                  </p:childTnLst>
                                </p:cTn>
                              </p:par>
                              <p:par>
                                <p:cTn id="17" presetID="1" presetClass="entr" presetSubtype="0" fill="hold" grpId="1" nodeType="withEffect">
                                  <p:stCondLst>
                                    <p:cond delay="1600"/>
                                  </p:stCondLst>
                                  <p:childTnLst>
                                    <p:set>
                                      <p:cBhvr>
                                        <p:cTn id="18" dur="1" fill="hold">
                                          <p:stCondLst>
                                            <p:cond delay="0"/>
                                          </p:stCondLst>
                                        </p:cTn>
                                        <p:tgtEl>
                                          <p:spTgt spid="6"/>
                                        </p:tgtEl>
                                        <p:attrNameLst>
                                          <p:attrName>style.visibility</p:attrName>
                                        </p:attrNameLst>
                                      </p:cBhvr>
                                      <p:to>
                                        <p:strVal val="visible"/>
                                      </p:to>
                                    </p:set>
                                  </p:childTnLst>
                                </p:cTn>
                              </p:par>
                              <p:par>
                                <p:cTn id="19" presetID="21" presetClass="entr" presetSubtype="1" fill="hold" grpId="0" nodeType="withEffect">
                                  <p:stCondLst>
                                    <p:cond delay="1600"/>
                                  </p:stCondLst>
                                  <p:childTnLst>
                                    <p:set>
                                      <p:cBhvr>
                                        <p:cTn id="20" dur="1" fill="hold">
                                          <p:stCondLst>
                                            <p:cond delay="0"/>
                                          </p:stCondLst>
                                        </p:cTn>
                                        <p:tgtEl>
                                          <p:spTgt spid="6"/>
                                        </p:tgtEl>
                                        <p:attrNameLst>
                                          <p:attrName>style.visibility</p:attrName>
                                        </p:attrNameLst>
                                      </p:cBhvr>
                                      <p:to>
                                        <p:strVal val="visible"/>
                                      </p:to>
                                    </p:set>
                                    <p:animEffect transition="in" filter="wheel(1)">
                                      <p:cBhvr>
                                        <p:cTn id="21" dur="2000"/>
                                        <p:tgtEl>
                                          <p:spTgt spid="6"/>
                                        </p:tgtEl>
                                      </p:cBhvr>
                                    </p:animEffect>
                                  </p:childTnLst>
                                </p:cTn>
                              </p:par>
                              <p:par>
                                <p:cTn id="22" presetID="0" presetClass="path" presetSubtype="0" accel="50000" decel="50000" fill="hold" grpId="3" nodeType="withEffect">
                                  <p:stCondLst>
                                    <p:cond delay="3500"/>
                                  </p:stCondLst>
                                  <p:childTnLst>
                                    <p:animMotion origin="layout" path="M -3.33333E-6 -3.46821E-7 C -0.01389 -0.00347 -0.01527 -0.01688 -0.02673 -0.02381 C -0.0408 -0.03237 -0.06198 -0.03792 -0.07534 -0.04786 C -0.09826 -0.0652 -0.12031 -0.08439 -0.1434 -0.1015 C -0.16614 -0.11792 -0.1743 -0.1489 -0.19548 -0.16416 C -0.19809 -0.17179 -0.20208 -0.1785 -0.20451 -0.18613 C -0.20764 -0.20647 -0.20468 -0.22728 -0.20816 -0.24717 C -0.20868 -0.25087 -0.23038 -0.2548 -0.23333 -0.2548 " pathEditMode="relative" rAng="10800000" ptsTypes="fffffffA">
                                      <p:cBhvr>
                                        <p:cTn id="23" dur="2000" fill="hold"/>
                                        <p:tgtEl>
                                          <p:spTgt spid="6"/>
                                        </p:tgtEl>
                                        <p:attrNameLst>
                                          <p:attrName>ppt_x</p:attrName>
                                          <p:attrName>ppt_y</p:attrName>
                                        </p:attrNameLst>
                                      </p:cBhvr>
                                      <p:rCtr x="-11667" y="-12740"/>
                                    </p:animMotion>
                                  </p:childTnLst>
                                </p:cTn>
                              </p:par>
                              <p:par>
                                <p:cTn id="24" presetID="1" presetClass="entr" presetSubtype="0" fill="hold" grpId="1" nodeType="withEffect">
                                  <p:stCondLst>
                                    <p:cond delay="3500"/>
                                  </p:stCondLst>
                                  <p:childTnLst>
                                    <p:set>
                                      <p:cBhvr>
                                        <p:cTn id="25" dur="1" fill="hold">
                                          <p:stCondLst>
                                            <p:cond delay="0"/>
                                          </p:stCondLst>
                                        </p:cTn>
                                        <p:tgtEl>
                                          <p:spTgt spid="34"/>
                                        </p:tgtEl>
                                        <p:attrNameLst>
                                          <p:attrName>style.visibility</p:attrName>
                                        </p:attrNameLst>
                                      </p:cBhvr>
                                      <p:to>
                                        <p:strVal val="visible"/>
                                      </p:to>
                                    </p:set>
                                  </p:childTnLst>
                                </p:cTn>
                              </p:par>
                              <p:par>
                                <p:cTn id="26" presetID="1" presetClass="exit" presetSubtype="0" fill="hold" grpId="1" nodeType="withEffect">
                                  <p:stCondLst>
                                    <p:cond delay="3500"/>
                                  </p:stCondLst>
                                  <p:childTnLst>
                                    <p:set>
                                      <p:cBhvr>
                                        <p:cTn id="27" dur="1" fill="hold">
                                          <p:stCondLst>
                                            <p:cond delay="0"/>
                                          </p:stCondLst>
                                        </p:cTn>
                                        <p:tgtEl>
                                          <p:spTgt spid="47"/>
                                        </p:tgtEl>
                                        <p:attrNameLst>
                                          <p:attrName>style.visibility</p:attrName>
                                        </p:attrNameLst>
                                      </p:cBhvr>
                                      <p:to>
                                        <p:strVal val="hidden"/>
                                      </p:to>
                                    </p:set>
                                  </p:childTnLst>
                                </p:cTn>
                              </p:par>
                              <p:par>
                                <p:cTn id="28" presetID="0" presetClass="path" presetSubtype="0" accel="50000" decel="50000" fill="hold" grpId="0" nodeType="withEffect">
                                  <p:stCondLst>
                                    <p:cond delay="3500"/>
                                  </p:stCondLst>
                                  <p:childTnLst>
                                    <p:animMotion origin="layout" path="M -3.33333E-6 -2.08092E-6 C -0.01336 -0.00347 -0.01475 -0.01688 -0.02586 -0.02381 C -0.03923 -0.03237 -0.05972 -0.03792 -0.07257 -0.04763 C -0.09479 -0.0652 -0.11597 -0.08439 -0.13836 -0.10104 C -0.16007 -0.11792 -0.1677 -0.1489 -0.18854 -0.16416 C -0.19097 -0.17156 -0.19479 -0.1785 -0.19722 -0.18613 C -0.20034 -0.20647 -0.19739 -0.22728 -0.20069 -0.24717 C -0.20121 -0.2504 -0.22205 -0.2548 -0.225 -0.2548 " pathEditMode="relative" rAng="10800000" ptsTypes="fffffffA">
                                      <p:cBhvr>
                                        <p:cTn id="29" dur="2000" fill="hold"/>
                                        <p:tgtEl>
                                          <p:spTgt spid="34"/>
                                        </p:tgtEl>
                                        <p:attrNameLst>
                                          <p:attrName>ppt_x</p:attrName>
                                          <p:attrName>ppt_y</p:attrName>
                                        </p:attrNameLst>
                                      </p:cBhvr>
                                      <p:rCtr x="-11250" y="-12740"/>
                                    </p:animMotion>
                                  </p:childTnLst>
                                </p:cTn>
                              </p:par>
                              <p:par>
                                <p:cTn id="30" presetID="21" presetClass="exit" presetSubtype="1" fill="hold" grpId="2" nodeType="withEffect">
                                  <p:stCondLst>
                                    <p:cond delay="5500"/>
                                  </p:stCondLst>
                                  <p:childTnLst>
                                    <p:animEffect transition="out" filter="wheel(1)">
                                      <p:cBhvr>
                                        <p:cTn id="31" dur="2000"/>
                                        <p:tgtEl>
                                          <p:spTgt spid="6"/>
                                        </p:tgtEl>
                                      </p:cBhvr>
                                    </p:animEffect>
                                    <p:set>
                                      <p:cBhvr>
                                        <p:cTn id="32" dur="1" fill="hold">
                                          <p:stCondLst>
                                            <p:cond delay="1999"/>
                                          </p:stCondLst>
                                        </p:cTn>
                                        <p:tgtEl>
                                          <p:spTgt spid="6"/>
                                        </p:tgtEl>
                                        <p:attrNameLst>
                                          <p:attrName>style.visibility</p:attrName>
                                        </p:attrNameLst>
                                      </p:cBhvr>
                                      <p:to>
                                        <p:strVal val="hidden"/>
                                      </p:to>
                                    </p:set>
                                  </p:childTnLst>
                                </p:cTn>
                              </p:par>
                              <p:par>
                                <p:cTn id="33" presetID="1" presetClass="exit" presetSubtype="0" fill="hold" grpId="2" nodeType="withEffect">
                                  <p:stCondLst>
                                    <p:cond delay="7500"/>
                                  </p:stCondLst>
                                  <p:childTnLst>
                                    <p:set>
                                      <p:cBhvr>
                                        <p:cTn id="34" dur="1" fill="hold">
                                          <p:stCondLst>
                                            <p:cond delay="0"/>
                                          </p:stCondLst>
                                        </p:cTn>
                                        <p:tgtEl>
                                          <p:spTgt spid="34"/>
                                        </p:tgtEl>
                                        <p:attrNameLst>
                                          <p:attrName>style.visibility</p:attrName>
                                        </p:attrNameLst>
                                      </p:cBhvr>
                                      <p:to>
                                        <p:strVal val="hidden"/>
                                      </p:to>
                                    </p:set>
                                  </p:childTnLst>
                                </p:cTn>
                              </p:par>
                              <p:par>
                                <p:cTn id="35" presetID="1" presetClass="entr" presetSubtype="0" fill="hold" grpId="0" nodeType="withEffect">
                                  <p:stCondLst>
                                    <p:cond delay="750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grpId="0" nodeType="withEffect">
                                  <p:stCondLst>
                                    <p:cond delay="750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grpId="0" nodeType="withEffect">
                                  <p:stCondLst>
                                    <p:cond delay="750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ntr" presetSubtype="0" fill="hold" grpId="0" nodeType="withEffect">
                                  <p:stCondLst>
                                    <p:cond delay="750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ntr" presetSubtype="0" fill="hold" grpId="0" nodeType="withEffect">
                                  <p:stCondLst>
                                    <p:cond delay="7500"/>
                                  </p:stCondLst>
                                  <p:childTnLst>
                                    <p:set>
                                      <p:cBhvr>
                                        <p:cTn id="44" dur="1" fill="hold">
                                          <p:stCondLst>
                                            <p:cond delay="0"/>
                                          </p:stCondLst>
                                        </p:cTn>
                                        <p:tgtEl>
                                          <p:spTgt spid="13"/>
                                        </p:tgtEl>
                                        <p:attrNameLst>
                                          <p:attrName>style.visibility</p:attrName>
                                        </p:attrNameLst>
                                      </p:cBhvr>
                                      <p:to>
                                        <p:strVal val="visible"/>
                                      </p:to>
                                    </p:set>
                                  </p:childTnLst>
                                </p:cTn>
                              </p:par>
                              <p:par>
                                <p:cTn id="45" presetID="0" presetClass="path" presetSubtype="0" accel="50000" decel="50000" fill="hold" grpId="1" nodeType="withEffect">
                                  <p:stCondLst>
                                    <p:cond delay="7500"/>
                                  </p:stCondLst>
                                  <p:childTnLst>
                                    <p:animMotion origin="layout" path="M 0.01598 0.00254 C 0.01441 0.00138 0.01355 0.00023 0.01164 -0.00047 C 0.00921 -0.00139 0.00348 -0.00185 0.00348 -0.00208 C -0.00121 -0.00416 -0.00486 -0.00486 -0.01059 -0.00625 C -0.01614 -0.01018 -0.02274 -0.01411 -0.02586 -0.0185 C -0.02621 -0.0222 -0.02691 -0.0259 -0.02708 -0.0296 C -0.02777 -0.03677 -0.02795 -0.04393 -0.02864 -0.05133 C -0.02934 -0.05804 -0.02986 -0.06012 -0.04236 -0.06127 C -0.04809 -0.06289 -0.05138 -0.06359 -0.05486 -0.06636 C -0.05625 -0.06867 -0.05763 -0.07284 -0.06319 -0.07284 " pathEditMode="relative" rAng="0" ptsTypes="fffffffffA">
                                      <p:cBhvr>
                                        <p:cTn id="46" dur="2000" fill="hold"/>
                                        <p:tgtEl>
                                          <p:spTgt spid="9"/>
                                        </p:tgtEl>
                                        <p:attrNameLst>
                                          <p:attrName>ppt_x</p:attrName>
                                          <p:attrName>ppt_y</p:attrName>
                                        </p:attrNameLst>
                                      </p:cBhvr>
                                      <p:rCtr x="-3958" y="-3769"/>
                                    </p:animMotion>
                                  </p:childTnLst>
                                </p:cTn>
                              </p:par>
                              <p:par>
                                <p:cTn id="47" presetID="0" presetClass="path" presetSubtype="0" accel="50000" decel="50000" fill="hold" grpId="1" nodeType="withEffect">
                                  <p:stCondLst>
                                    <p:cond delay="7500"/>
                                  </p:stCondLst>
                                  <p:childTnLst>
                                    <p:animMotion origin="layout" path="M -0.0217 0.00486 C 0.00156 0.00717 0.025 0.0111 0.0533 0.00486 C 0.06806 0.00162 0.06441 -0.00393 0.07118 -0.00832 C 0.08837 -0.01873 0.07726 -0.01318 0.10556 -0.02497 C 0.10868 -0.02613 0.11476 -0.03306 0.11736 -0.03445 C 0.13629 -0.04555 0.13143 -0.04347 0.15243 -0.04994 C 0.16285 -0.05642 0.15052 -0.05087 0.1757 -0.05711 C 0.19722 -0.0622 0.19167 -0.06173 0.22813 -0.06173 " pathEditMode="relative" rAng="0" ptsTypes="fffffffA">
                                      <p:cBhvr>
                                        <p:cTn id="48" dur="2000" fill="hold"/>
                                        <p:tgtEl>
                                          <p:spTgt spid="12"/>
                                        </p:tgtEl>
                                        <p:attrNameLst>
                                          <p:attrName>ppt_x</p:attrName>
                                          <p:attrName>ppt_y</p:attrName>
                                        </p:attrNameLst>
                                      </p:cBhvr>
                                      <p:rCtr x="12483" y="-3052"/>
                                    </p:animMotion>
                                  </p:childTnLst>
                                </p:cTn>
                              </p:par>
                              <p:par>
                                <p:cTn id="49" presetID="0" presetClass="path" presetSubtype="0" accel="50000" decel="50000" fill="hold" grpId="1" nodeType="withEffect">
                                  <p:stCondLst>
                                    <p:cond delay="7500"/>
                                  </p:stCondLst>
                                  <p:childTnLst>
                                    <p:animMotion origin="layout" path="M 1.11111E-6 -3.87283E-6 C -0.02136 -0.003 -0.00538 -0.00138 -0.05868 -0.00462 C -0.06389 -0.00485 -0.06927 -0.00531 -0.07465 -0.00555 C -0.08212 -0.00601 -0.09809 -0.00693 -0.09809 -0.00693 C -0.11146 -0.00948 -0.10347 -0.00832 -0.11945 -0.01017 C -0.16424 -0.02057 -0.13281 -0.01179 -0.12743 -0.03676 C -0.12743 -0.04046 -0.12743 -0.04416 -0.13281 -0.04763 C -0.1408 -0.05572 -0.21215 -0.05433 -0.32847 -0.05433 " pathEditMode="relative" rAng="0" ptsTypes="fffffffA">
                                      <p:cBhvr>
                                        <p:cTn id="50" dur="2000" fill="hold"/>
                                        <p:tgtEl>
                                          <p:spTgt spid="11"/>
                                        </p:tgtEl>
                                        <p:attrNameLst>
                                          <p:attrName>ppt_x</p:attrName>
                                          <p:attrName>ppt_y</p:attrName>
                                        </p:attrNameLst>
                                      </p:cBhvr>
                                      <p:rCtr x="-16424" y="-2798"/>
                                    </p:animMotion>
                                  </p:childTnLst>
                                </p:cTn>
                              </p:par>
                              <p:par>
                                <p:cTn id="51" presetID="0" presetClass="path" presetSubtype="0" accel="50000" decel="50000" fill="hold" grpId="1" nodeType="withEffect">
                                  <p:stCondLst>
                                    <p:cond delay="7500"/>
                                  </p:stCondLst>
                                  <p:childTnLst>
                                    <p:animMotion origin="layout" path="M 4.16667E-6 -1.32948E-6 C 0.01215 0.01064 0.02517 0.01133 0.03941 0.01318 C 0.04618 0.01919 0.04201 0.01642 0.0493 0.01965 C 0.0526 0.02104 0.05902 0.02405 0.05902 0.02405 C 0.06475 0.03584 0.06718 0.04994 0.07048 0.06335 C 0.06927 0.09642 0.07586 0.11098 0.05416 0.12231 C 0.05017 0.12439 0.04843 0.12509 0.04427 0.12671 C 0.03906 0.13364 0.03559 0.13549 0.02951 0.13989 C 0.02204 0.14543 0.01388 0.15746 0.00503 0.15954 C 0.00017 0.16069 -0.00487 0.16093 -0.00973 0.16162 C -0.02726 0.16971 -0.03855 0.16694 -0.06059 0.16809 C -0.07865 0.1674 -0.09688 0.16856 -0.11476 0.16601 C -0.11684 0.16578 -0.12396 0.15168 -0.12448 0.15075 C -0.13247 0.13873 -0.13577 0.13619 -0.14098 0.12231 C -0.14341 0.10913 -0.14775 0.09318 -0.15243 0.08093 C -0.15573 0.06266 -0.16025 0.04578 -0.16875 0.03075 C -0.17379 0.01133 -0.18021 -0.00948 -0.18021 -0.03052 " pathEditMode="relative" ptsTypes="ffffffffffffffffA">
                                      <p:cBhvr>
                                        <p:cTn id="52" dur="2000" fill="hold"/>
                                        <p:tgtEl>
                                          <p:spTgt spid="10"/>
                                        </p:tgtEl>
                                        <p:attrNameLst>
                                          <p:attrName>ppt_x</p:attrName>
                                          <p:attrName>ppt_y</p:attrName>
                                        </p:attrNameLst>
                                      </p:cBhvr>
                                    </p:animMotion>
                                  </p:childTnLst>
                                </p:cTn>
                              </p:par>
                              <p:par>
                                <p:cTn id="53" presetID="0" presetClass="path" presetSubtype="0" accel="50000" decel="50000" fill="hold" grpId="1" nodeType="withEffect">
                                  <p:stCondLst>
                                    <p:cond delay="7500"/>
                                  </p:stCondLst>
                                  <p:childTnLst>
                                    <p:animMotion origin="layout" path="M -0.00504 0.01595 C 0.01128 -0.01133 0.01944 -0.00185 0.04392 -0.00324 C 0.04548 -0.01388 0.04653 -0.02497 0.0493 -0.03422 C 0.04948 -0.03607 0.05052 -0.04532 0.05087 -0.04763 C 0.05312 -0.05711 0.0526 -0.04971 0.0526 -0.05711 " pathEditMode="relative" rAng="0" ptsTypes="ffffA">
                                      <p:cBhvr>
                                        <p:cTn id="54" dur="2000" fill="hold"/>
                                        <p:tgtEl>
                                          <p:spTgt spid="13"/>
                                        </p:tgtEl>
                                        <p:attrNameLst>
                                          <p:attrName>ppt_x</p:attrName>
                                          <p:attrName>ppt_y</p:attrName>
                                        </p:attrNameLst>
                                      </p:cBhvr>
                                      <p:rCtr x="2899" y="-365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7" grpId="1" animBg="1"/>
      <p:bldP spid="56" grpId="0" animBg="1"/>
      <p:bldP spid="61" grpId="0" animBg="1"/>
      <p:bldP spid="6" grpId="0" animBg="1"/>
      <p:bldP spid="6" grpId="1" animBg="1"/>
      <p:bldP spid="6" grpId="2" animBg="1"/>
      <p:bldP spid="6" grpId="3" animBg="1"/>
      <p:bldP spid="34" grpId="0" animBg="1"/>
      <p:bldP spid="34" grpId="1" animBg="1"/>
      <p:bldP spid="34" grpId="2"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descr="MC900232153[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200" y="1981200"/>
            <a:ext cx="3956488" cy="3890682"/>
          </a:xfrm>
          <a:prstGeom prst="rect">
            <a:avLst/>
          </a:prstGeom>
          <a:noFill/>
          <a:extLst>
            <a:ext uri="{909E8E84-426E-40dd-AFC4-6F175D3DCCD1}">
              <a14:hiddenFill xmlns:a14="http://schemas.microsoft.com/office/drawing/2010/main" xmlns="">
                <a:solidFill>
                  <a:srgbClr val="FFFFFF"/>
                </a:solidFill>
              </a14:hiddenFill>
            </a:ext>
          </a:extLst>
        </p:spPr>
      </p:pic>
      <p:sp>
        <p:nvSpPr>
          <p:cNvPr id="87043" name="Rectangle 3"/>
          <p:cNvSpPr>
            <a:spLocks noGrp="1" noChangeArrowheads="1"/>
          </p:cNvSpPr>
          <p:nvPr>
            <p:ph type="body" idx="1"/>
          </p:nvPr>
        </p:nvSpPr>
        <p:spPr>
          <a:xfrm>
            <a:off x="228600" y="304800"/>
            <a:ext cx="4953000" cy="6096000"/>
          </a:xfrm>
        </p:spPr>
        <p:txBody>
          <a:bodyPr/>
          <a:lstStyle/>
          <a:p>
            <a:pPr marL="0" indent="0" algn="ctr" eaLnBrk="1" hangingPunct="1">
              <a:buFontTx/>
              <a:buNone/>
            </a:pPr>
            <a:r>
              <a:rPr lang="en-US" sz="4400" b="1"/>
              <a:t>Moving through the Membrane</a:t>
            </a:r>
          </a:p>
          <a:p>
            <a:pPr marL="0" indent="0" algn="just">
              <a:buNone/>
            </a:pPr>
            <a:r>
              <a:rPr lang="en-US" b="1" err="1"/>
              <a:t>Ahhhh</a:t>
            </a:r>
            <a:r>
              <a:rPr lang="en-US" b="1"/>
              <a:t>…</a:t>
            </a:r>
            <a:r>
              <a:rPr lang="en-US" sz="2700"/>
              <a:t>You’ve been soaking in the tub to try and relax after a hard day of standardized testing at school. Getting out of the tub, you notice that your fingertips and toes are like little raisins. Have you just aged 60 years?!?! No way, that’s just osmosis in action! Your fingers have absorbed the bath water, causing the tips to form wrinkly folds. </a:t>
            </a:r>
            <a:endParaRPr lang="en-US" sz="2700" b="1"/>
          </a:p>
        </p:txBody>
      </p:sp>
      <p:sp>
        <p:nvSpPr>
          <p:cNvPr id="4" name="TextBox 3"/>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extLst>
      <p:ext uri="{BB962C8B-B14F-4D97-AF65-F5344CB8AC3E}">
        <p14:creationId xmlns:p14="http://schemas.microsoft.com/office/powerpoint/2010/main" val="351786358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n 4"/>
          <p:cNvSpPr/>
          <p:nvPr/>
        </p:nvSpPr>
        <p:spPr>
          <a:xfrm>
            <a:off x="5846714" y="838200"/>
            <a:ext cx="3048000" cy="4953000"/>
          </a:xfrm>
          <a:prstGeom prst="can">
            <a:avLst/>
          </a:prstGeom>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043" name="Rectangle 3"/>
          <p:cNvSpPr>
            <a:spLocks noGrp="1" noChangeArrowheads="1"/>
          </p:cNvSpPr>
          <p:nvPr>
            <p:ph type="body" idx="1"/>
          </p:nvPr>
        </p:nvSpPr>
        <p:spPr>
          <a:xfrm>
            <a:off x="228600" y="609600"/>
            <a:ext cx="5410200" cy="5638800"/>
          </a:xfrm>
        </p:spPr>
        <p:txBody>
          <a:bodyPr/>
          <a:lstStyle/>
          <a:p>
            <a:pPr marL="0" indent="0" algn="ctr" eaLnBrk="1" hangingPunct="1">
              <a:buFontTx/>
              <a:buNone/>
            </a:pPr>
            <a:r>
              <a:rPr lang="en-US" sz="4400" b="1"/>
              <a:t>Moving through the Membrane</a:t>
            </a:r>
          </a:p>
          <a:p>
            <a:pPr marL="0" indent="0" algn="just">
              <a:buNone/>
            </a:pPr>
            <a:r>
              <a:rPr lang="en-US" sz="2800" b="1"/>
              <a:t>Objective</a:t>
            </a:r>
            <a:r>
              <a:rPr lang="en-US" sz="2800"/>
              <a:t>:  </a:t>
            </a:r>
            <a:r>
              <a:rPr lang="en-US" sz="2600"/>
              <a:t>To simulate osmosis and observe how raisins and grapes are affected when submersed in freshwater, salt water, and sugar water. </a:t>
            </a:r>
          </a:p>
          <a:p>
            <a:pPr marL="0" indent="0" algn="just">
              <a:buNone/>
            </a:pPr>
            <a:r>
              <a:rPr lang="en-US" sz="2800" b="1"/>
              <a:t>Hypothesis</a:t>
            </a:r>
            <a:r>
              <a:rPr lang="en-US" sz="2800"/>
              <a:t>:  </a:t>
            </a:r>
            <a:r>
              <a:rPr lang="en-US" sz="2600"/>
              <a:t>What do you think will happen to the grapes and raisins in the freshwater, salt water and sugar water?  Write a hypothesis for each one.</a:t>
            </a:r>
            <a:endParaRPr lang="en-US" sz="2800" b="1"/>
          </a:p>
        </p:txBody>
      </p:sp>
      <p:pic>
        <p:nvPicPr>
          <p:cNvPr id="2051" name="Picture 3" descr="C:\Users\mzaher\AppData\Local\Microsoft\Windows\Temporary Internet Files\Content.IE5\E3UR9CZ6\MC900215507[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5210">
            <a:off x="5844274" y="2078429"/>
            <a:ext cx="2890393" cy="2828852"/>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6903428" y="1237128"/>
            <a:ext cx="304800" cy="268942"/>
            <a:chOff x="7221071" y="457200"/>
            <a:chExt cx="304800" cy="268942"/>
          </a:xfrm>
        </p:grpSpPr>
        <p:sp>
          <p:nvSpPr>
            <p:cNvPr id="12" name="Oval 11"/>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3" name="Oval 12"/>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14" name="Oval 13"/>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15" name="Group 14"/>
          <p:cNvGrpSpPr/>
          <p:nvPr/>
        </p:nvGrpSpPr>
        <p:grpSpPr>
          <a:xfrm>
            <a:off x="7491737" y="3061446"/>
            <a:ext cx="304800" cy="268942"/>
            <a:chOff x="7221071" y="457200"/>
            <a:chExt cx="304800" cy="268942"/>
          </a:xfrm>
        </p:grpSpPr>
        <p:sp>
          <p:nvSpPr>
            <p:cNvPr id="16" name="Oval 15"/>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7" name="Oval 16"/>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18" name="Oval 17"/>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19" name="Group 18"/>
          <p:cNvGrpSpPr/>
          <p:nvPr/>
        </p:nvGrpSpPr>
        <p:grpSpPr>
          <a:xfrm>
            <a:off x="7558972" y="1958789"/>
            <a:ext cx="304800" cy="268942"/>
            <a:chOff x="7221071" y="457200"/>
            <a:chExt cx="304800" cy="268942"/>
          </a:xfrm>
        </p:grpSpPr>
        <p:sp>
          <p:nvSpPr>
            <p:cNvPr id="20" name="Oval 19"/>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1" name="Oval 20"/>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22" name="Oval 21"/>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23" name="Group 22"/>
          <p:cNvGrpSpPr/>
          <p:nvPr/>
        </p:nvGrpSpPr>
        <p:grpSpPr>
          <a:xfrm>
            <a:off x="8437514" y="2514600"/>
            <a:ext cx="304800" cy="268942"/>
            <a:chOff x="7221071" y="457200"/>
            <a:chExt cx="304800" cy="268942"/>
          </a:xfrm>
        </p:grpSpPr>
        <p:sp>
          <p:nvSpPr>
            <p:cNvPr id="24" name="Oval 23"/>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5" name="Oval 24"/>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26" name="Oval 25"/>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31" name="Group 30"/>
          <p:cNvGrpSpPr/>
          <p:nvPr/>
        </p:nvGrpSpPr>
        <p:grpSpPr>
          <a:xfrm>
            <a:off x="8285114" y="1465729"/>
            <a:ext cx="304800" cy="268942"/>
            <a:chOff x="7221071" y="457200"/>
            <a:chExt cx="304800" cy="268942"/>
          </a:xfrm>
        </p:grpSpPr>
        <p:sp>
          <p:nvSpPr>
            <p:cNvPr id="32" name="Oval 31"/>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3" name="Oval 32"/>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34" name="Oval 33"/>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35" name="Group 34"/>
          <p:cNvGrpSpPr/>
          <p:nvPr/>
        </p:nvGrpSpPr>
        <p:grpSpPr>
          <a:xfrm>
            <a:off x="6430538" y="2303929"/>
            <a:ext cx="304800" cy="268942"/>
            <a:chOff x="7221071" y="457200"/>
            <a:chExt cx="304800" cy="268942"/>
          </a:xfrm>
        </p:grpSpPr>
        <p:sp>
          <p:nvSpPr>
            <p:cNvPr id="36" name="Oval 35"/>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7" name="Oval 36"/>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38" name="Oval 37"/>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39" name="Group 38"/>
          <p:cNvGrpSpPr/>
          <p:nvPr/>
        </p:nvGrpSpPr>
        <p:grpSpPr>
          <a:xfrm>
            <a:off x="6707325" y="3348316"/>
            <a:ext cx="304800" cy="268942"/>
            <a:chOff x="7221071" y="457200"/>
            <a:chExt cx="304800" cy="268942"/>
          </a:xfrm>
        </p:grpSpPr>
        <p:sp>
          <p:nvSpPr>
            <p:cNvPr id="40" name="Oval 39"/>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41" name="Oval 40"/>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42" name="Oval 41"/>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43" name="Group 42"/>
          <p:cNvGrpSpPr/>
          <p:nvPr/>
        </p:nvGrpSpPr>
        <p:grpSpPr>
          <a:xfrm>
            <a:off x="7850325" y="3769658"/>
            <a:ext cx="304800" cy="268942"/>
            <a:chOff x="7221071" y="457200"/>
            <a:chExt cx="304800" cy="268942"/>
          </a:xfrm>
        </p:grpSpPr>
        <p:sp>
          <p:nvSpPr>
            <p:cNvPr id="44" name="Oval 43"/>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45" name="Oval 44"/>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46" name="Oval 45"/>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sp>
        <p:nvSpPr>
          <p:cNvPr id="47" name="TextBox 46"/>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extLst>
      <p:ext uri="{BB962C8B-B14F-4D97-AF65-F5344CB8AC3E}">
        <p14:creationId xmlns:p14="http://schemas.microsoft.com/office/powerpoint/2010/main" val="3067377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2800"/>
                                  </p:stCondLst>
                                  <p:childTnLst>
                                    <p:animMotion origin="layout" path="M 3.88889E-6 3.19001E-6 C -0.00382 0.04207 0.00139 0.00231 -0.00486 0.02889 C -0.00591 0.03305 -0.00886 0.05108 -0.01007 0.05779 C -0.01407 0.08368 -0.03594 0.1128 -0.04549 0.13222 C -0.04705 0.13546 -0.0474 0.14124 -0.04861 0.14517 C -0.05434 0.16204 -0.06164 0.17753 -0.07153 0.184 C -0.0724 0.18701 -0.07344 0.19094 -0.07483 0.19371 C -0.07622 0.19671 -0.0783 0.19718 -0.07969 0.20018 C -0.08073 0.20249 -0.08039 0.20689 -0.08108 0.20989 C -0.08195 0.21243 -0.08334 0.21428 -0.08438 0.21659 C -0.0882 0.23647 -0.09306 0.24248 -0.10226 0.25173 C -0.10591 0.25543 -0.10782 0.26121 -0.11216 0.26167 C -0.12118 0.26306 -0.13039 0.26167 -0.13924 0.26167 " pathEditMode="relative" rAng="0" ptsTypes="ffffffffffffA">
                                      <p:cBhvr>
                                        <p:cTn id="6" dur="2000" fill="hold"/>
                                        <p:tgtEl>
                                          <p:spTgt spid="23"/>
                                        </p:tgtEl>
                                        <p:attrNameLst>
                                          <p:attrName>ppt_x</p:attrName>
                                          <p:attrName>ppt_y</p:attrName>
                                        </p:attrNameLst>
                                      </p:cBhvr>
                                      <p:rCtr x="-6892" y="13153"/>
                                    </p:animMotion>
                                  </p:childTnLst>
                                </p:cTn>
                              </p:par>
                              <p:par>
                                <p:cTn id="7" presetID="0" presetClass="path" presetSubtype="0" repeatCount="indefinite" accel="50000" decel="50000" fill="hold" nodeType="withEffect">
                                  <p:stCondLst>
                                    <p:cond delay="1100"/>
                                  </p:stCondLst>
                                  <p:childTnLst>
                                    <p:animMotion origin="layout" path="M 0.00087 -0.00578 C 0.00312 0.00855 0.00573 0.02381 0.01285 0.03722 C 0.01788 0.06056 0.01788 0.07004 0.01528 0.09847 C 0.01475 0.10287 0.01146 0.1068 0.01041 0.11119 C 0.00868 0.11835 0.00712 0.12552 0.00573 0.13268 C 0.00486 0.13685 0.00312 0.14517 0.00312 0.1454 C 0.00295 0.14864 -0.00452 0.22029 0.00087 0.22815 C 0.00382 0.23255 0.01371 0.22815 0.02014 0.22815 " pathEditMode="relative" rAng="0" ptsTypes="fffffffA">
                                      <p:cBhvr>
                                        <p:cTn id="8" dur="2000" fill="hold"/>
                                        <p:tgtEl>
                                          <p:spTgt spid="11"/>
                                        </p:tgtEl>
                                        <p:attrNameLst>
                                          <p:attrName>ppt_x</p:attrName>
                                          <p:attrName>ppt_y</p:attrName>
                                        </p:attrNameLst>
                                      </p:cBhvr>
                                      <p:rCtr x="694" y="11905"/>
                                    </p:animMotion>
                                  </p:childTnLst>
                                </p:cTn>
                              </p:par>
                              <p:par>
                                <p:cTn id="9" presetID="0" presetClass="path" presetSubtype="0" repeatCount="indefinite" accel="50000" decel="50000" fill="hold" nodeType="withEffect">
                                  <p:stCondLst>
                                    <p:cond delay="4300"/>
                                  </p:stCondLst>
                                  <p:childTnLst>
                                    <p:animMotion origin="layout" path="M 1.11111E-6 -3.65233E-6 C -0.00729 0.01965 -0.01059 0.04115 -0.01371 0.06265 C -0.01493 0.08137 -0.01562 0.09293 -0.01962 0.10957 C -0.0217 0.13801 -0.0283 0.1736 -0.01562 0.19834 C -0.01406 0.20481 -0.01371 0.20897 -0.00972 0.21406 C -0.00469 0.22076 0.00052 0.21868 0.00399 0.227 " pathEditMode="relative" ptsTypes="fffffA">
                                      <p:cBhvr>
                                        <p:cTn id="10" dur="2000" fill="hold"/>
                                        <p:tgtEl>
                                          <p:spTgt spid="35"/>
                                        </p:tgtEl>
                                        <p:attrNameLst>
                                          <p:attrName>ppt_x</p:attrName>
                                          <p:attrName>ppt_y</p:attrName>
                                        </p:attrNameLst>
                                      </p:cBhvr>
                                    </p:animMotion>
                                  </p:childTnLst>
                                </p:cTn>
                              </p:par>
                              <p:par>
                                <p:cTn id="11" presetID="0" presetClass="path" presetSubtype="0" repeatCount="indefinite" accel="50000" decel="50000" fill="hold" nodeType="withEffect">
                                  <p:stCondLst>
                                    <p:cond delay="6200"/>
                                  </p:stCondLst>
                                  <p:childTnLst>
                                    <p:animMotion origin="layout" path="M -1.11111E-6 2.04808E-6 C 0.00261 -0.0386 0.00642 -0.07651 0.0099 -0.11489 C 0.0092 -0.13315 0.01146 -0.16875 0.00399 -0.19071 C 0.00365 -0.19163 -0.00399 -0.21429 -0.00781 -0.21937 C -0.00955 -0.22168 -0.01267 -0.22191 -0.01371 -0.22469 C -0.01441 -0.22631 -0.0125 -0.22816 -0.0118 -0.22977 " pathEditMode="relative" ptsTypes="fffffA">
                                      <p:cBhvr>
                                        <p:cTn id="12" dur="2000" fill="hold"/>
                                        <p:tgtEl>
                                          <p:spTgt spid="39"/>
                                        </p:tgtEl>
                                        <p:attrNameLst>
                                          <p:attrName>ppt_x</p:attrName>
                                          <p:attrName>ppt_y</p:attrName>
                                        </p:attrNameLst>
                                      </p:cBhvr>
                                    </p:animMotion>
                                  </p:childTnLst>
                                </p:cTn>
                              </p:par>
                              <p:par>
                                <p:cTn id="13" presetID="0" presetClass="path" presetSubtype="0" repeatCount="indefinite" accel="50000" decel="50000" fill="hold" nodeType="withEffect">
                                  <p:stCondLst>
                                    <p:cond delay="2300"/>
                                  </p:stCondLst>
                                  <p:childTnLst>
                                    <p:animMotion origin="layout" path="M 4.44444E-6 3.09293E-6 C -0.00261 0.01063 -0.00434 0.01895 -0.00539 0.0312 C -0.00625 0.04369 -0.00608 0.06125 -0.00851 0.07304 C -0.01059 0.08368 -0.01407 0.09732 -0.01684 0.10726 C -0.0198 0.1306 -0.0257 0.15534 -0.02622 0.18053 C -0.02639 0.19787 -0.02622 0.21544 -0.02622 0.23301 " pathEditMode="relative" rAng="0" ptsTypes="fffffA">
                                      <p:cBhvr>
                                        <p:cTn id="14" dur="2000" fill="hold"/>
                                        <p:tgtEl>
                                          <p:spTgt spid="19"/>
                                        </p:tgtEl>
                                        <p:attrNameLst>
                                          <p:attrName>ppt_x</p:attrName>
                                          <p:attrName>ppt_y</p:attrName>
                                        </p:attrNameLst>
                                      </p:cBhvr>
                                      <p:rCtr x="-1319" y="11650"/>
                                    </p:animMotion>
                                  </p:childTnLst>
                                </p:cTn>
                              </p:par>
                              <p:par>
                                <p:cTn id="15" presetID="0" presetClass="path" presetSubtype="0" repeatCount="indefinite" accel="50000" decel="50000" fill="hold" nodeType="withEffect">
                                  <p:stCondLst>
                                    <p:cond delay="0"/>
                                  </p:stCondLst>
                                  <p:childTnLst>
                                    <p:animMotion origin="layout" path="M 8.33333E-7 5.97319E-6 C 0.00521 -0.01363 0.00729 -0.02866 0.01372 -0.0416 C 0.02049 -0.09292 0.01754 -0.14817 0.00782 -0.19833 C 0.00591 -0.20873 0.00608 -0.22422 8.33333E-7 -0.23231 C 0.0007 -0.24525 8.33333E-7 -0.25866 0.00209 -0.27138 C 0.00348 -0.27993 0.01615 -0.28293 0.01962 -0.28455 C 0.02153 -0.28548 0.02552 -0.28709 0.02552 -0.28709 " pathEditMode="relative" ptsTypes="ffffffA">
                                      <p:cBhvr>
                                        <p:cTn id="16" dur="2000" fill="hold"/>
                                        <p:tgtEl>
                                          <p:spTgt spid="15"/>
                                        </p:tgtEl>
                                        <p:attrNameLst>
                                          <p:attrName>ppt_x</p:attrName>
                                          <p:attrName>ppt_y</p:attrName>
                                        </p:attrNameLst>
                                      </p:cBhvr>
                                    </p:animMotion>
                                  </p:childTnLst>
                                </p:cTn>
                              </p:par>
                              <p:par>
                                <p:cTn id="17" presetID="0" presetClass="path" presetSubtype="0" repeatCount="indefinite" accel="50000" decel="50000" fill="hold" nodeType="withEffect">
                                  <p:stCondLst>
                                    <p:cond delay="1400"/>
                                  </p:stCondLst>
                                  <p:childTnLst>
                                    <p:animMotion origin="layout" path="M -8.33333E-7 -7.95192E-6 C -0.01024 0.02773 -0.00868 0.06333 -0.02153 0.08876 C -0.02292 0.09847 -0.02535 0.12228 -0.02934 0.13314 C -0.03299 0.14285 -0.03924 0.15187 -0.04306 0.16181 C -0.04583 0.18053 -0.05139 0.1981 -0.05486 0.21659 C -0.05417 0.22954 -0.05521 0.24271 -0.05295 0.25566 C -0.05191 0.2619 -0.04774 0.26606 -0.04496 0.27138 C -0.03733 0.28501 -0.0309 0.29588 -0.02535 0.31044 C -0.02257 0.3257 -0.01753 0.34188 -0.01753 0.3576 C -0.01962 0.38349 -0.02413 0.40822 -0.02934 0.43319 C -0.02969 0.43481 -0.03194 0.44937 -0.03333 0.45168 C -0.03819 0.45977 -0.04809 0.46023 -0.05486 0.46463 " pathEditMode="relative" ptsTypes="fffffffffffA">
                                      <p:cBhvr>
                                        <p:cTn id="18" dur="2000" fill="hold"/>
                                        <p:tgtEl>
                                          <p:spTgt spid="31"/>
                                        </p:tgtEl>
                                        <p:attrNameLst>
                                          <p:attrName>ppt_x</p:attrName>
                                          <p:attrName>ppt_y</p:attrName>
                                        </p:attrNameLst>
                                      </p:cBhvr>
                                    </p:animMotion>
                                  </p:childTnLst>
                                </p:cTn>
                              </p:par>
                              <p:par>
                                <p:cTn id="19" presetID="0" presetClass="path" presetSubtype="0" repeatCount="indefinite" accel="50000" decel="50000" fill="hold" nodeType="withEffect">
                                  <p:stCondLst>
                                    <p:cond delay="1800"/>
                                  </p:stCondLst>
                                  <p:childTnLst>
                                    <p:animMotion origin="layout" path="M -3.88889E-6 -0.0111 C -0.00312 0.00809 -3.88889E-6 0.00924 -0.01302 0.02219 C -0.02517 0.06264 -0.01041 0.10379 -0.0302 0.14355 C -0.02569 0.15095 -0.02604 0.14817 -0.02604 0.1521 C -0.03246 0.16713 -0.05034 0.17799 -0.09045 0.18678 C -0.09687 0.18978 -0.10642 0.19209 -0.11215 0.19533 C -0.11944 0.19949 -0.11909 0.20619 -0.12517 0.21059 C -0.12708 0.21197 -0.13281 0.21313 -0.1335 0.21475 C -0.13576 0.22076 -0.1335 0.22677 -0.1335 0.23301 " pathEditMode="relative" rAng="0" ptsTypes="ffffffffA">
                                      <p:cBhvr>
                                        <p:cTn id="20" dur="2000" fill="hold"/>
                                        <p:tgtEl>
                                          <p:spTgt spid="43"/>
                                        </p:tgtEl>
                                        <p:attrNameLst>
                                          <p:attrName>ppt_x</p:attrName>
                                          <p:attrName>ppt_y</p:attrName>
                                        </p:attrNameLst>
                                      </p:cBhvr>
                                      <p:rCtr x="-6788" y="122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n 4"/>
          <p:cNvSpPr/>
          <p:nvPr/>
        </p:nvSpPr>
        <p:spPr>
          <a:xfrm>
            <a:off x="5922914" y="838200"/>
            <a:ext cx="3048000" cy="4953000"/>
          </a:xfrm>
          <a:prstGeom prst="can">
            <a:avLst/>
          </a:prstGeom>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043" name="Rectangle 3"/>
          <p:cNvSpPr>
            <a:spLocks noGrp="1" noChangeArrowheads="1"/>
          </p:cNvSpPr>
          <p:nvPr>
            <p:ph type="body" idx="1"/>
          </p:nvPr>
        </p:nvSpPr>
        <p:spPr>
          <a:xfrm>
            <a:off x="76200" y="533400"/>
            <a:ext cx="5943600" cy="5867400"/>
          </a:xfrm>
        </p:spPr>
        <p:txBody>
          <a:bodyPr/>
          <a:lstStyle/>
          <a:p>
            <a:pPr marL="0" indent="0" algn="ctr" eaLnBrk="1" hangingPunct="1">
              <a:buFontTx/>
              <a:buNone/>
            </a:pPr>
            <a:r>
              <a:rPr lang="en-US" b="1"/>
              <a:t>Moving through the Membrane</a:t>
            </a:r>
          </a:p>
          <a:p>
            <a:pPr marL="0" indent="0">
              <a:buNone/>
            </a:pPr>
            <a:r>
              <a:rPr lang="en-US" sz="2600" b="1"/>
              <a:t>What you do: </a:t>
            </a:r>
            <a:endParaRPr lang="en-US" sz="2600"/>
          </a:p>
          <a:p>
            <a:pPr marL="393700" indent="-393700">
              <a:buFont typeface="+mj-lt"/>
              <a:buAutoNum type="arabicPeriod"/>
            </a:pPr>
            <a:r>
              <a:rPr lang="en-US" sz="2400"/>
              <a:t>Label three cups “water,” “sugar,” &amp; “salt” </a:t>
            </a:r>
          </a:p>
          <a:p>
            <a:pPr marL="393700" indent="-393700">
              <a:buFont typeface="+mj-lt"/>
              <a:buAutoNum type="arabicPeriod"/>
            </a:pPr>
            <a:r>
              <a:rPr lang="en-US" sz="2400"/>
              <a:t>Add 200mL of water to each cup </a:t>
            </a:r>
          </a:p>
          <a:p>
            <a:pPr marL="393700" indent="-393700">
              <a:buFont typeface="+mj-lt"/>
              <a:buAutoNum type="arabicPeriod"/>
            </a:pPr>
            <a:r>
              <a:rPr lang="en-US" sz="2400"/>
              <a:t>To the cup marked “sugar” add 1T of sugar and stir until dissolved </a:t>
            </a:r>
          </a:p>
          <a:p>
            <a:pPr marL="393700" indent="-393700">
              <a:buFont typeface="+mj-lt"/>
              <a:buAutoNum type="arabicPeriod"/>
            </a:pPr>
            <a:r>
              <a:rPr lang="en-US" sz="2400"/>
              <a:t>To the cup marked “salt” add 1T of salt and stir until dissolved </a:t>
            </a:r>
          </a:p>
          <a:p>
            <a:pPr marL="393700" indent="-393700">
              <a:buFont typeface="+mj-lt"/>
              <a:buAutoNum type="arabicPeriod"/>
            </a:pPr>
            <a:r>
              <a:rPr lang="en-US" sz="2400"/>
              <a:t>Measure the initial mass in grams for the raisins and grapes and place the information in the data table </a:t>
            </a:r>
          </a:p>
          <a:p>
            <a:pPr marL="393700" indent="-393700">
              <a:buFont typeface="+mj-lt"/>
              <a:buAutoNum type="arabicPeriod"/>
            </a:pPr>
            <a:r>
              <a:rPr lang="en-US" sz="2400"/>
              <a:t>Place one raisin and one grape into each of the three different cups and leave overnight </a:t>
            </a:r>
          </a:p>
        </p:txBody>
      </p:sp>
      <p:pic>
        <p:nvPicPr>
          <p:cNvPr id="2051" name="Picture 3" descr="C:\Users\mzaher\AppData\Local\Microsoft\Windows\Temporary Internet Files\Content.IE5\E3UR9CZ6\MC900215507[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5210">
            <a:off x="5920474" y="2078429"/>
            <a:ext cx="2890393" cy="2828852"/>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6979628" y="1237128"/>
            <a:ext cx="304800" cy="268942"/>
            <a:chOff x="7221071" y="457200"/>
            <a:chExt cx="304800" cy="268942"/>
          </a:xfrm>
        </p:grpSpPr>
        <p:sp>
          <p:nvSpPr>
            <p:cNvPr id="12" name="Oval 11"/>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3" name="Oval 12"/>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14" name="Oval 13"/>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15" name="Group 14"/>
          <p:cNvGrpSpPr/>
          <p:nvPr/>
        </p:nvGrpSpPr>
        <p:grpSpPr>
          <a:xfrm>
            <a:off x="7567937" y="3061446"/>
            <a:ext cx="304800" cy="268942"/>
            <a:chOff x="7221071" y="457200"/>
            <a:chExt cx="304800" cy="268942"/>
          </a:xfrm>
        </p:grpSpPr>
        <p:sp>
          <p:nvSpPr>
            <p:cNvPr id="16" name="Oval 15"/>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7" name="Oval 16"/>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18" name="Oval 17"/>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19" name="Group 18"/>
          <p:cNvGrpSpPr/>
          <p:nvPr/>
        </p:nvGrpSpPr>
        <p:grpSpPr>
          <a:xfrm>
            <a:off x="7635172" y="1958789"/>
            <a:ext cx="304800" cy="268942"/>
            <a:chOff x="7221071" y="457200"/>
            <a:chExt cx="304800" cy="268942"/>
          </a:xfrm>
        </p:grpSpPr>
        <p:sp>
          <p:nvSpPr>
            <p:cNvPr id="20" name="Oval 19"/>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1" name="Oval 20"/>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22" name="Oval 21"/>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23" name="Group 22"/>
          <p:cNvGrpSpPr/>
          <p:nvPr/>
        </p:nvGrpSpPr>
        <p:grpSpPr>
          <a:xfrm>
            <a:off x="8513714" y="2514600"/>
            <a:ext cx="304800" cy="268942"/>
            <a:chOff x="7221071" y="457200"/>
            <a:chExt cx="304800" cy="268942"/>
          </a:xfrm>
        </p:grpSpPr>
        <p:sp>
          <p:nvSpPr>
            <p:cNvPr id="24" name="Oval 23"/>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5" name="Oval 24"/>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26" name="Oval 25"/>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31" name="Group 30"/>
          <p:cNvGrpSpPr/>
          <p:nvPr/>
        </p:nvGrpSpPr>
        <p:grpSpPr>
          <a:xfrm>
            <a:off x="8361314" y="1465729"/>
            <a:ext cx="304800" cy="268942"/>
            <a:chOff x="7221071" y="457200"/>
            <a:chExt cx="304800" cy="268942"/>
          </a:xfrm>
        </p:grpSpPr>
        <p:sp>
          <p:nvSpPr>
            <p:cNvPr id="32" name="Oval 31"/>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3" name="Oval 32"/>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34" name="Oval 33"/>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35" name="Group 34"/>
          <p:cNvGrpSpPr/>
          <p:nvPr/>
        </p:nvGrpSpPr>
        <p:grpSpPr>
          <a:xfrm>
            <a:off x="6506738" y="2303929"/>
            <a:ext cx="304800" cy="268942"/>
            <a:chOff x="7221071" y="457200"/>
            <a:chExt cx="304800" cy="268942"/>
          </a:xfrm>
        </p:grpSpPr>
        <p:sp>
          <p:nvSpPr>
            <p:cNvPr id="36" name="Oval 35"/>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7" name="Oval 36"/>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38" name="Oval 37"/>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39" name="Group 38"/>
          <p:cNvGrpSpPr/>
          <p:nvPr/>
        </p:nvGrpSpPr>
        <p:grpSpPr>
          <a:xfrm>
            <a:off x="6783525" y="3348316"/>
            <a:ext cx="304800" cy="268942"/>
            <a:chOff x="7221071" y="457200"/>
            <a:chExt cx="304800" cy="268942"/>
          </a:xfrm>
        </p:grpSpPr>
        <p:sp>
          <p:nvSpPr>
            <p:cNvPr id="40" name="Oval 39"/>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41" name="Oval 40"/>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42" name="Oval 41"/>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43" name="Group 42"/>
          <p:cNvGrpSpPr/>
          <p:nvPr/>
        </p:nvGrpSpPr>
        <p:grpSpPr>
          <a:xfrm>
            <a:off x="7926525" y="3769658"/>
            <a:ext cx="304800" cy="268942"/>
            <a:chOff x="7221071" y="457200"/>
            <a:chExt cx="304800" cy="268942"/>
          </a:xfrm>
        </p:grpSpPr>
        <p:sp>
          <p:nvSpPr>
            <p:cNvPr id="44" name="Oval 43"/>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45" name="Oval 44"/>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46" name="Oval 45"/>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sp>
        <p:nvSpPr>
          <p:cNvPr id="47" name="TextBox 46"/>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extLst>
      <p:ext uri="{BB962C8B-B14F-4D97-AF65-F5344CB8AC3E}">
        <p14:creationId xmlns:p14="http://schemas.microsoft.com/office/powerpoint/2010/main" val="3785902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2800"/>
                                  </p:stCondLst>
                                  <p:childTnLst>
                                    <p:animMotion origin="layout" path="M 3.88889E-6 3.19001E-6 C -0.00382 0.04207 0.00139 0.00231 -0.00486 0.02889 C -0.00591 0.03305 -0.00886 0.05108 -0.01007 0.05779 C -0.01407 0.08368 -0.03594 0.1128 -0.04549 0.13222 C -0.04705 0.13546 -0.0474 0.14124 -0.04861 0.14517 C -0.05434 0.16204 -0.06164 0.17753 -0.07153 0.184 C -0.0724 0.18701 -0.07344 0.19094 -0.07483 0.19371 C -0.07622 0.19671 -0.0783 0.19718 -0.07969 0.20018 C -0.08073 0.20249 -0.08039 0.20689 -0.08108 0.20989 C -0.08195 0.21243 -0.08334 0.21428 -0.08438 0.21659 C -0.0882 0.23647 -0.09306 0.24248 -0.10226 0.25173 C -0.10591 0.25543 -0.10782 0.26121 -0.11216 0.26167 C -0.12118 0.26306 -0.13039 0.26167 -0.13924 0.26167 " pathEditMode="relative" rAng="0" ptsTypes="ffffffffffffA">
                                      <p:cBhvr>
                                        <p:cTn id="6" dur="2000" fill="hold"/>
                                        <p:tgtEl>
                                          <p:spTgt spid="23"/>
                                        </p:tgtEl>
                                        <p:attrNameLst>
                                          <p:attrName>ppt_x</p:attrName>
                                          <p:attrName>ppt_y</p:attrName>
                                        </p:attrNameLst>
                                      </p:cBhvr>
                                      <p:rCtr x="-6892" y="13153"/>
                                    </p:animMotion>
                                  </p:childTnLst>
                                </p:cTn>
                              </p:par>
                              <p:par>
                                <p:cTn id="7" presetID="0" presetClass="path" presetSubtype="0" repeatCount="indefinite" accel="50000" decel="50000" fill="hold" nodeType="withEffect">
                                  <p:stCondLst>
                                    <p:cond delay="1100"/>
                                  </p:stCondLst>
                                  <p:childTnLst>
                                    <p:animMotion origin="layout" path="M 0.00087 -0.00578 C 0.00312 0.00855 0.00573 0.02381 0.01285 0.03722 C 0.01788 0.06056 0.01788 0.07004 0.01528 0.09847 C 0.01475 0.10287 0.01146 0.1068 0.01041 0.11119 C 0.00868 0.11835 0.00712 0.12552 0.00573 0.13268 C 0.00486 0.13685 0.00312 0.14517 0.00312 0.1454 C 0.00295 0.14864 -0.00452 0.22029 0.00087 0.22815 C 0.00382 0.23255 0.01371 0.22815 0.02014 0.22815 " pathEditMode="relative" rAng="0" ptsTypes="fffffffA">
                                      <p:cBhvr>
                                        <p:cTn id="8" dur="2000" fill="hold"/>
                                        <p:tgtEl>
                                          <p:spTgt spid="11"/>
                                        </p:tgtEl>
                                        <p:attrNameLst>
                                          <p:attrName>ppt_x</p:attrName>
                                          <p:attrName>ppt_y</p:attrName>
                                        </p:attrNameLst>
                                      </p:cBhvr>
                                      <p:rCtr x="694" y="11905"/>
                                    </p:animMotion>
                                  </p:childTnLst>
                                </p:cTn>
                              </p:par>
                              <p:par>
                                <p:cTn id="9" presetID="0" presetClass="path" presetSubtype="0" repeatCount="indefinite" accel="50000" decel="50000" fill="hold" nodeType="withEffect">
                                  <p:stCondLst>
                                    <p:cond delay="4300"/>
                                  </p:stCondLst>
                                  <p:childTnLst>
                                    <p:animMotion origin="layout" path="M 1.11111E-6 -3.65233E-6 C -0.00729 0.01965 -0.01059 0.04115 -0.01371 0.06265 C -0.01493 0.08137 -0.01562 0.09293 -0.01962 0.10957 C -0.0217 0.13801 -0.0283 0.1736 -0.01562 0.19834 C -0.01406 0.20481 -0.01371 0.20897 -0.00972 0.21406 C -0.00469 0.22076 0.00052 0.21868 0.00399 0.227 " pathEditMode="relative" ptsTypes="fffffA">
                                      <p:cBhvr>
                                        <p:cTn id="10" dur="2000" fill="hold"/>
                                        <p:tgtEl>
                                          <p:spTgt spid="35"/>
                                        </p:tgtEl>
                                        <p:attrNameLst>
                                          <p:attrName>ppt_x</p:attrName>
                                          <p:attrName>ppt_y</p:attrName>
                                        </p:attrNameLst>
                                      </p:cBhvr>
                                    </p:animMotion>
                                  </p:childTnLst>
                                </p:cTn>
                              </p:par>
                              <p:par>
                                <p:cTn id="11" presetID="0" presetClass="path" presetSubtype="0" repeatCount="indefinite" accel="50000" decel="50000" fill="hold" nodeType="withEffect">
                                  <p:stCondLst>
                                    <p:cond delay="6200"/>
                                  </p:stCondLst>
                                  <p:childTnLst>
                                    <p:animMotion origin="layout" path="M -1.11111E-6 2.04808E-6 C 0.00261 -0.0386 0.00642 -0.07651 0.0099 -0.11489 C 0.0092 -0.13315 0.01146 -0.16875 0.00399 -0.19071 C 0.00365 -0.19163 -0.00399 -0.21429 -0.00781 -0.21937 C -0.00955 -0.22168 -0.01267 -0.22191 -0.01371 -0.22469 C -0.01441 -0.22631 -0.0125 -0.22816 -0.0118 -0.22977 " pathEditMode="relative" ptsTypes="fffffA">
                                      <p:cBhvr>
                                        <p:cTn id="12" dur="2000" fill="hold"/>
                                        <p:tgtEl>
                                          <p:spTgt spid="39"/>
                                        </p:tgtEl>
                                        <p:attrNameLst>
                                          <p:attrName>ppt_x</p:attrName>
                                          <p:attrName>ppt_y</p:attrName>
                                        </p:attrNameLst>
                                      </p:cBhvr>
                                    </p:animMotion>
                                  </p:childTnLst>
                                </p:cTn>
                              </p:par>
                              <p:par>
                                <p:cTn id="13" presetID="0" presetClass="path" presetSubtype="0" repeatCount="indefinite" accel="50000" decel="50000" fill="hold" nodeType="withEffect">
                                  <p:stCondLst>
                                    <p:cond delay="2300"/>
                                  </p:stCondLst>
                                  <p:childTnLst>
                                    <p:animMotion origin="layout" path="M 4.44444E-6 3.09293E-6 C -0.00261 0.01063 -0.00434 0.01895 -0.00539 0.0312 C -0.00625 0.04369 -0.00608 0.06125 -0.00851 0.07304 C -0.01059 0.08368 -0.01407 0.09732 -0.01684 0.10726 C -0.0198 0.1306 -0.0257 0.15534 -0.02622 0.18053 C -0.02639 0.19787 -0.02622 0.21544 -0.02622 0.23301 " pathEditMode="relative" rAng="0" ptsTypes="fffffA">
                                      <p:cBhvr>
                                        <p:cTn id="14" dur="2000" fill="hold"/>
                                        <p:tgtEl>
                                          <p:spTgt spid="19"/>
                                        </p:tgtEl>
                                        <p:attrNameLst>
                                          <p:attrName>ppt_x</p:attrName>
                                          <p:attrName>ppt_y</p:attrName>
                                        </p:attrNameLst>
                                      </p:cBhvr>
                                      <p:rCtr x="-1319" y="11650"/>
                                    </p:animMotion>
                                  </p:childTnLst>
                                </p:cTn>
                              </p:par>
                              <p:par>
                                <p:cTn id="15" presetID="0" presetClass="path" presetSubtype="0" repeatCount="indefinite" accel="50000" decel="50000" fill="hold" nodeType="withEffect">
                                  <p:stCondLst>
                                    <p:cond delay="0"/>
                                  </p:stCondLst>
                                  <p:childTnLst>
                                    <p:animMotion origin="layout" path="M 8.33333E-7 5.97319E-6 C 0.00521 -0.01363 0.00729 -0.02866 0.01372 -0.0416 C 0.02049 -0.09292 0.01754 -0.14817 0.00782 -0.19833 C 0.00591 -0.20873 0.00608 -0.22422 8.33333E-7 -0.23231 C 0.0007 -0.24525 8.33333E-7 -0.25866 0.00209 -0.27138 C 0.00348 -0.27993 0.01615 -0.28293 0.01962 -0.28455 C 0.02153 -0.28548 0.02552 -0.28709 0.02552 -0.28709 " pathEditMode="relative" ptsTypes="ffffffA">
                                      <p:cBhvr>
                                        <p:cTn id="16" dur="2000" fill="hold"/>
                                        <p:tgtEl>
                                          <p:spTgt spid="15"/>
                                        </p:tgtEl>
                                        <p:attrNameLst>
                                          <p:attrName>ppt_x</p:attrName>
                                          <p:attrName>ppt_y</p:attrName>
                                        </p:attrNameLst>
                                      </p:cBhvr>
                                    </p:animMotion>
                                  </p:childTnLst>
                                </p:cTn>
                              </p:par>
                              <p:par>
                                <p:cTn id="17" presetID="0" presetClass="path" presetSubtype="0" repeatCount="indefinite" accel="50000" decel="50000" fill="hold" nodeType="withEffect">
                                  <p:stCondLst>
                                    <p:cond delay="1400"/>
                                  </p:stCondLst>
                                  <p:childTnLst>
                                    <p:animMotion origin="layout" path="M -8.33333E-7 -7.95192E-6 C -0.01024 0.02773 -0.00868 0.06333 -0.02153 0.08876 C -0.02292 0.09847 -0.02535 0.12228 -0.02934 0.13314 C -0.03299 0.14285 -0.03924 0.15187 -0.04306 0.16181 C -0.04583 0.18053 -0.05139 0.1981 -0.05486 0.21659 C -0.05417 0.22954 -0.05521 0.24271 -0.05295 0.25566 C -0.05191 0.2619 -0.04774 0.26606 -0.04496 0.27138 C -0.03733 0.28501 -0.0309 0.29588 -0.02535 0.31044 C -0.02257 0.3257 -0.01753 0.34188 -0.01753 0.3576 C -0.01962 0.38349 -0.02413 0.40822 -0.02934 0.43319 C -0.02969 0.43481 -0.03194 0.44937 -0.03333 0.45168 C -0.03819 0.45977 -0.04809 0.46023 -0.05486 0.46463 " pathEditMode="relative" ptsTypes="fffffffffffA">
                                      <p:cBhvr>
                                        <p:cTn id="18" dur="2000" fill="hold"/>
                                        <p:tgtEl>
                                          <p:spTgt spid="31"/>
                                        </p:tgtEl>
                                        <p:attrNameLst>
                                          <p:attrName>ppt_x</p:attrName>
                                          <p:attrName>ppt_y</p:attrName>
                                        </p:attrNameLst>
                                      </p:cBhvr>
                                    </p:animMotion>
                                  </p:childTnLst>
                                </p:cTn>
                              </p:par>
                              <p:par>
                                <p:cTn id="19" presetID="0" presetClass="path" presetSubtype="0" repeatCount="indefinite" accel="50000" decel="50000" fill="hold" nodeType="withEffect">
                                  <p:stCondLst>
                                    <p:cond delay="1800"/>
                                  </p:stCondLst>
                                  <p:childTnLst>
                                    <p:animMotion origin="layout" path="M -3.88889E-6 -0.0111 C -0.00312 0.00809 -3.88889E-6 0.00924 -0.01302 0.02219 C -0.02517 0.06264 -0.01041 0.10379 -0.0302 0.14355 C -0.02569 0.15095 -0.02604 0.14817 -0.02604 0.1521 C -0.03246 0.16713 -0.05034 0.17799 -0.09045 0.18678 C -0.09687 0.18978 -0.10642 0.19209 -0.11215 0.19533 C -0.11944 0.19949 -0.11909 0.20619 -0.12517 0.21059 C -0.12708 0.21197 -0.13281 0.21313 -0.1335 0.21475 C -0.13576 0.22076 -0.1335 0.22677 -0.1335 0.23301 " pathEditMode="relative" rAng="0" ptsTypes="ffffffffA">
                                      <p:cBhvr>
                                        <p:cTn id="20" dur="2000" fill="hold"/>
                                        <p:tgtEl>
                                          <p:spTgt spid="43"/>
                                        </p:tgtEl>
                                        <p:attrNameLst>
                                          <p:attrName>ppt_x</p:attrName>
                                          <p:attrName>ppt_y</p:attrName>
                                        </p:attrNameLst>
                                      </p:cBhvr>
                                      <p:rCtr x="-6788" y="122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n 4"/>
          <p:cNvSpPr/>
          <p:nvPr/>
        </p:nvSpPr>
        <p:spPr>
          <a:xfrm>
            <a:off x="5922914" y="838200"/>
            <a:ext cx="3048000" cy="4953000"/>
          </a:xfrm>
          <a:prstGeom prst="can">
            <a:avLst/>
          </a:prstGeom>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043" name="Rectangle 3"/>
          <p:cNvSpPr>
            <a:spLocks noGrp="1" noChangeArrowheads="1"/>
          </p:cNvSpPr>
          <p:nvPr>
            <p:ph type="body" idx="1"/>
          </p:nvPr>
        </p:nvSpPr>
        <p:spPr>
          <a:xfrm>
            <a:off x="76200" y="762000"/>
            <a:ext cx="5943600" cy="5257800"/>
          </a:xfrm>
        </p:spPr>
        <p:txBody>
          <a:bodyPr/>
          <a:lstStyle/>
          <a:p>
            <a:pPr marL="0" indent="0" algn="ctr" eaLnBrk="1" hangingPunct="1">
              <a:buFontTx/>
              <a:buNone/>
            </a:pPr>
            <a:r>
              <a:rPr lang="en-US" b="1"/>
              <a:t>Moving through the Membrane</a:t>
            </a:r>
          </a:p>
          <a:p>
            <a:pPr marL="0" indent="0">
              <a:buNone/>
            </a:pPr>
            <a:r>
              <a:rPr lang="en-US" sz="2600" b="1"/>
              <a:t>What you do: </a:t>
            </a:r>
            <a:r>
              <a:rPr lang="en-US" sz="2600" i="1"/>
              <a:t>(continued)</a:t>
            </a:r>
          </a:p>
          <a:p>
            <a:pPr marL="457200" indent="-457200">
              <a:buAutoNum type="arabicPeriod" startAt="7"/>
            </a:pPr>
            <a:r>
              <a:rPr lang="en-US" sz="2400"/>
              <a:t>One cup at a time, remove the items and carefully blot them with a paper towel </a:t>
            </a:r>
          </a:p>
          <a:p>
            <a:pPr marL="457200" indent="-457200">
              <a:buAutoNum type="arabicPeriod" startAt="7"/>
            </a:pPr>
            <a:r>
              <a:rPr lang="en-US" sz="2400"/>
              <a:t>Place on a balance to find the final mass of the raisins and grapes and place your information in the data table </a:t>
            </a:r>
          </a:p>
          <a:p>
            <a:pPr marL="457200" indent="-457200">
              <a:buAutoNum type="arabicPeriod" startAt="7"/>
            </a:pPr>
            <a:r>
              <a:rPr lang="en-US" sz="2400"/>
              <a:t>Determine the total change in mass by subtracting the initial mass from the final mass. Note, if the total change is positive, it shows that the fruit gained mass. If the total change is negative, the fruit lost mass. </a:t>
            </a:r>
          </a:p>
        </p:txBody>
      </p:sp>
      <p:pic>
        <p:nvPicPr>
          <p:cNvPr id="2051" name="Picture 3" descr="C:\Users\mzaher\AppData\Local\Microsoft\Windows\Temporary Internet Files\Content.IE5\E3UR9CZ6\MC900215507[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5210">
            <a:off x="5920474" y="2078429"/>
            <a:ext cx="2890393" cy="2828852"/>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6979628" y="1237128"/>
            <a:ext cx="304800" cy="268942"/>
            <a:chOff x="7221071" y="457200"/>
            <a:chExt cx="304800" cy="268942"/>
          </a:xfrm>
        </p:grpSpPr>
        <p:sp>
          <p:nvSpPr>
            <p:cNvPr id="12" name="Oval 11"/>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3" name="Oval 12"/>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14" name="Oval 13"/>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15" name="Group 14"/>
          <p:cNvGrpSpPr/>
          <p:nvPr/>
        </p:nvGrpSpPr>
        <p:grpSpPr>
          <a:xfrm>
            <a:off x="7567937" y="3061446"/>
            <a:ext cx="304800" cy="268942"/>
            <a:chOff x="7221071" y="457200"/>
            <a:chExt cx="304800" cy="268942"/>
          </a:xfrm>
        </p:grpSpPr>
        <p:sp>
          <p:nvSpPr>
            <p:cNvPr id="16" name="Oval 15"/>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7" name="Oval 16"/>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18" name="Oval 17"/>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19" name="Group 18"/>
          <p:cNvGrpSpPr/>
          <p:nvPr/>
        </p:nvGrpSpPr>
        <p:grpSpPr>
          <a:xfrm>
            <a:off x="7635172" y="1958789"/>
            <a:ext cx="304800" cy="268942"/>
            <a:chOff x="7221071" y="457200"/>
            <a:chExt cx="304800" cy="268942"/>
          </a:xfrm>
        </p:grpSpPr>
        <p:sp>
          <p:nvSpPr>
            <p:cNvPr id="20" name="Oval 19"/>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1" name="Oval 20"/>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22" name="Oval 21"/>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23" name="Group 22"/>
          <p:cNvGrpSpPr/>
          <p:nvPr/>
        </p:nvGrpSpPr>
        <p:grpSpPr>
          <a:xfrm>
            <a:off x="8513714" y="2514600"/>
            <a:ext cx="304800" cy="268942"/>
            <a:chOff x="7221071" y="457200"/>
            <a:chExt cx="304800" cy="268942"/>
          </a:xfrm>
        </p:grpSpPr>
        <p:sp>
          <p:nvSpPr>
            <p:cNvPr id="24" name="Oval 23"/>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5" name="Oval 24"/>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26" name="Oval 25"/>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31" name="Group 30"/>
          <p:cNvGrpSpPr/>
          <p:nvPr/>
        </p:nvGrpSpPr>
        <p:grpSpPr>
          <a:xfrm>
            <a:off x="8361314" y="1465729"/>
            <a:ext cx="304800" cy="268942"/>
            <a:chOff x="7221071" y="457200"/>
            <a:chExt cx="304800" cy="268942"/>
          </a:xfrm>
        </p:grpSpPr>
        <p:sp>
          <p:nvSpPr>
            <p:cNvPr id="32" name="Oval 31"/>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3" name="Oval 32"/>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34" name="Oval 33"/>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35" name="Group 34"/>
          <p:cNvGrpSpPr/>
          <p:nvPr/>
        </p:nvGrpSpPr>
        <p:grpSpPr>
          <a:xfrm>
            <a:off x="6506738" y="2303929"/>
            <a:ext cx="304800" cy="268942"/>
            <a:chOff x="7221071" y="457200"/>
            <a:chExt cx="304800" cy="268942"/>
          </a:xfrm>
        </p:grpSpPr>
        <p:sp>
          <p:nvSpPr>
            <p:cNvPr id="36" name="Oval 35"/>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7" name="Oval 36"/>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38" name="Oval 37"/>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39" name="Group 38"/>
          <p:cNvGrpSpPr/>
          <p:nvPr/>
        </p:nvGrpSpPr>
        <p:grpSpPr>
          <a:xfrm>
            <a:off x="6783525" y="3348316"/>
            <a:ext cx="304800" cy="268942"/>
            <a:chOff x="7221071" y="457200"/>
            <a:chExt cx="304800" cy="268942"/>
          </a:xfrm>
        </p:grpSpPr>
        <p:sp>
          <p:nvSpPr>
            <p:cNvPr id="40" name="Oval 39"/>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41" name="Oval 40"/>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42" name="Oval 41"/>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43" name="Group 42"/>
          <p:cNvGrpSpPr/>
          <p:nvPr/>
        </p:nvGrpSpPr>
        <p:grpSpPr>
          <a:xfrm>
            <a:off x="7926525" y="3769658"/>
            <a:ext cx="304800" cy="268942"/>
            <a:chOff x="7221071" y="457200"/>
            <a:chExt cx="304800" cy="268942"/>
          </a:xfrm>
        </p:grpSpPr>
        <p:sp>
          <p:nvSpPr>
            <p:cNvPr id="44" name="Oval 43"/>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45" name="Oval 44"/>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46" name="Oval 45"/>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sp>
        <p:nvSpPr>
          <p:cNvPr id="47" name="TextBox 46"/>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extLst>
      <p:ext uri="{BB962C8B-B14F-4D97-AF65-F5344CB8AC3E}">
        <p14:creationId xmlns:p14="http://schemas.microsoft.com/office/powerpoint/2010/main" val="3031640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2800"/>
                                  </p:stCondLst>
                                  <p:childTnLst>
                                    <p:animMotion origin="layout" path="M 3.88889E-6 3.19001E-6 C -0.00382 0.04207 0.00139 0.00231 -0.00486 0.02889 C -0.00591 0.03305 -0.00886 0.05108 -0.01007 0.05779 C -0.01407 0.08368 -0.03594 0.1128 -0.04549 0.13222 C -0.04705 0.13546 -0.0474 0.14124 -0.04861 0.14517 C -0.05434 0.16204 -0.06164 0.17753 -0.07153 0.184 C -0.0724 0.18701 -0.07344 0.19094 -0.07483 0.19371 C -0.07622 0.19671 -0.0783 0.19718 -0.07969 0.20018 C -0.08073 0.20249 -0.08039 0.20689 -0.08108 0.20989 C -0.08195 0.21243 -0.08334 0.21428 -0.08438 0.21659 C -0.0882 0.23647 -0.09306 0.24248 -0.10226 0.25173 C -0.10591 0.25543 -0.10782 0.26121 -0.11216 0.26167 C -0.12118 0.26306 -0.13039 0.26167 -0.13924 0.26167 " pathEditMode="relative" rAng="0" ptsTypes="ffffffffffffA">
                                      <p:cBhvr>
                                        <p:cTn id="6" dur="2000" fill="hold"/>
                                        <p:tgtEl>
                                          <p:spTgt spid="23"/>
                                        </p:tgtEl>
                                        <p:attrNameLst>
                                          <p:attrName>ppt_x</p:attrName>
                                          <p:attrName>ppt_y</p:attrName>
                                        </p:attrNameLst>
                                      </p:cBhvr>
                                      <p:rCtr x="-6892" y="13153"/>
                                    </p:animMotion>
                                  </p:childTnLst>
                                </p:cTn>
                              </p:par>
                              <p:par>
                                <p:cTn id="7" presetID="0" presetClass="path" presetSubtype="0" repeatCount="indefinite" accel="50000" decel="50000" fill="hold" nodeType="withEffect">
                                  <p:stCondLst>
                                    <p:cond delay="1100"/>
                                  </p:stCondLst>
                                  <p:childTnLst>
                                    <p:animMotion origin="layout" path="M 0.00087 -0.00578 C 0.00312 0.00855 0.00573 0.02381 0.01285 0.03722 C 0.01788 0.06056 0.01788 0.07004 0.01528 0.09847 C 0.01475 0.10287 0.01146 0.1068 0.01041 0.11119 C 0.00868 0.11835 0.00712 0.12552 0.00573 0.13268 C 0.00486 0.13685 0.00312 0.14517 0.00312 0.1454 C 0.00295 0.14864 -0.00452 0.22029 0.00087 0.22815 C 0.00382 0.23255 0.01371 0.22815 0.02014 0.22815 " pathEditMode="relative" rAng="0" ptsTypes="fffffffA">
                                      <p:cBhvr>
                                        <p:cTn id="8" dur="2000" fill="hold"/>
                                        <p:tgtEl>
                                          <p:spTgt spid="11"/>
                                        </p:tgtEl>
                                        <p:attrNameLst>
                                          <p:attrName>ppt_x</p:attrName>
                                          <p:attrName>ppt_y</p:attrName>
                                        </p:attrNameLst>
                                      </p:cBhvr>
                                      <p:rCtr x="694" y="11905"/>
                                    </p:animMotion>
                                  </p:childTnLst>
                                </p:cTn>
                              </p:par>
                              <p:par>
                                <p:cTn id="9" presetID="0" presetClass="path" presetSubtype="0" repeatCount="indefinite" accel="50000" decel="50000" fill="hold" nodeType="withEffect">
                                  <p:stCondLst>
                                    <p:cond delay="4300"/>
                                  </p:stCondLst>
                                  <p:childTnLst>
                                    <p:animMotion origin="layout" path="M 1.11111E-6 -3.65233E-6 C -0.00729 0.01965 -0.01059 0.04115 -0.01371 0.06265 C -0.01493 0.08137 -0.01562 0.09293 -0.01962 0.10957 C -0.0217 0.13801 -0.0283 0.1736 -0.01562 0.19834 C -0.01406 0.20481 -0.01371 0.20897 -0.00972 0.21406 C -0.00469 0.22076 0.00052 0.21868 0.00399 0.227 " pathEditMode="relative" ptsTypes="fffffA">
                                      <p:cBhvr>
                                        <p:cTn id="10" dur="2000" fill="hold"/>
                                        <p:tgtEl>
                                          <p:spTgt spid="35"/>
                                        </p:tgtEl>
                                        <p:attrNameLst>
                                          <p:attrName>ppt_x</p:attrName>
                                          <p:attrName>ppt_y</p:attrName>
                                        </p:attrNameLst>
                                      </p:cBhvr>
                                    </p:animMotion>
                                  </p:childTnLst>
                                </p:cTn>
                              </p:par>
                              <p:par>
                                <p:cTn id="11" presetID="0" presetClass="path" presetSubtype="0" repeatCount="indefinite" accel="50000" decel="50000" fill="hold" nodeType="withEffect">
                                  <p:stCondLst>
                                    <p:cond delay="6200"/>
                                  </p:stCondLst>
                                  <p:childTnLst>
                                    <p:animMotion origin="layout" path="M -1.11111E-6 2.04808E-6 C 0.00261 -0.0386 0.00642 -0.07651 0.0099 -0.11489 C 0.0092 -0.13315 0.01146 -0.16875 0.00399 -0.19071 C 0.00365 -0.19163 -0.00399 -0.21429 -0.00781 -0.21937 C -0.00955 -0.22168 -0.01267 -0.22191 -0.01371 -0.22469 C -0.01441 -0.22631 -0.0125 -0.22816 -0.0118 -0.22977 " pathEditMode="relative" ptsTypes="fffffA">
                                      <p:cBhvr>
                                        <p:cTn id="12" dur="2000" fill="hold"/>
                                        <p:tgtEl>
                                          <p:spTgt spid="39"/>
                                        </p:tgtEl>
                                        <p:attrNameLst>
                                          <p:attrName>ppt_x</p:attrName>
                                          <p:attrName>ppt_y</p:attrName>
                                        </p:attrNameLst>
                                      </p:cBhvr>
                                    </p:animMotion>
                                  </p:childTnLst>
                                </p:cTn>
                              </p:par>
                              <p:par>
                                <p:cTn id="13" presetID="0" presetClass="path" presetSubtype="0" repeatCount="indefinite" accel="50000" decel="50000" fill="hold" nodeType="withEffect">
                                  <p:stCondLst>
                                    <p:cond delay="2300"/>
                                  </p:stCondLst>
                                  <p:childTnLst>
                                    <p:animMotion origin="layout" path="M 4.44444E-6 3.09293E-6 C -0.00261 0.01063 -0.00434 0.01895 -0.00539 0.0312 C -0.00625 0.04369 -0.00608 0.06125 -0.00851 0.07304 C -0.01059 0.08368 -0.01407 0.09732 -0.01684 0.10726 C -0.0198 0.1306 -0.0257 0.15534 -0.02622 0.18053 C -0.02639 0.19787 -0.02622 0.21544 -0.02622 0.23301 " pathEditMode="relative" rAng="0" ptsTypes="fffffA">
                                      <p:cBhvr>
                                        <p:cTn id="14" dur="2000" fill="hold"/>
                                        <p:tgtEl>
                                          <p:spTgt spid="19"/>
                                        </p:tgtEl>
                                        <p:attrNameLst>
                                          <p:attrName>ppt_x</p:attrName>
                                          <p:attrName>ppt_y</p:attrName>
                                        </p:attrNameLst>
                                      </p:cBhvr>
                                      <p:rCtr x="-1319" y="11650"/>
                                    </p:animMotion>
                                  </p:childTnLst>
                                </p:cTn>
                              </p:par>
                              <p:par>
                                <p:cTn id="15" presetID="0" presetClass="path" presetSubtype="0" repeatCount="indefinite" accel="50000" decel="50000" fill="hold" nodeType="withEffect">
                                  <p:stCondLst>
                                    <p:cond delay="0"/>
                                  </p:stCondLst>
                                  <p:childTnLst>
                                    <p:animMotion origin="layout" path="M 8.33333E-7 5.97319E-6 C 0.00521 -0.01363 0.00729 -0.02866 0.01372 -0.0416 C 0.02049 -0.09292 0.01754 -0.14817 0.00782 -0.19833 C 0.00591 -0.20873 0.00608 -0.22422 8.33333E-7 -0.23231 C 0.0007 -0.24525 8.33333E-7 -0.25866 0.00209 -0.27138 C 0.00348 -0.27993 0.01615 -0.28293 0.01962 -0.28455 C 0.02153 -0.28548 0.02552 -0.28709 0.02552 -0.28709 " pathEditMode="relative" ptsTypes="ffffffA">
                                      <p:cBhvr>
                                        <p:cTn id="16" dur="2000" fill="hold"/>
                                        <p:tgtEl>
                                          <p:spTgt spid="15"/>
                                        </p:tgtEl>
                                        <p:attrNameLst>
                                          <p:attrName>ppt_x</p:attrName>
                                          <p:attrName>ppt_y</p:attrName>
                                        </p:attrNameLst>
                                      </p:cBhvr>
                                    </p:animMotion>
                                  </p:childTnLst>
                                </p:cTn>
                              </p:par>
                              <p:par>
                                <p:cTn id="17" presetID="0" presetClass="path" presetSubtype="0" repeatCount="indefinite" accel="50000" decel="50000" fill="hold" nodeType="withEffect">
                                  <p:stCondLst>
                                    <p:cond delay="1400"/>
                                  </p:stCondLst>
                                  <p:childTnLst>
                                    <p:animMotion origin="layout" path="M -8.33333E-7 -7.95192E-6 C -0.01024 0.02773 -0.00868 0.06333 -0.02153 0.08876 C -0.02292 0.09847 -0.02535 0.12228 -0.02934 0.13314 C -0.03299 0.14285 -0.03924 0.15187 -0.04306 0.16181 C -0.04583 0.18053 -0.05139 0.1981 -0.05486 0.21659 C -0.05417 0.22954 -0.05521 0.24271 -0.05295 0.25566 C -0.05191 0.2619 -0.04774 0.26606 -0.04496 0.27138 C -0.03733 0.28501 -0.0309 0.29588 -0.02535 0.31044 C -0.02257 0.3257 -0.01753 0.34188 -0.01753 0.3576 C -0.01962 0.38349 -0.02413 0.40822 -0.02934 0.43319 C -0.02969 0.43481 -0.03194 0.44937 -0.03333 0.45168 C -0.03819 0.45977 -0.04809 0.46023 -0.05486 0.46463 " pathEditMode="relative" ptsTypes="fffffffffffA">
                                      <p:cBhvr>
                                        <p:cTn id="18" dur="2000" fill="hold"/>
                                        <p:tgtEl>
                                          <p:spTgt spid="31"/>
                                        </p:tgtEl>
                                        <p:attrNameLst>
                                          <p:attrName>ppt_x</p:attrName>
                                          <p:attrName>ppt_y</p:attrName>
                                        </p:attrNameLst>
                                      </p:cBhvr>
                                    </p:animMotion>
                                  </p:childTnLst>
                                </p:cTn>
                              </p:par>
                              <p:par>
                                <p:cTn id="19" presetID="0" presetClass="path" presetSubtype="0" repeatCount="indefinite" accel="50000" decel="50000" fill="hold" nodeType="withEffect">
                                  <p:stCondLst>
                                    <p:cond delay="1800"/>
                                  </p:stCondLst>
                                  <p:childTnLst>
                                    <p:animMotion origin="layout" path="M -3.88889E-6 -0.0111 C -0.00312 0.00809 -3.88889E-6 0.00924 -0.01302 0.02219 C -0.02517 0.06264 -0.01041 0.10379 -0.0302 0.14355 C -0.02569 0.15095 -0.02604 0.14817 -0.02604 0.1521 C -0.03246 0.16713 -0.05034 0.17799 -0.09045 0.18678 C -0.09687 0.18978 -0.10642 0.19209 -0.11215 0.19533 C -0.11944 0.19949 -0.11909 0.20619 -0.12517 0.21059 C -0.12708 0.21197 -0.13281 0.21313 -0.1335 0.21475 C -0.13576 0.22076 -0.1335 0.22677 -0.1335 0.23301 " pathEditMode="relative" rAng="0" ptsTypes="ffffffffA">
                                      <p:cBhvr>
                                        <p:cTn id="20" dur="2000" fill="hold"/>
                                        <p:tgtEl>
                                          <p:spTgt spid="43"/>
                                        </p:tgtEl>
                                        <p:attrNameLst>
                                          <p:attrName>ppt_x</p:attrName>
                                          <p:attrName>ppt_y</p:attrName>
                                        </p:attrNameLst>
                                      </p:cBhvr>
                                      <p:rCtr x="-6788" y="122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n 4"/>
          <p:cNvSpPr/>
          <p:nvPr/>
        </p:nvSpPr>
        <p:spPr>
          <a:xfrm>
            <a:off x="5922914" y="838200"/>
            <a:ext cx="3048000" cy="4953000"/>
          </a:xfrm>
          <a:prstGeom prst="can">
            <a:avLst/>
          </a:prstGeom>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043" name="Rectangle 3"/>
          <p:cNvSpPr>
            <a:spLocks noGrp="1" noChangeArrowheads="1"/>
          </p:cNvSpPr>
          <p:nvPr>
            <p:ph type="body" idx="1"/>
          </p:nvPr>
        </p:nvSpPr>
        <p:spPr>
          <a:xfrm>
            <a:off x="152400" y="762000"/>
            <a:ext cx="5638800" cy="5334000"/>
          </a:xfrm>
        </p:spPr>
        <p:txBody>
          <a:bodyPr/>
          <a:lstStyle/>
          <a:p>
            <a:pPr marL="0" indent="0" algn="ctr" eaLnBrk="1" hangingPunct="1">
              <a:buFontTx/>
              <a:buNone/>
            </a:pPr>
            <a:r>
              <a:rPr lang="en-US" b="1"/>
              <a:t>Moving through the Membrane</a:t>
            </a:r>
          </a:p>
          <a:p>
            <a:pPr marL="0" indent="0">
              <a:buNone/>
            </a:pPr>
            <a:r>
              <a:rPr lang="en-US" sz="2600" b="1"/>
              <a:t>The Results: What Happened? </a:t>
            </a:r>
            <a:endParaRPr lang="en-US" sz="2600"/>
          </a:p>
          <a:p>
            <a:pPr marL="0" indent="0" algn="ctr">
              <a:buNone/>
            </a:pPr>
            <a:r>
              <a:rPr lang="en-US" sz="2400" i="1"/>
              <a:t>Determine the mass for each item and record your data in the chart on your paper </a:t>
            </a:r>
            <a:endParaRPr lang="en-US" sz="2400"/>
          </a:p>
          <a:p>
            <a:pPr marL="0" indent="0" algn="just">
              <a:buNone/>
            </a:pPr>
            <a:r>
              <a:rPr lang="en-US" sz="2400" b="1" u="sng"/>
              <a:t>Initial Mass</a:t>
            </a:r>
            <a:r>
              <a:rPr lang="en-US" sz="2400" b="1"/>
              <a:t> </a:t>
            </a:r>
            <a:r>
              <a:rPr lang="en-US" sz="2400"/>
              <a:t>= Mass before being put into the water mixture </a:t>
            </a:r>
          </a:p>
          <a:p>
            <a:pPr marL="0" indent="0" algn="just">
              <a:buNone/>
            </a:pPr>
            <a:r>
              <a:rPr lang="en-US" sz="2400" b="1" u="sng"/>
              <a:t>Final Mass</a:t>
            </a:r>
            <a:r>
              <a:rPr lang="en-US" sz="2400" b="1"/>
              <a:t> </a:t>
            </a:r>
            <a:r>
              <a:rPr lang="en-US" sz="2400"/>
              <a:t>= Mass after sitting in the water mixture for 24 hours and being patted dry to remove excess moisture </a:t>
            </a:r>
          </a:p>
          <a:p>
            <a:pPr marL="0" indent="0" algn="just">
              <a:buNone/>
            </a:pPr>
            <a:r>
              <a:rPr lang="en-US" sz="2400" b="1" u="sng"/>
              <a:t>Total Change</a:t>
            </a:r>
            <a:r>
              <a:rPr lang="en-US" sz="2400" b="1"/>
              <a:t> </a:t>
            </a:r>
            <a:r>
              <a:rPr lang="en-US" sz="2400"/>
              <a:t>= Initial Mass – Final Mass (note: if the number is positive, the produce gained mass; if the number is negative, the produce lost mass)</a:t>
            </a:r>
          </a:p>
        </p:txBody>
      </p:sp>
      <p:pic>
        <p:nvPicPr>
          <p:cNvPr id="2051" name="Picture 3" descr="C:\Users\mzaher\AppData\Local\Microsoft\Windows\Temporary Internet Files\Content.IE5\E3UR9CZ6\MC900215507[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5210">
            <a:off x="5920474" y="2078429"/>
            <a:ext cx="2890393" cy="2828852"/>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6979628" y="1237128"/>
            <a:ext cx="304800" cy="268942"/>
            <a:chOff x="7221071" y="457200"/>
            <a:chExt cx="304800" cy="268942"/>
          </a:xfrm>
        </p:grpSpPr>
        <p:sp>
          <p:nvSpPr>
            <p:cNvPr id="12" name="Oval 11"/>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3" name="Oval 12"/>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14" name="Oval 13"/>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15" name="Group 14"/>
          <p:cNvGrpSpPr/>
          <p:nvPr/>
        </p:nvGrpSpPr>
        <p:grpSpPr>
          <a:xfrm>
            <a:off x="7567937" y="3061446"/>
            <a:ext cx="304800" cy="268942"/>
            <a:chOff x="7221071" y="457200"/>
            <a:chExt cx="304800" cy="268942"/>
          </a:xfrm>
        </p:grpSpPr>
        <p:sp>
          <p:nvSpPr>
            <p:cNvPr id="16" name="Oval 15"/>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7" name="Oval 16"/>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18" name="Oval 17"/>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19" name="Group 18"/>
          <p:cNvGrpSpPr/>
          <p:nvPr/>
        </p:nvGrpSpPr>
        <p:grpSpPr>
          <a:xfrm>
            <a:off x="7635172" y="1958789"/>
            <a:ext cx="304800" cy="268942"/>
            <a:chOff x="7221071" y="457200"/>
            <a:chExt cx="304800" cy="268942"/>
          </a:xfrm>
        </p:grpSpPr>
        <p:sp>
          <p:nvSpPr>
            <p:cNvPr id="20" name="Oval 19"/>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1" name="Oval 20"/>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22" name="Oval 21"/>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23" name="Group 22"/>
          <p:cNvGrpSpPr/>
          <p:nvPr/>
        </p:nvGrpSpPr>
        <p:grpSpPr>
          <a:xfrm>
            <a:off x="8513714" y="2514600"/>
            <a:ext cx="304800" cy="268942"/>
            <a:chOff x="7221071" y="457200"/>
            <a:chExt cx="304800" cy="268942"/>
          </a:xfrm>
        </p:grpSpPr>
        <p:sp>
          <p:nvSpPr>
            <p:cNvPr id="24" name="Oval 23"/>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5" name="Oval 24"/>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26" name="Oval 25"/>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31" name="Group 30"/>
          <p:cNvGrpSpPr/>
          <p:nvPr/>
        </p:nvGrpSpPr>
        <p:grpSpPr>
          <a:xfrm>
            <a:off x="8361314" y="1465729"/>
            <a:ext cx="304800" cy="268942"/>
            <a:chOff x="7221071" y="457200"/>
            <a:chExt cx="304800" cy="268942"/>
          </a:xfrm>
        </p:grpSpPr>
        <p:sp>
          <p:nvSpPr>
            <p:cNvPr id="32" name="Oval 31"/>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3" name="Oval 32"/>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34" name="Oval 33"/>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35" name="Group 34"/>
          <p:cNvGrpSpPr/>
          <p:nvPr/>
        </p:nvGrpSpPr>
        <p:grpSpPr>
          <a:xfrm>
            <a:off x="6506738" y="2303929"/>
            <a:ext cx="304800" cy="268942"/>
            <a:chOff x="7221071" y="457200"/>
            <a:chExt cx="304800" cy="268942"/>
          </a:xfrm>
        </p:grpSpPr>
        <p:sp>
          <p:nvSpPr>
            <p:cNvPr id="36" name="Oval 35"/>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7" name="Oval 36"/>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38" name="Oval 37"/>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39" name="Group 38"/>
          <p:cNvGrpSpPr/>
          <p:nvPr/>
        </p:nvGrpSpPr>
        <p:grpSpPr>
          <a:xfrm>
            <a:off x="6783525" y="3348316"/>
            <a:ext cx="304800" cy="268942"/>
            <a:chOff x="7221071" y="457200"/>
            <a:chExt cx="304800" cy="268942"/>
          </a:xfrm>
        </p:grpSpPr>
        <p:sp>
          <p:nvSpPr>
            <p:cNvPr id="40" name="Oval 39"/>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41" name="Oval 40"/>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42" name="Oval 41"/>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43" name="Group 42"/>
          <p:cNvGrpSpPr/>
          <p:nvPr/>
        </p:nvGrpSpPr>
        <p:grpSpPr>
          <a:xfrm>
            <a:off x="7926525" y="3769658"/>
            <a:ext cx="304800" cy="268942"/>
            <a:chOff x="7221071" y="457200"/>
            <a:chExt cx="304800" cy="268942"/>
          </a:xfrm>
        </p:grpSpPr>
        <p:sp>
          <p:nvSpPr>
            <p:cNvPr id="44" name="Oval 43"/>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45" name="Oval 44"/>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46" name="Oval 45"/>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sp>
        <p:nvSpPr>
          <p:cNvPr id="47" name="TextBox 46"/>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extLst>
      <p:ext uri="{BB962C8B-B14F-4D97-AF65-F5344CB8AC3E}">
        <p14:creationId xmlns:p14="http://schemas.microsoft.com/office/powerpoint/2010/main" val="484998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2800"/>
                                  </p:stCondLst>
                                  <p:childTnLst>
                                    <p:animMotion origin="layout" path="M 3.88889E-6 3.19001E-6 C -0.00382 0.04207 0.00139 0.00231 -0.00486 0.02889 C -0.00591 0.03305 -0.00886 0.05108 -0.01007 0.05779 C -0.01407 0.08368 -0.03594 0.1128 -0.04549 0.13222 C -0.04705 0.13546 -0.0474 0.14124 -0.04861 0.14517 C -0.05434 0.16204 -0.06164 0.17753 -0.07153 0.184 C -0.0724 0.18701 -0.07344 0.19094 -0.07483 0.19371 C -0.07622 0.19671 -0.0783 0.19718 -0.07969 0.20018 C -0.08073 0.20249 -0.08039 0.20689 -0.08108 0.20989 C -0.08195 0.21243 -0.08334 0.21428 -0.08438 0.21659 C -0.0882 0.23647 -0.09306 0.24248 -0.10226 0.25173 C -0.10591 0.25543 -0.10782 0.26121 -0.11216 0.26167 C -0.12118 0.26306 -0.13039 0.26167 -0.13924 0.26167 " pathEditMode="relative" rAng="0" ptsTypes="ffffffffffffA">
                                      <p:cBhvr>
                                        <p:cTn id="6" dur="2000" fill="hold"/>
                                        <p:tgtEl>
                                          <p:spTgt spid="23"/>
                                        </p:tgtEl>
                                        <p:attrNameLst>
                                          <p:attrName>ppt_x</p:attrName>
                                          <p:attrName>ppt_y</p:attrName>
                                        </p:attrNameLst>
                                      </p:cBhvr>
                                      <p:rCtr x="-6892" y="13153"/>
                                    </p:animMotion>
                                  </p:childTnLst>
                                </p:cTn>
                              </p:par>
                              <p:par>
                                <p:cTn id="7" presetID="0" presetClass="path" presetSubtype="0" repeatCount="indefinite" accel="50000" decel="50000" fill="hold" nodeType="withEffect">
                                  <p:stCondLst>
                                    <p:cond delay="1100"/>
                                  </p:stCondLst>
                                  <p:childTnLst>
                                    <p:animMotion origin="layout" path="M 0.00087 -0.00578 C 0.00312 0.00855 0.00573 0.02381 0.01285 0.03722 C 0.01788 0.06056 0.01788 0.07004 0.01528 0.09847 C 0.01475 0.10287 0.01146 0.1068 0.01041 0.11119 C 0.00868 0.11835 0.00712 0.12552 0.00573 0.13268 C 0.00486 0.13685 0.00312 0.14517 0.00312 0.1454 C 0.00295 0.14864 -0.00452 0.22029 0.00087 0.22815 C 0.00382 0.23255 0.01371 0.22815 0.02014 0.22815 " pathEditMode="relative" rAng="0" ptsTypes="fffffffA">
                                      <p:cBhvr>
                                        <p:cTn id="8" dur="2000" fill="hold"/>
                                        <p:tgtEl>
                                          <p:spTgt spid="11"/>
                                        </p:tgtEl>
                                        <p:attrNameLst>
                                          <p:attrName>ppt_x</p:attrName>
                                          <p:attrName>ppt_y</p:attrName>
                                        </p:attrNameLst>
                                      </p:cBhvr>
                                      <p:rCtr x="694" y="11905"/>
                                    </p:animMotion>
                                  </p:childTnLst>
                                </p:cTn>
                              </p:par>
                              <p:par>
                                <p:cTn id="9" presetID="0" presetClass="path" presetSubtype="0" repeatCount="indefinite" accel="50000" decel="50000" fill="hold" nodeType="withEffect">
                                  <p:stCondLst>
                                    <p:cond delay="4300"/>
                                  </p:stCondLst>
                                  <p:childTnLst>
                                    <p:animMotion origin="layout" path="M 1.11111E-6 -3.65233E-6 C -0.00729 0.01965 -0.01059 0.04115 -0.01371 0.06265 C -0.01493 0.08137 -0.01562 0.09293 -0.01962 0.10957 C -0.0217 0.13801 -0.0283 0.1736 -0.01562 0.19834 C -0.01406 0.20481 -0.01371 0.20897 -0.00972 0.21406 C -0.00469 0.22076 0.00052 0.21868 0.00399 0.227 " pathEditMode="relative" ptsTypes="fffffA">
                                      <p:cBhvr>
                                        <p:cTn id="10" dur="2000" fill="hold"/>
                                        <p:tgtEl>
                                          <p:spTgt spid="35"/>
                                        </p:tgtEl>
                                        <p:attrNameLst>
                                          <p:attrName>ppt_x</p:attrName>
                                          <p:attrName>ppt_y</p:attrName>
                                        </p:attrNameLst>
                                      </p:cBhvr>
                                    </p:animMotion>
                                  </p:childTnLst>
                                </p:cTn>
                              </p:par>
                              <p:par>
                                <p:cTn id="11" presetID="0" presetClass="path" presetSubtype="0" repeatCount="indefinite" accel="50000" decel="50000" fill="hold" nodeType="withEffect">
                                  <p:stCondLst>
                                    <p:cond delay="6200"/>
                                  </p:stCondLst>
                                  <p:childTnLst>
                                    <p:animMotion origin="layout" path="M -1.11111E-6 2.04808E-6 C 0.00261 -0.0386 0.00642 -0.07651 0.0099 -0.11489 C 0.0092 -0.13315 0.01146 -0.16875 0.00399 -0.19071 C 0.00365 -0.19163 -0.00399 -0.21429 -0.00781 -0.21937 C -0.00955 -0.22168 -0.01267 -0.22191 -0.01371 -0.22469 C -0.01441 -0.22631 -0.0125 -0.22816 -0.0118 -0.22977 " pathEditMode="relative" ptsTypes="fffffA">
                                      <p:cBhvr>
                                        <p:cTn id="12" dur="2000" fill="hold"/>
                                        <p:tgtEl>
                                          <p:spTgt spid="39"/>
                                        </p:tgtEl>
                                        <p:attrNameLst>
                                          <p:attrName>ppt_x</p:attrName>
                                          <p:attrName>ppt_y</p:attrName>
                                        </p:attrNameLst>
                                      </p:cBhvr>
                                    </p:animMotion>
                                  </p:childTnLst>
                                </p:cTn>
                              </p:par>
                              <p:par>
                                <p:cTn id="13" presetID="0" presetClass="path" presetSubtype="0" repeatCount="indefinite" accel="50000" decel="50000" fill="hold" nodeType="withEffect">
                                  <p:stCondLst>
                                    <p:cond delay="2300"/>
                                  </p:stCondLst>
                                  <p:childTnLst>
                                    <p:animMotion origin="layout" path="M 4.44444E-6 3.09293E-6 C -0.00261 0.01063 -0.00434 0.01895 -0.00539 0.0312 C -0.00625 0.04369 -0.00608 0.06125 -0.00851 0.07304 C -0.01059 0.08368 -0.01407 0.09732 -0.01684 0.10726 C -0.0198 0.1306 -0.0257 0.15534 -0.02622 0.18053 C -0.02639 0.19787 -0.02622 0.21544 -0.02622 0.23301 " pathEditMode="relative" rAng="0" ptsTypes="fffffA">
                                      <p:cBhvr>
                                        <p:cTn id="14" dur="2000" fill="hold"/>
                                        <p:tgtEl>
                                          <p:spTgt spid="19"/>
                                        </p:tgtEl>
                                        <p:attrNameLst>
                                          <p:attrName>ppt_x</p:attrName>
                                          <p:attrName>ppt_y</p:attrName>
                                        </p:attrNameLst>
                                      </p:cBhvr>
                                      <p:rCtr x="-1319" y="11650"/>
                                    </p:animMotion>
                                  </p:childTnLst>
                                </p:cTn>
                              </p:par>
                              <p:par>
                                <p:cTn id="15" presetID="0" presetClass="path" presetSubtype="0" repeatCount="indefinite" accel="50000" decel="50000" fill="hold" nodeType="withEffect">
                                  <p:stCondLst>
                                    <p:cond delay="0"/>
                                  </p:stCondLst>
                                  <p:childTnLst>
                                    <p:animMotion origin="layout" path="M 8.33333E-7 5.97319E-6 C 0.00521 -0.01363 0.00729 -0.02866 0.01372 -0.0416 C 0.02049 -0.09292 0.01754 -0.14817 0.00782 -0.19833 C 0.00591 -0.20873 0.00608 -0.22422 8.33333E-7 -0.23231 C 0.0007 -0.24525 8.33333E-7 -0.25866 0.00209 -0.27138 C 0.00348 -0.27993 0.01615 -0.28293 0.01962 -0.28455 C 0.02153 -0.28548 0.02552 -0.28709 0.02552 -0.28709 " pathEditMode="relative" ptsTypes="ffffffA">
                                      <p:cBhvr>
                                        <p:cTn id="16" dur="2000" fill="hold"/>
                                        <p:tgtEl>
                                          <p:spTgt spid="15"/>
                                        </p:tgtEl>
                                        <p:attrNameLst>
                                          <p:attrName>ppt_x</p:attrName>
                                          <p:attrName>ppt_y</p:attrName>
                                        </p:attrNameLst>
                                      </p:cBhvr>
                                    </p:animMotion>
                                  </p:childTnLst>
                                </p:cTn>
                              </p:par>
                              <p:par>
                                <p:cTn id="17" presetID="0" presetClass="path" presetSubtype="0" repeatCount="indefinite" accel="50000" decel="50000" fill="hold" nodeType="withEffect">
                                  <p:stCondLst>
                                    <p:cond delay="1400"/>
                                  </p:stCondLst>
                                  <p:childTnLst>
                                    <p:animMotion origin="layout" path="M -8.33333E-7 -7.95192E-6 C -0.01024 0.02773 -0.00868 0.06333 -0.02153 0.08876 C -0.02292 0.09847 -0.02535 0.12228 -0.02934 0.13314 C -0.03299 0.14285 -0.03924 0.15187 -0.04306 0.16181 C -0.04583 0.18053 -0.05139 0.1981 -0.05486 0.21659 C -0.05417 0.22954 -0.05521 0.24271 -0.05295 0.25566 C -0.05191 0.2619 -0.04774 0.26606 -0.04496 0.27138 C -0.03733 0.28501 -0.0309 0.29588 -0.02535 0.31044 C -0.02257 0.3257 -0.01753 0.34188 -0.01753 0.3576 C -0.01962 0.38349 -0.02413 0.40822 -0.02934 0.43319 C -0.02969 0.43481 -0.03194 0.44937 -0.03333 0.45168 C -0.03819 0.45977 -0.04809 0.46023 -0.05486 0.46463 " pathEditMode="relative" ptsTypes="fffffffffffA">
                                      <p:cBhvr>
                                        <p:cTn id="18" dur="2000" fill="hold"/>
                                        <p:tgtEl>
                                          <p:spTgt spid="31"/>
                                        </p:tgtEl>
                                        <p:attrNameLst>
                                          <p:attrName>ppt_x</p:attrName>
                                          <p:attrName>ppt_y</p:attrName>
                                        </p:attrNameLst>
                                      </p:cBhvr>
                                    </p:animMotion>
                                  </p:childTnLst>
                                </p:cTn>
                              </p:par>
                              <p:par>
                                <p:cTn id="19" presetID="0" presetClass="path" presetSubtype="0" repeatCount="indefinite" accel="50000" decel="50000" fill="hold" nodeType="withEffect">
                                  <p:stCondLst>
                                    <p:cond delay="1800"/>
                                  </p:stCondLst>
                                  <p:childTnLst>
                                    <p:animMotion origin="layout" path="M -3.88889E-6 -0.0111 C -0.00312 0.00809 -3.88889E-6 0.00924 -0.01302 0.02219 C -0.02517 0.06264 -0.01041 0.10379 -0.0302 0.14355 C -0.02569 0.15095 -0.02604 0.14817 -0.02604 0.1521 C -0.03246 0.16713 -0.05034 0.17799 -0.09045 0.18678 C -0.09687 0.18978 -0.10642 0.19209 -0.11215 0.19533 C -0.11944 0.19949 -0.11909 0.20619 -0.12517 0.21059 C -0.12708 0.21197 -0.13281 0.21313 -0.1335 0.21475 C -0.13576 0.22076 -0.1335 0.22677 -0.1335 0.23301 " pathEditMode="relative" rAng="0" ptsTypes="ffffffffA">
                                      <p:cBhvr>
                                        <p:cTn id="20" dur="2000" fill="hold"/>
                                        <p:tgtEl>
                                          <p:spTgt spid="43"/>
                                        </p:tgtEl>
                                        <p:attrNameLst>
                                          <p:attrName>ppt_x</p:attrName>
                                          <p:attrName>ppt_y</p:attrName>
                                        </p:attrNameLst>
                                      </p:cBhvr>
                                      <p:rCtr x="-6788" y="122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n 4"/>
          <p:cNvSpPr/>
          <p:nvPr/>
        </p:nvSpPr>
        <p:spPr>
          <a:xfrm>
            <a:off x="5922914" y="838200"/>
            <a:ext cx="3048000" cy="4953000"/>
          </a:xfrm>
          <a:prstGeom prst="can">
            <a:avLst/>
          </a:prstGeom>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043" name="Rectangle 3"/>
          <p:cNvSpPr>
            <a:spLocks noGrp="1" noChangeArrowheads="1"/>
          </p:cNvSpPr>
          <p:nvPr>
            <p:ph type="body" idx="1"/>
          </p:nvPr>
        </p:nvSpPr>
        <p:spPr>
          <a:xfrm>
            <a:off x="228600" y="838200"/>
            <a:ext cx="5562600" cy="5029200"/>
          </a:xfrm>
        </p:spPr>
        <p:txBody>
          <a:bodyPr/>
          <a:lstStyle/>
          <a:p>
            <a:pPr marL="0" indent="0" algn="ctr" eaLnBrk="1" hangingPunct="1">
              <a:buFontTx/>
              <a:buNone/>
            </a:pPr>
            <a:r>
              <a:rPr lang="en-US" b="1"/>
              <a:t>Moving through the Membrane</a:t>
            </a:r>
          </a:p>
          <a:p>
            <a:pPr marL="0" indent="0">
              <a:buNone/>
            </a:pPr>
            <a:r>
              <a:rPr lang="en-US" sz="2600" b="1"/>
              <a:t>The Results: What Happened? </a:t>
            </a:r>
            <a:endParaRPr lang="en-US" sz="2600"/>
          </a:p>
          <a:p>
            <a:pPr marL="0" indent="0">
              <a:buNone/>
            </a:pPr>
            <a:endParaRPr lang="en-US" sz="2400"/>
          </a:p>
          <a:p>
            <a:pPr marL="0" indent="0" algn="just">
              <a:buNone/>
            </a:pPr>
            <a:r>
              <a:rPr lang="en-US" sz="2600"/>
              <a:t>What is the independent variable in this experiment? </a:t>
            </a:r>
          </a:p>
          <a:p>
            <a:pPr marL="0" indent="0" algn="ctr">
              <a:buNone/>
            </a:pPr>
            <a:r>
              <a:rPr lang="en-US" sz="2600" b="1"/>
              <a:t>The type of solution the grapes and raisins are placed in: salt water, freshwater and sugar water</a:t>
            </a:r>
          </a:p>
          <a:p>
            <a:pPr marL="0" indent="0" algn="just">
              <a:buNone/>
            </a:pPr>
            <a:r>
              <a:rPr lang="en-US" sz="2600"/>
              <a:t>What is the dependent variable in this experiment? </a:t>
            </a:r>
          </a:p>
          <a:p>
            <a:pPr marL="0" indent="0" algn="ctr">
              <a:buNone/>
            </a:pPr>
            <a:r>
              <a:rPr lang="en-US" sz="2600" b="1"/>
              <a:t>The mass of the grapes &amp; raisins</a:t>
            </a:r>
          </a:p>
          <a:p>
            <a:pPr marL="0" indent="0" algn="just">
              <a:buNone/>
            </a:pPr>
            <a:endParaRPr lang="en-US" sz="2600"/>
          </a:p>
        </p:txBody>
      </p:sp>
      <p:pic>
        <p:nvPicPr>
          <p:cNvPr id="2051" name="Picture 3" descr="C:\Users\mzaher\AppData\Local\Microsoft\Windows\Temporary Internet Files\Content.IE5\E3UR9CZ6\MC900215507[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5210">
            <a:off x="5920474" y="2078429"/>
            <a:ext cx="2890393" cy="2828852"/>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6979628" y="1237128"/>
            <a:ext cx="304800" cy="268942"/>
            <a:chOff x="7221071" y="457200"/>
            <a:chExt cx="304800" cy="268942"/>
          </a:xfrm>
        </p:grpSpPr>
        <p:sp>
          <p:nvSpPr>
            <p:cNvPr id="12" name="Oval 11"/>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3" name="Oval 12"/>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14" name="Oval 13"/>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15" name="Group 14"/>
          <p:cNvGrpSpPr/>
          <p:nvPr/>
        </p:nvGrpSpPr>
        <p:grpSpPr>
          <a:xfrm>
            <a:off x="7567937" y="3061446"/>
            <a:ext cx="304800" cy="268942"/>
            <a:chOff x="7221071" y="457200"/>
            <a:chExt cx="304800" cy="268942"/>
          </a:xfrm>
        </p:grpSpPr>
        <p:sp>
          <p:nvSpPr>
            <p:cNvPr id="16" name="Oval 15"/>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7" name="Oval 16"/>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18" name="Oval 17"/>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19" name="Group 18"/>
          <p:cNvGrpSpPr/>
          <p:nvPr/>
        </p:nvGrpSpPr>
        <p:grpSpPr>
          <a:xfrm>
            <a:off x="7635172" y="1958789"/>
            <a:ext cx="304800" cy="268942"/>
            <a:chOff x="7221071" y="457200"/>
            <a:chExt cx="304800" cy="268942"/>
          </a:xfrm>
        </p:grpSpPr>
        <p:sp>
          <p:nvSpPr>
            <p:cNvPr id="20" name="Oval 19"/>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1" name="Oval 20"/>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22" name="Oval 21"/>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23" name="Group 22"/>
          <p:cNvGrpSpPr/>
          <p:nvPr/>
        </p:nvGrpSpPr>
        <p:grpSpPr>
          <a:xfrm>
            <a:off x="8513714" y="2514600"/>
            <a:ext cx="304800" cy="268942"/>
            <a:chOff x="7221071" y="457200"/>
            <a:chExt cx="304800" cy="268942"/>
          </a:xfrm>
        </p:grpSpPr>
        <p:sp>
          <p:nvSpPr>
            <p:cNvPr id="24" name="Oval 23"/>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5" name="Oval 24"/>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26" name="Oval 25"/>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31" name="Group 30"/>
          <p:cNvGrpSpPr/>
          <p:nvPr/>
        </p:nvGrpSpPr>
        <p:grpSpPr>
          <a:xfrm>
            <a:off x="8361314" y="1465729"/>
            <a:ext cx="304800" cy="268942"/>
            <a:chOff x="7221071" y="457200"/>
            <a:chExt cx="304800" cy="268942"/>
          </a:xfrm>
        </p:grpSpPr>
        <p:sp>
          <p:nvSpPr>
            <p:cNvPr id="32" name="Oval 31"/>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3" name="Oval 32"/>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34" name="Oval 33"/>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35" name="Group 34"/>
          <p:cNvGrpSpPr/>
          <p:nvPr/>
        </p:nvGrpSpPr>
        <p:grpSpPr>
          <a:xfrm>
            <a:off x="6506738" y="2303929"/>
            <a:ext cx="304800" cy="268942"/>
            <a:chOff x="7221071" y="457200"/>
            <a:chExt cx="304800" cy="268942"/>
          </a:xfrm>
        </p:grpSpPr>
        <p:sp>
          <p:nvSpPr>
            <p:cNvPr id="36" name="Oval 35"/>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7" name="Oval 36"/>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38" name="Oval 37"/>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39" name="Group 38"/>
          <p:cNvGrpSpPr/>
          <p:nvPr/>
        </p:nvGrpSpPr>
        <p:grpSpPr>
          <a:xfrm>
            <a:off x="6783525" y="3348316"/>
            <a:ext cx="304800" cy="268942"/>
            <a:chOff x="7221071" y="457200"/>
            <a:chExt cx="304800" cy="268942"/>
          </a:xfrm>
        </p:grpSpPr>
        <p:sp>
          <p:nvSpPr>
            <p:cNvPr id="40" name="Oval 39"/>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41" name="Oval 40"/>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42" name="Oval 41"/>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43" name="Group 42"/>
          <p:cNvGrpSpPr/>
          <p:nvPr/>
        </p:nvGrpSpPr>
        <p:grpSpPr>
          <a:xfrm>
            <a:off x="7926525" y="3769658"/>
            <a:ext cx="304800" cy="268942"/>
            <a:chOff x="7221071" y="457200"/>
            <a:chExt cx="304800" cy="268942"/>
          </a:xfrm>
        </p:grpSpPr>
        <p:sp>
          <p:nvSpPr>
            <p:cNvPr id="44" name="Oval 43"/>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45" name="Oval 44"/>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46" name="Oval 45"/>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sp>
        <p:nvSpPr>
          <p:cNvPr id="47" name="TextBox 46"/>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extLst>
      <p:ext uri="{BB962C8B-B14F-4D97-AF65-F5344CB8AC3E}">
        <p14:creationId xmlns:p14="http://schemas.microsoft.com/office/powerpoint/2010/main" val="3760288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2800"/>
                                  </p:stCondLst>
                                  <p:childTnLst>
                                    <p:animMotion origin="layout" path="M 3.88889E-6 3.19001E-6 C -0.00382 0.04207 0.00139 0.00231 -0.00486 0.02889 C -0.00591 0.03305 -0.00886 0.05108 -0.01007 0.05779 C -0.01407 0.08368 -0.03594 0.1128 -0.04549 0.13222 C -0.04705 0.13546 -0.0474 0.14124 -0.04861 0.14517 C -0.05434 0.16204 -0.06164 0.17753 -0.07153 0.184 C -0.0724 0.18701 -0.07344 0.19094 -0.07483 0.19371 C -0.07622 0.19671 -0.0783 0.19718 -0.07969 0.20018 C -0.08073 0.20249 -0.08039 0.20689 -0.08108 0.20989 C -0.08195 0.21243 -0.08334 0.21428 -0.08438 0.21659 C -0.0882 0.23647 -0.09306 0.24248 -0.10226 0.25173 C -0.10591 0.25543 -0.10782 0.26121 -0.11216 0.26167 C -0.12118 0.26306 -0.13039 0.26167 -0.13924 0.26167 " pathEditMode="relative" rAng="0" ptsTypes="ffffffffffffA">
                                      <p:cBhvr>
                                        <p:cTn id="6" dur="2000" fill="hold"/>
                                        <p:tgtEl>
                                          <p:spTgt spid="23"/>
                                        </p:tgtEl>
                                        <p:attrNameLst>
                                          <p:attrName>ppt_x</p:attrName>
                                          <p:attrName>ppt_y</p:attrName>
                                        </p:attrNameLst>
                                      </p:cBhvr>
                                      <p:rCtr x="-6892" y="13153"/>
                                    </p:animMotion>
                                  </p:childTnLst>
                                </p:cTn>
                              </p:par>
                              <p:par>
                                <p:cTn id="7" presetID="0" presetClass="path" presetSubtype="0" repeatCount="indefinite" accel="50000" decel="50000" fill="hold" nodeType="withEffect">
                                  <p:stCondLst>
                                    <p:cond delay="1100"/>
                                  </p:stCondLst>
                                  <p:childTnLst>
                                    <p:animMotion origin="layout" path="M 0.00087 -0.00578 C 0.00312 0.00855 0.00573 0.02381 0.01285 0.03722 C 0.01788 0.06056 0.01788 0.07004 0.01528 0.09847 C 0.01475 0.10287 0.01146 0.1068 0.01041 0.11119 C 0.00868 0.11835 0.00712 0.12552 0.00573 0.13268 C 0.00486 0.13685 0.00312 0.14517 0.00312 0.1454 C 0.00295 0.14864 -0.00452 0.22029 0.00087 0.22815 C 0.00382 0.23255 0.01371 0.22815 0.02014 0.22815 " pathEditMode="relative" rAng="0" ptsTypes="fffffffA">
                                      <p:cBhvr>
                                        <p:cTn id="8" dur="2000" fill="hold"/>
                                        <p:tgtEl>
                                          <p:spTgt spid="11"/>
                                        </p:tgtEl>
                                        <p:attrNameLst>
                                          <p:attrName>ppt_x</p:attrName>
                                          <p:attrName>ppt_y</p:attrName>
                                        </p:attrNameLst>
                                      </p:cBhvr>
                                      <p:rCtr x="694" y="11905"/>
                                    </p:animMotion>
                                  </p:childTnLst>
                                </p:cTn>
                              </p:par>
                              <p:par>
                                <p:cTn id="9" presetID="0" presetClass="path" presetSubtype="0" repeatCount="indefinite" accel="50000" decel="50000" fill="hold" nodeType="withEffect">
                                  <p:stCondLst>
                                    <p:cond delay="4300"/>
                                  </p:stCondLst>
                                  <p:childTnLst>
                                    <p:animMotion origin="layout" path="M 1.11111E-6 -3.65233E-6 C -0.00729 0.01965 -0.01059 0.04115 -0.01371 0.06265 C -0.01493 0.08137 -0.01562 0.09293 -0.01962 0.10957 C -0.0217 0.13801 -0.0283 0.1736 -0.01562 0.19834 C -0.01406 0.20481 -0.01371 0.20897 -0.00972 0.21406 C -0.00469 0.22076 0.00052 0.21868 0.00399 0.227 " pathEditMode="relative" ptsTypes="fffffA">
                                      <p:cBhvr>
                                        <p:cTn id="10" dur="2000" fill="hold"/>
                                        <p:tgtEl>
                                          <p:spTgt spid="35"/>
                                        </p:tgtEl>
                                        <p:attrNameLst>
                                          <p:attrName>ppt_x</p:attrName>
                                          <p:attrName>ppt_y</p:attrName>
                                        </p:attrNameLst>
                                      </p:cBhvr>
                                    </p:animMotion>
                                  </p:childTnLst>
                                </p:cTn>
                              </p:par>
                              <p:par>
                                <p:cTn id="11" presetID="0" presetClass="path" presetSubtype="0" repeatCount="indefinite" accel="50000" decel="50000" fill="hold" nodeType="withEffect">
                                  <p:stCondLst>
                                    <p:cond delay="6200"/>
                                  </p:stCondLst>
                                  <p:childTnLst>
                                    <p:animMotion origin="layout" path="M -1.11111E-6 2.04808E-6 C 0.00261 -0.0386 0.00642 -0.07651 0.0099 -0.11489 C 0.0092 -0.13315 0.01146 -0.16875 0.00399 -0.19071 C 0.00365 -0.19163 -0.00399 -0.21429 -0.00781 -0.21937 C -0.00955 -0.22168 -0.01267 -0.22191 -0.01371 -0.22469 C -0.01441 -0.22631 -0.0125 -0.22816 -0.0118 -0.22977 " pathEditMode="relative" ptsTypes="fffffA">
                                      <p:cBhvr>
                                        <p:cTn id="12" dur="2000" fill="hold"/>
                                        <p:tgtEl>
                                          <p:spTgt spid="39"/>
                                        </p:tgtEl>
                                        <p:attrNameLst>
                                          <p:attrName>ppt_x</p:attrName>
                                          <p:attrName>ppt_y</p:attrName>
                                        </p:attrNameLst>
                                      </p:cBhvr>
                                    </p:animMotion>
                                  </p:childTnLst>
                                </p:cTn>
                              </p:par>
                              <p:par>
                                <p:cTn id="13" presetID="0" presetClass="path" presetSubtype="0" repeatCount="indefinite" accel="50000" decel="50000" fill="hold" nodeType="withEffect">
                                  <p:stCondLst>
                                    <p:cond delay="2300"/>
                                  </p:stCondLst>
                                  <p:childTnLst>
                                    <p:animMotion origin="layout" path="M 4.44444E-6 3.09293E-6 C -0.00261 0.01063 -0.00434 0.01895 -0.00539 0.0312 C -0.00625 0.04369 -0.00608 0.06125 -0.00851 0.07304 C -0.01059 0.08368 -0.01407 0.09732 -0.01684 0.10726 C -0.0198 0.1306 -0.0257 0.15534 -0.02622 0.18053 C -0.02639 0.19787 -0.02622 0.21544 -0.02622 0.23301 " pathEditMode="relative" rAng="0" ptsTypes="fffffA">
                                      <p:cBhvr>
                                        <p:cTn id="14" dur="2000" fill="hold"/>
                                        <p:tgtEl>
                                          <p:spTgt spid="19"/>
                                        </p:tgtEl>
                                        <p:attrNameLst>
                                          <p:attrName>ppt_x</p:attrName>
                                          <p:attrName>ppt_y</p:attrName>
                                        </p:attrNameLst>
                                      </p:cBhvr>
                                      <p:rCtr x="-1319" y="11650"/>
                                    </p:animMotion>
                                  </p:childTnLst>
                                </p:cTn>
                              </p:par>
                              <p:par>
                                <p:cTn id="15" presetID="0" presetClass="path" presetSubtype="0" repeatCount="indefinite" accel="50000" decel="50000" fill="hold" nodeType="withEffect">
                                  <p:stCondLst>
                                    <p:cond delay="0"/>
                                  </p:stCondLst>
                                  <p:childTnLst>
                                    <p:animMotion origin="layout" path="M 8.33333E-7 5.97319E-6 C 0.00521 -0.01363 0.00729 -0.02866 0.01372 -0.0416 C 0.02049 -0.09292 0.01754 -0.14817 0.00782 -0.19833 C 0.00591 -0.20873 0.00608 -0.22422 8.33333E-7 -0.23231 C 0.0007 -0.24525 8.33333E-7 -0.25866 0.00209 -0.27138 C 0.00348 -0.27993 0.01615 -0.28293 0.01962 -0.28455 C 0.02153 -0.28548 0.02552 -0.28709 0.02552 -0.28709 " pathEditMode="relative" ptsTypes="ffffffA">
                                      <p:cBhvr>
                                        <p:cTn id="16" dur="2000" fill="hold"/>
                                        <p:tgtEl>
                                          <p:spTgt spid="15"/>
                                        </p:tgtEl>
                                        <p:attrNameLst>
                                          <p:attrName>ppt_x</p:attrName>
                                          <p:attrName>ppt_y</p:attrName>
                                        </p:attrNameLst>
                                      </p:cBhvr>
                                    </p:animMotion>
                                  </p:childTnLst>
                                </p:cTn>
                              </p:par>
                              <p:par>
                                <p:cTn id="17" presetID="0" presetClass="path" presetSubtype="0" repeatCount="indefinite" accel="50000" decel="50000" fill="hold" nodeType="withEffect">
                                  <p:stCondLst>
                                    <p:cond delay="1400"/>
                                  </p:stCondLst>
                                  <p:childTnLst>
                                    <p:animMotion origin="layout" path="M -8.33333E-7 -7.95192E-6 C -0.01024 0.02773 -0.00868 0.06333 -0.02153 0.08876 C -0.02292 0.09847 -0.02535 0.12228 -0.02934 0.13314 C -0.03299 0.14285 -0.03924 0.15187 -0.04306 0.16181 C -0.04583 0.18053 -0.05139 0.1981 -0.05486 0.21659 C -0.05417 0.22954 -0.05521 0.24271 -0.05295 0.25566 C -0.05191 0.2619 -0.04774 0.26606 -0.04496 0.27138 C -0.03733 0.28501 -0.0309 0.29588 -0.02535 0.31044 C -0.02257 0.3257 -0.01753 0.34188 -0.01753 0.3576 C -0.01962 0.38349 -0.02413 0.40822 -0.02934 0.43319 C -0.02969 0.43481 -0.03194 0.44937 -0.03333 0.45168 C -0.03819 0.45977 -0.04809 0.46023 -0.05486 0.46463 " pathEditMode="relative" ptsTypes="fffffffffffA">
                                      <p:cBhvr>
                                        <p:cTn id="18" dur="2000" fill="hold"/>
                                        <p:tgtEl>
                                          <p:spTgt spid="31"/>
                                        </p:tgtEl>
                                        <p:attrNameLst>
                                          <p:attrName>ppt_x</p:attrName>
                                          <p:attrName>ppt_y</p:attrName>
                                        </p:attrNameLst>
                                      </p:cBhvr>
                                    </p:animMotion>
                                  </p:childTnLst>
                                </p:cTn>
                              </p:par>
                              <p:par>
                                <p:cTn id="19" presetID="0" presetClass="path" presetSubtype="0" repeatCount="indefinite" accel="50000" decel="50000" fill="hold" nodeType="withEffect">
                                  <p:stCondLst>
                                    <p:cond delay="1800"/>
                                  </p:stCondLst>
                                  <p:childTnLst>
                                    <p:animMotion origin="layout" path="M -3.88889E-6 -0.0111 C -0.00312 0.00809 -3.88889E-6 0.00924 -0.01302 0.02219 C -0.02517 0.06264 -0.01041 0.10379 -0.0302 0.14355 C -0.02569 0.15095 -0.02604 0.14817 -0.02604 0.1521 C -0.03246 0.16713 -0.05034 0.17799 -0.09045 0.18678 C -0.09687 0.18978 -0.10642 0.19209 -0.11215 0.19533 C -0.11944 0.19949 -0.11909 0.20619 -0.12517 0.21059 C -0.12708 0.21197 -0.13281 0.21313 -0.1335 0.21475 C -0.13576 0.22076 -0.1335 0.22677 -0.1335 0.23301 " pathEditMode="relative" rAng="0" ptsTypes="ffffffffA">
                                      <p:cBhvr>
                                        <p:cTn id="20" dur="2000" fill="hold"/>
                                        <p:tgtEl>
                                          <p:spTgt spid="43"/>
                                        </p:tgtEl>
                                        <p:attrNameLst>
                                          <p:attrName>ppt_x</p:attrName>
                                          <p:attrName>ppt_y</p:attrName>
                                        </p:attrNameLst>
                                      </p:cBhvr>
                                      <p:rCtr x="-6788" y="12205"/>
                                    </p:animMotion>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7043">
                                            <p:txEl>
                                              <p:pRg st="4" end="4"/>
                                            </p:txEl>
                                          </p:spTgt>
                                        </p:tgtEl>
                                        <p:attrNameLst>
                                          <p:attrName>style.visibility</p:attrName>
                                        </p:attrNameLst>
                                      </p:cBhvr>
                                      <p:to>
                                        <p:strVal val="visible"/>
                                      </p:to>
                                    </p:set>
                                    <p:anim calcmode="lin" valueType="num">
                                      <p:cBhvr additive="base">
                                        <p:cTn id="25" dur="500" fill="hold"/>
                                        <p:tgtEl>
                                          <p:spTgt spid="8704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704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7043">
                                            <p:txEl>
                                              <p:pRg st="6" end="6"/>
                                            </p:txEl>
                                          </p:spTgt>
                                        </p:tgtEl>
                                        <p:attrNameLst>
                                          <p:attrName>style.visibility</p:attrName>
                                        </p:attrNameLst>
                                      </p:cBhvr>
                                      <p:to>
                                        <p:strVal val="visible"/>
                                      </p:to>
                                    </p:set>
                                    <p:anim calcmode="lin" valueType="num">
                                      <p:cBhvr additive="base">
                                        <p:cTn id="31" dur="500" fill="hold"/>
                                        <p:tgtEl>
                                          <p:spTgt spid="8704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704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n 4"/>
          <p:cNvSpPr/>
          <p:nvPr/>
        </p:nvSpPr>
        <p:spPr>
          <a:xfrm>
            <a:off x="5922914" y="838200"/>
            <a:ext cx="3048000" cy="4953000"/>
          </a:xfrm>
          <a:prstGeom prst="can">
            <a:avLst/>
          </a:prstGeom>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043" name="Rectangle 3"/>
          <p:cNvSpPr>
            <a:spLocks noGrp="1" noChangeArrowheads="1"/>
          </p:cNvSpPr>
          <p:nvPr>
            <p:ph type="body" idx="1"/>
          </p:nvPr>
        </p:nvSpPr>
        <p:spPr>
          <a:xfrm>
            <a:off x="228600" y="304800"/>
            <a:ext cx="5562600" cy="6248400"/>
          </a:xfrm>
        </p:spPr>
        <p:txBody>
          <a:bodyPr/>
          <a:lstStyle/>
          <a:p>
            <a:pPr marL="0" indent="0" algn="ctr" eaLnBrk="1" hangingPunct="1">
              <a:buFontTx/>
              <a:buNone/>
            </a:pPr>
            <a:r>
              <a:rPr lang="en-US" b="1"/>
              <a:t>Moving through the Membrane</a:t>
            </a:r>
          </a:p>
          <a:p>
            <a:pPr marL="0" indent="0" algn="just">
              <a:buNone/>
            </a:pPr>
            <a:r>
              <a:rPr lang="en-US" sz="2600" b="1"/>
              <a:t>Conclusions:</a:t>
            </a:r>
            <a:r>
              <a:rPr lang="en-US" sz="2600"/>
              <a:t>  </a:t>
            </a:r>
            <a:r>
              <a:rPr lang="en-US" sz="2600" i="1"/>
              <a:t>Complete the graphs for each solution on your paper.  Then, a</a:t>
            </a:r>
            <a:r>
              <a:rPr lang="en-US" sz="2400" i="1"/>
              <a:t>nswer the following conclusion questions.</a:t>
            </a:r>
          </a:p>
          <a:p>
            <a:pPr marL="514350" indent="-514350" algn="just">
              <a:buFont typeface="+mj-lt"/>
              <a:buAutoNum type="arabicPeriod"/>
            </a:pPr>
            <a:r>
              <a:rPr lang="en-US" sz="2400"/>
              <a:t>What liquids caused the fruits to swell (gain mass)?  </a:t>
            </a:r>
          </a:p>
          <a:p>
            <a:pPr marL="514350" indent="-514350" algn="just">
              <a:buFont typeface="+mj-lt"/>
              <a:buAutoNum type="arabicPeriod"/>
            </a:pPr>
            <a:r>
              <a:rPr lang="en-US" sz="2400"/>
              <a:t>Why do you think they gained mass? i.e. where did the water move? </a:t>
            </a:r>
          </a:p>
          <a:p>
            <a:pPr marL="514350" indent="-514350" algn="just">
              <a:buFont typeface="+mj-lt"/>
              <a:buAutoNum type="arabicPeriod"/>
            </a:pPr>
            <a:r>
              <a:rPr lang="en-US" sz="2400"/>
              <a:t>What liquids caused the fruits to shrink (lose mass)? </a:t>
            </a:r>
          </a:p>
          <a:p>
            <a:pPr marL="514350" indent="-514350" algn="just">
              <a:buFont typeface="+mj-lt"/>
              <a:buAutoNum type="arabicPeriod"/>
            </a:pPr>
            <a:r>
              <a:rPr lang="en-US" sz="2400"/>
              <a:t>Why do you think they lost mass? i.e. where did the water move? </a:t>
            </a:r>
          </a:p>
          <a:p>
            <a:pPr marL="514350" indent="-514350" algn="just">
              <a:buFont typeface="+mj-lt"/>
              <a:buAutoNum type="arabicPeriod"/>
            </a:pPr>
            <a:r>
              <a:rPr lang="en-US" sz="2400"/>
              <a:t>Was there any liquid in which you saw no change in mass? Why do you think there was no change? </a:t>
            </a:r>
          </a:p>
        </p:txBody>
      </p:sp>
      <p:pic>
        <p:nvPicPr>
          <p:cNvPr id="2051" name="Picture 3" descr="C:\Users\mzaher\AppData\Local\Microsoft\Windows\Temporary Internet Files\Content.IE5\E3UR9CZ6\MC900215507[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5210">
            <a:off x="5920474" y="2078429"/>
            <a:ext cx="2890393" cy="2828852"/>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6979628" y="1237128"/>
            <a:ext cx="304800" cy="268942"/>
            <a:chOff x="7221071" y="457200"/>
            <a:chExt cx="304800" cy="268942"/>
          </a:xfrm>
        </p:grpSpPr>
        <p:sp>
          <p:nvSpPr>
            <p:cNvPr id="12" name="Oval 11"/>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3" name="Oval 12"/>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14" name="Oval 13"/>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15" name="Group 14"/>
          <p:cNvGrpSpPr/>
          <p:nvPr/>
        </p:nvGrpSpPr>
        <p:grpSpPr>
          <a:xfrm>
            <a:off x="7567937" y="3061446"/>
            <a:ext cx="304800" cy="268942"/>
            <a:chOff x="7221071" y="457200"/>
            <a:chExt cx="304800" cy="268942"/>
          </a:xfrm>
        </p:grpSpPr>
        <p:sp>
          <p:nvSpPr>
            <p:cNvPr id="16" name="Oval 15"/>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7" name="Oval 16"/>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18" name="Oval 17"/>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19" name="Group 18"/>
          <p:cNvGrpSpPr/>
          <p:nvPr/>
        </p:nvGrpSpPr>
        <p:grpSpPr>
          <a:xfrm>
            <a:off x="7635172" y="1958789"/>
            <a:ext cx="304800" cy="268942"/>
            <a:chOff x="7221071" y="457200"/>
            <a:chExt cx="304800" cy="268942"/>
          </a:xfrm>
        </p:grpSpPr>
        <p:sp>
          <p:nvSpPr>
            <p:cNvPr id="20" name="Oval 19"/>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1" name="Oval 20"/>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22" name="Oval 21"/>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23" name="Group 22"/>
          <p:cNvGrpSpPr/>
          <p:nvPr/>
        </p:nvGrpSpPr>
        <p:grpSpPr>
          <a:xfrm>
            <a:off x="8513714" y="2514600"/>
            <a:ext cx="304800" cy="268942"/>
            <a:chOff x="7221071" y="457200"/>
            <a:chExt cx="304800" cy="268942"/>
          </a:xfrm>
        </p:grpSpPr>
        <p:sp>
          <p:nvSpPr>
            <p:cNvPr id="24" name="Oval 23"/>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5" name="Oval 24"/>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26" name="Oval 25"/>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31" name="Group 30"/>
          <p:cNvGrpSpPr/>
          <p:nvPr/>
        </p:nvGrpSpPr>
        <p:grpSpPr>
          <a:xfrm>
            <a:off x="8361314" y="1465729"/>
            <a:ext cx="304800" cy="268942"/>
            <a:chOff x="7221071" y="457200"/>
            <a:chExt cx="304800" cy="268942"/>
          </a:xfrm>
        </p:grpSpPr>
        <p:sp>
          <p:nvSpPr>
            <p:cNvPr id="32" name="Oval 31"/>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3" name="Oval 32"/>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34" name="Oval 33"/>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35" name="Group 34"/>
          <p:cNvGrpSpPr/>
          <p:nvPr/>
        </p:nvGrpSpPr>
        <p:grpSpPr>
          <a:xfrm>
            <a:off x="6506738" y="2303929"/>
            <a:ext cx="304800" cy="268942"/>
            <a:chOff x="7221071" y="457200"/>
            <a:chExt cx="304800" cy="268942"/>
          </a:xfrm>
        </p:grpSpPr>
        <p:sp>
          <p:nvSpPr>
            <p:cNvPr id="36" name="Oval 35"/>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7" name="Oval 36"/>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38" name="Oval 37"/>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39" name="Group 38"/>
          <p:cNvGrpSpPr/>
          <p:nvPr/>
        </p:nvGrpSpPr>
        <p:grpSpPr>
          <a:xfrm>
            <a:off x="6783525" y="3348316"/>
            <a:ext cx="304800" cy="268942"/>
            <a:chOff x="7221071" y="457200"/>
            <a:chExt cx="304800" cy="268942"/>
          </a:xfrm>
        </p:grpSpPr>
        <p:sp>
          <p:nvSpPr>
            <p:cNvPr id="40" name="Oval 39"/>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41" name="Oval 40"/>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42" name="Oval 41"/>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43" name="Group 42"/>
          <p:cNvGrpSpPr/>
          <p:nvPr/>
        </p:nvGrpSpPr>
        <p:grpSpPr>
          <a:xfrm>
            <a:off x="7926525" y="3769658"/>
            <a:ext cx="304800" cy="268942"/>
            <a:chOff x="7221071" y="457200"/>
            <a:chExt cx="304800" cy="268942"/>
          </a:xfrm>
        </p:grpSpPr>
        <p:sp>
          <p:nvSpPr>
            <p:cNvPr id="44" name="Oval 43"/>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45" name="Oval 44"/>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46" name="Oval 45"/>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sp>
        <p:nvSpPr>
          <p:cNvPr id="47" name="TextBox 46"/>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extLst>
      <p:ext uri="{BB962C8B-B14F-4D97-AF65-F5344CB8AC3E}">
        <p14:creationId xmlns:p14="http://schemas.microsoft.com/office/powerpoint/2010/main" val="3204493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2800"/>
                                  </p:stCondLst>
                                  <p:childTnLst>
                                    <p:animMotion origin="layout" path="M 3.88889E-6 3.19001E-6 C -0.00382 0.04207 0.00139 0.00231 -0.00486 0.02889 C -0.00591 0.03305 -0.00886 0.05108 -0.01007 0.05779 C -0.01407 0.08368 -0.03594 0.1128 -0.04549 0.13222 C -0.04705 0.13546 -0.0474 0.14124 -0.04861 0.14517 C -0.05434 0.16204 -0.06164 0.17753 -0.07153 0.184 C -0.0724 0.18701 -0.07344 0.19094 -0.07483 0.19371 C -0.07622 0.19671 -0.0783 0.19718 -0.07969 0.20018 C -0.08073 0.20249 -0.08039 0.20689 -0.08108 0.20989 C -0.08195 0.21243 -0.08334 0.21428 -0.08438 0.21659 C -0.0882 0.23647 -0.09306 0.24248 -0.10226 0.25173 C -0.10591 0.25543 -0.10782 0.26121 -0.11216 0.26167 C -0.12118 0.26306 -0.13039 0.26167 -0.13924 0.26167 " pathEditMode="relative" rAng="0" ptsTypes="ffffffffffffA">
                                      <p:cBhvr>
                                        <p:cTn id="6" dur="2000" fill="hold"/>
                                        <p:tgtEl>
                                          <p:spTgt spid="23"/>
                                        </p:tgtEl>
                                        <p:attrNameLst>
                                          <p:attrName>ppt_x</p:attrName>
                                          <p:attrName>ppt_y</p:attrName>
                                        </p:attrNameLst>
                                      </p:cBhvr>
                                      <p:rCtr x="-6892" y="13153"/>
                                    </p:animMotion>
                                  </p:childTnLst>
                                </p:cTn>
                              </p:par>
                              <p:par>
                                <p:cTn id="7" presetID="0" presetClass="path" presetSubtype="0" repeatCount="indefinite" accel="50000" decel="50000" fill="hold" nodeType="withEffect">
                                  <p:stCondLst>
                                    <p:cond delay="1100"/>
                                  </p:stCondLst>
                                  <p:childTnLst>
                                    <p:animMotion origin="layout" path="M 0.00087 -0.00578 C 0.00312 0.00855 0.00573 0.02381 0.01285 0.03722 C 0.01788 0.06056 0.01788 0.07004 0.01528 0.09847 C 0.01475 0.10287 0.01146 0.1068 0.01041 0.11119 C 0.00868 0.11835 0.00712 0.12552 0.00573 0.13268 C 0.00486 0.13685 0.00312 0.14517 0.00312 0.1454 C 0.00295 0.14864 -0.00452 0.22029 0.00087 0.22815 C 0.00382 0.23255 0.01371 0.22815 0.02014 0.22815 " pathEditMode="relative" rAng="0" ptsTypes="fffffffA">
                                      <p:cBhvr>
                                        <p:cTn id="8" dur="2000" fill="hold"/>
                                        <p:tgtEl>
                                          <p:spTgt spid="11"/>
                                        </p:tgtEl>
                                        <p:attrNameLst>
                                          <p:attrName>ppt_x</p:attrName>
                                          <p:attrName>ppt_y</p:attrName>
                                        </p:attrNameLst>
                                      </p:cBhvr>
                                      <p:rCtr x="694" y="11905"/>
                                    </p:animMotion>
                                  </p:childTnLst>
                                </p:cTn>
                              </p:par>
                              <p:par>
                                <p:cTn id="9" presetID="0" presetClass="path" presetSubtype="0" repeatCount="indefinite" accel="50000" decel="50000" fill="hold" nodeType="withEffect">
                                  <p:stCondLst>
                                    <p:cond delay="4300"/>
                                  </p:stCondLst>
                                  <p:childTnLst>
                                    <p:animMotion origin="layout" path="M 1.11111E-6 -3.65233E-6 C -0.00729 0.01965 -0.01059 0.04115 -0.01371 0.06265 C -0.01493 0.08137 -0.01562 0.09293 -0.01962 0.10957 C -0.0217 0.13801 -0.0283 0.1736 -0.01562 0.19834 C -0.01406 0.20481 -0.01371 0.20897 -0.00972 0.21406 C -0.00469 0.22076 0.00052 0.21868 0.00399 0.227 " pathEditMode="relative" ptsTypes="fffffA">
                                      <p:cBhvr>
                                        <p:cTn id="10" dur="2000" fill="hold"/>
                                        <p:tgtEl>
                                          <p:spTgt spid="35"/>
                                        </p:tgtEl>
                                        <p:attrNameLst>
                                          <p:attrName>ppt_x</p:attrName>
                                          <p:attrName>ppt_y</p:attrName>
                                        </p:attrNameLst>
                                      </p:cBhvr>
                                    </p:animMotion>
                                  </p:childTnLst>
                                </p:cTn>
                              </p:par>
                              <p:par>
                                <p:cTn id="11" presetID="0" presetClass="path" presetSubtype="0" repeatCount="indefinite" accel="50000" decel="50000" fill="hold" nodeType="withEffect">
                                  <p:stCondLst>
                                    <p:cond delay="6200"/>
                                  </p:stCondLst>
                                  <p:childTnLst>
                                    <p:animMotion origin="layout" path="M -1.11111E-6 2.04808E-6 C 0.00261 -0.0386 0.00642 -0.07651 0.0099 -0.11489 C 0.0092 -0.13315 0.01146 -0.16875 0.00399 -0.19071 C 0.00365 -0.19163 -0.00399 -0.21429 -0.00781 -0.21937 C -0.00955 -0.22168 -0.01267 -0.22191 -0.01371 -0.22469 C -0.01441 -0.22631 -0.0125 -0.22816 -0.0118 -0.22977 " pathEditMode="relative" ptsTypes="fffffA">
                                      <p:cBhvr>
                                        <p:cTn id="12" dur="2000" fill="hold"/>
                                        <p:tgtEl>
                                          <p:spTgt spid="39"/>
                                        </p:tgtEl>
                                        <p:attrNameLst>
                                          <p:attrName>ppt_x</p:attrName>
                                          <p:attrName>ppt_y</p:attrName>
                                        </p:attrNameLst>
                                      </p:cBhvr>
                                    </p:animMotion>
                                  </p:childTnLst>
                                </p:cTn>
                              </p:par>
                              <p:par>
                                <p:cTn id="13" presetID="0" presetClass="path" presetSubtype="0" repeatCount="indefinite" accel="50000" decel="50000" fill="hold" nodeType="withEffect">
                                  <p:stCondLst>
                                    <p:cond delay="2300"/>
                                  </p:stCondLst>
                                  <p:childTnLst>
                                    <p:animMotion origin="layout" path="M 4.44444E-6 3.09293E-6 C -0.00261 0.01063 -0.00434 0.01895 -0.00539 0.0312 C -0.00625 0.04369 -0.00608 0.06125 -0.00851 0.07304 C -0.01059 0.08368 -0.01407 0.09732 -0.01684 0.10726 C -0.0198 0.1306 -0.0257 0.15534 -0.02622 0.18053 C -0.02639 0.19787 -0.02622 0.21544 -0.02622 0.23301 " pathEditMode="relative" rAng="0" ptsTypes="fffffA">
                                      <p:cBhvr>
                                        <p:cTn id="14" dur="2000" fill="hold"/>
                                        <p:tgtEl>
                                          <p:spTgt spid="19"/>
                                        </p:tgtEl>
                                        <p:attrNameLst>
                                          <p:attrName>ppt_x</p:attrName>
                                          <p:attrName>ppt_y</p:attrName>
                                        </p:attrNameLst>
                                      </p:cBhvr>
                                      <p:rCtr x="-1319" y="11650"/>
                                    </p:animMotion>
                                  </p:childTnLst>
                                </p:cTn>
                              </p:par>
                              <p:par>
                                <p:cTn id="15" presetID="0" presetClass="path" presetSubtype="0" repeatCount="indefinite" accel="50000" decel="50000" fill="hold" nodeType="withEffect">
                                  <p:stCondLst>
                                    <p:cond delay="0"/>
                                  </p:stCondLst>
                                  <p:childTnLst>
                                    <p:animMotion origin="layout" path="M 8.33333E-7 5.97319E-6 C 0.00521 -0.01363 0.00729 -0.02866 0.01372 -0.0416 C 0.02049 -0.09292 0.01754 -0.14817 0.00782 -0.19833 C 0.00591 -0.20873 0.00608 -0.22422 8.33333E-7 -0.23231 C 0.0007 -0.24525 8.33333E-7 -0.25866 0.00209 -0.27138 C 0.00348 -0.27993 0.01615 -0.28293 0.01962 -0.28455 C 0.02153 -0.28548 0.02552 -0.28709 0.02552 -0.28709 " pathEditMode="relative" ptsTypes="ffffffA">
                                      <p:cBhvr>
                                        <p:cTn id="16" dur="2000" fill="hold"/>
                                        <p:tgtEl>
                                          <p:spTgt spid="15"/>
                                        </p:tgtEl>
                                        <p:attrNameLst>
                                          <p:attrName>ppt_x</p:attrName>
                                          <p:attrName>ppt_y</p:attrName>
                                        </p:attrNameLst>
                                      </p:cBhvr>
                                    </p:animMotion>
                                  </p:childTnLst>
                                </p:cTn>
                              </p:par>
                              <p:par>
                                <p:cTn id="17" presetID="0" presetClass="path" presetSubtype="0" repeatCount="indefinite" accel="50000" decel="50000" fill="hold" nodeType="withEffect">
                                  <p:stCondLst>
                                    <p:cond delay="1400"/>
                                  </p:stCondLst>
                                  <p:childTnLst>
                                    <p:animMotion origin="layout" path="M -8.33333E-7 -7.95192E-6 C -0.01024 0.02773 -0.00868 0.06333 -0.02153 0.08876 C -0.02292 0.09847 -0.02535 0.12228 -0.02934 0.13314 C -0.03299 0.14285 -0.03924 0.15187 -0.04306 0.16181 C -0.04583 0.18053 -0.05139 0.1981 -0.05486 0.21659 C -0.05417 0.22954 -0.05521 0.24271 -0.05295 0.25566 C -0.05191 0.2619 -0.04774 0.26606 -0.04496 0.27138 C -0.03733 0.28501 -0.0309 0.29588 -0.02535 0.31044 C -0.02257 0.3257 -0.01753 0.34188 -0.01753 0.3576 C -0.01962 0.38349 -0.02413 0.40822 -0.02934 0.43319 C -0.02969 0.43481 -0.03194 0.44937 -0.03333 0.45168 C -0.03819 0.45977 -0.04809 0.46023 -0.05486 0.46463 " pathEditMode="relative" ptsTypes="fffffffffffA">
                                      <p:cBhvr>
                                        <p:cTn id="18" dur="2000" fill="hold"/>
                                        <p:tgtEl>
                                          <p:spTgt spid="31"/>
                                        </p:tgtEl>
                                        <p:attrNameLst>
                                          <p:attrName>ppt_x</p:attrName>
                                          <p:attrName>ppt_y</p:attrName>
                                        </p:attrNameLst>
                                      </p:cBhvr>
                                    </p:animMotion>
                                  </p:childTnLst>
                                </p:cTn>
                              </p:par>
                              <p:par>
                                <p:cTn id="19" presetID="0" presetClass="path" presetSubtype="0" repeatCount="indefinite" accel="50000" decel="50000" fill="hold" nodeType="withEffect">
                                  <p:stCondLst>
                                    <p:cond delay="1800"/>
                                  </p:stCondLst>
                                  <p:childTnLst>
                                    <p:animMotion origin="layout" path="M -3.88889E-6 -0.0111 C -0.00312 0.00809 -3.88889E-6 0.00924 -0.01302 0.02219 C -0.02517 0.06264 -0.01041 0.10379 -0.0302 0.14355 C -0.02569 0.15095 -0.02604 0.14817 -0.02604 0.1521 C -0.03246 0.16713 -0.05034 0.17799 -0.09045 0.18678 C -0.09687 0.18978 -0.10642 0.19209 -0.11215 0.19533 C -0.11944 0.19949 -0.11909 0.20619 -0.12517 0.21059 C -0.12708 0.21197 -0.13281 0.21313 -0.1335 0.21475 C -0.13576 0.22076 -0.1335 0.22677 -0.1335 0.23301 " pathEditMode="relative" rAng="0" ptsTypes="ffffffffA">
                                      <p:cBhvr>
                                        <p:cTn id="20" dur="2000" fill="hold"/>
                                        <p:tgtEl>
                                          <p:spTgt spid="43"/>
                                        </p:tgtEl>
                                        <p:attrNameLst>
                                          <p:attrName>ppt_x</p:attrName>
                                          <p:attrName>ppt_y</p:attrName>
                                        </p:attrNameLst>
                                      </p:cBhvr>
                                      <p:rCtr x="-6788" y="122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bwMode="auto">
          <a:xfrm>
            <a:off x="261938" y="304800"/>
            <a:ext cx="8577262" cy="5257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4000" b="1"/>
              <a:t>NO!  Don’t DRINK IT!!!  It will just dehydrate you more…</a:t>
            </a:r>
          </a:p>
          <a:p>
            <a:pPr marL="0" indent="0" algn="just">
              <a:buFontTx/>
              <a:buNone/>
            </a:pPr>
            <a:r>
              <a:rPr lang="en-US" sz="2800">
                <a:solidFill>
                  <a:schemeClr val="accent2"/>
                </a:solidFill>
              </a:rPr>
              <a:t>When you are dehydrated, your cells need water more than salt.  After drinking the salt water, your blood has a high salt concentration.  Because there is more water in the cells than in your blood, water will move out of the cell and into the bloodstream in an attempt to balance the concentration of salt on both sides of the cell membrane.</a:t>
            </a:r>
          </a:p>
          <a:p>
            <a:pPr marL="0" indent="0">
              <a:buFontTx/>
              <a:buNone/>
            </a:pPr>
            <a:endParaRPr lang="en-US" sz="2400" b="1"/>
          </a:p>
          <a:p>
            <a:pPr marL="0" indent="0" algn="ctr">
              <a:buFontTx/>
              <a:buNone/>
            </a:pPr>
            <a:r>
              <a:rPr lang="en-US" sz="2400" b="1"/>
              <a:t>MORE WATER INSIDE than OUTSIDE = water moves OUT!</a:t>
            </a:r>
          </a:p>
        </p:txBody>
      </p:sp>
      <p:pic>
        <p:nvPicPr>
          <p:cNvPr id="3074" name="Picture 2" descr="http://images.clipart.com/thw/thw11/CL/5344_2005010018/000803_1060_46/21964181.thb.jpg?000803_1060_4620_v__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9768" y="3048000"/>
            <a:ext cx="6791232" cy="3686671"/>
          </a:xfrm>
          <a:prstGeom prst="rect">
            <a:avLst/>
          </a:prstGeom>
          <a:noFill/>
          <a:extLst>
            <a:ext uri="{909E8E84-426E-40dd-AFC4-6F175D3DCCD1}">
              <a14:hiddenFill xmlns:a14="http://schemas.microsoft.com/office/drawing/2010/main" xmlns="">
                <a:solidFill>
                  <a:srgbClr val="FFFFFF"/>
                </a:solidFill>
              </a14:hiddenFill>
            </a:ext>
          </a:extLst>
        </p:spPr>
      </p:pic>
      <p:sp>
        <p:nvSpPr>
          <p:cNvPr id="88067" name="Content Placeholder 2"/>
          <p:cNvSpPr>
            <a:spLocks noGrp="1"/>
          </p:cNvSpPr>
          <p:nvPr>
            <p:ph idx="1"/>
          </p:nvPr>
        </p:nvSpPr>
        <p:spPr>
          <a:xfrm>
            <a:off x="457200" y="350837"/>
            <a:ext cx="8229600" cy="4525963"/>
          </a:xfrm>
        </p:spPr>
        <p:txBody>
          <a:bodyPr/>
          <a:lstStyle/>
          <a:p>
            <a:pPr marL="0" indent="0" algn="ctr">
              <a:buNone/>
            </a:pPr>
            <a:r>
              <a:rPr lang="en-US" sz="4800" b="1" err="1"/>
              <a:t>Soooo</a:t>
            </a:r>
            <a:r>
              <a:rPr lang="en-US" sz="4800" b="1"/>
              <a:t> Thirsty…</a:t>
            </a:r>
          </a:p>
          <a:p>
            <a:pPr marL="0" indent="0" algn="just">
              <a:buNone/>
            </a:pPr>
            <a:r>
              <a:rPr lang="en-US"/>
              <a:t>You’re stranded in the desert and see an oasis.  It’s your only source of water to drink.  Upon further inspection, you discover it has a high concentration of salt.  Do you drink it?  Why or why not?  Describe the process of osmosis in your answer.</a:t>
            </a:r>
          </a:p>
        </p:txBody>
      </p:sp>
      <p:sp>
        <p:nvSpPr>
          <p:cNvPr id="5" name="TextBox 4"/>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88067">
                                            <p:txEl>
                                              <p:pRg st="0" end="0"/>
                                            </p:txEl>
                                          </p:spTgt>
                                        </p:tgtEl>
                                        <p:attrNameLst>
                                          <p:attrName>ppt_w</p:attrName>
                                        </p:attrNameLst>
                                      </p:cBhvr>
                                      <p:tavLst>
                                        <p:tav tm="0">
                                          <p:val>
                                            <p:strVal val="ppt_w"/>
                                          </p:val>
                                        </p:tav>
                                        <p:tav tm="100000">
                                          <p:val>
                                            <p:fltVal val="0"/>
                                          </p:val>
                                        </p:tav>
                                      </p:tavLst>
                                    </p:anim>
                                    <p:anim calcmode="lin" valueType="num">
                                      <p:cBhvr>
                                        <p:cTn id="7" dur="1000"/>
                                        <p:tgtEl>
                                          <p:spTgt spid="88067">
                                            <p:txEl>
                                              <p:pRg st="0" end="0"/>
                                            </p:txEl>
                                          </p:spTgt>
                                        </p:tgtEl>
                                        <p:attrNameLst>
                                          <p:attrName>ppt_h</p:attrName>
                                        </p:attrNameLst>
                                      </p:cBhvr>
                                      <p:tavLst>
                                        <p:tav tm="0">
                                          <p:val>
                                            <p:strVal val="ppt_h"/>
                                          </p:val>
                                        </p:tav>
                                        <p:tav tm="100000">
                                          <p:val>
                                            <p:fltVal val="0"/>
                                          </p:val>
                                        </p:tav>
                                      </p:tavLst>
                                    </p:anim>
                                    <p:anim calcmode="lin" valueType="num">
                                      <p:cBhvr>
                                        <p:cTn id="8" dur="1000"/>
                                        <p:tgtEl>
                                          <p:spTgt spid="88067">
                                            <p:txEl>
                                              <p:pRg st="0" end="0"/>
                                            </p:txEl>
                                          </p:spTgt>
                                        </p:tgtEl>
                                        <p:attrNameLst>
                                          <p:attrName>style.rotation</p:attrName>
                                        </p:attrNameLst>
                                      </p:cBhvr>
                                      <p:tavLst>
                                        <p:tav tm="0">
                                          <p:val>
                                            <p:fltVal val="0"/>
                                          </p:val>
                                        </p:tav>
                                        <p:tav tm="100000">
                                          <p:val>
                                            <p:fltVal val="90"/>
                                          </p:val>
                                        </p:tav>
                                      </p:tavLst>
                                    </p:anim>
                                    <p:animEffect transition="out" filter="fade">
                                      <p:cBhvr>
                                        <p:cTn id="9" dur="1000"/>
                                        <p:tgtEl>
                                          <p:spTgt spid="88067">
                                            <p:txEl>
                                              <p:pRg st="0" end="0"/>
                                            </p:txEl>
                                          </p:spTgt>
                                        </p:tgtEl>
                                      </p:cBhvr>
                                    </p:animEffect>
                                    <p:set>
                                      <p:cBhvr>
                                        <p:cTn id="10" dur="1" fill="hold">
                                          <p:stCondLst>
                                            <p:cond delay="999"/>
                                          </p:stCondLst>
                                        </p:cTn>
                                        <p:tgtEl>
                                          <p:spTgt spid="88067">
                                            <p:txEl>
                                              <p:pRg st="0" end="0"/>
                                            </p:txEl>
                                          </p:spTgt>
                                        </p:tgtEl>
                                        <p:attrNameLst>
                                          <p:attrName>style.visibility</p:attrName>
                                        </p:attrNameLst>
                                      </p:cBhvr>
                                      <p:to>
                                        <p:strVal val="hidden"/>
                                      </p:to>
                                    </p:set>
                                  </p:childTnLst>
                                </p:cTn>
                              </p:par>
                              <p:par>
                                <p:cTn id="11" presetID="31" presetClass="exit" presetSubtype="0" fill="hold" grpId="0" nodeType="withEffect">
                                  <p:stCondLst>
                                    <p:cond delay="0"/>
                                  </p:stCondLst>
                                  <p:childTnLst>
                                    <p:anim calcmode="lin" valueType="num">
                                      <p:cBhvr>
                                        <p:cTn id="12" dur="1000"/>
                                        <p:tgtEl>
                                          <p:spTgt spid="88067">
                                            <p:txEl>
                                              <p:pRg st="1" end="1"/>
                                            </p:txEl>
                                          </p:spTgt>
                                        </p:tgtEl>
                                        <p:attrNameLst>
                                          <p:attrName>ppt_w</p:attrName>
                                        </p:attrNameLst>
                                      </p:cBhvr>
                                      <p:tavLst>
                                        <p:tav tm="0">
                                          <p:val>
                                            <p:strVal val="ppt_w"/>
                                          </p:val>
                                        </p:tav>
                                        <p:tav tm="100000">
                                          <p:val>
                                            <p:fltVal val="0"/>
                                          </p:val>
                                        </p:tav>
                                      </p:tavLst>
                                    </p:anim>
                                    <p:anim calcmode="lin" valueType="num">
                                      <p:cBhvr>
                                        <p:cTn id="13" dur="1000"/>
                                        <p:tgtEl>
                                          <p:spTgt spid="88067">
                                            <p:txEl>
                                              <p:pRg st="1" end="1"/>
                                            </p:txEl>
                                          </p:spTgt>
                                        </p:tgtEl>
                                        <p:attrNameLst>
                                          <p:attrName>ppt_h</p:attrName>
                                        </p:attrNameLst>
                                      </p:cBhvr>
                                      <p:tavLst>
                                        <p:tav tm="0">
                                          <p:val>
                                            <p:strVal val="ppt_h"/>
                                          </p:val>
                                        </p:tav>
                                        <p:tav tm="100000">
                                          <p:val>
                                            <p:fltVal val="0"/>
                                          </p:val>
                                        </p:tav>
                                      </p:tavLst>
                                    </p:anim>
                                    <p:anim calcmode="lin" valueType="num">
                                      <p:cBhvr>
                                        <p:cTn id="14" dur="1000"/>
                                        <p:tgtEl>
                                          <p:spTgt spid="88067">
                                            <p:txEl>
                                              <p:pRg st="1" end="1"/>
                                            </p:txEl>
                                          </p:spTgt>
                                        </p:tgtEl>
                                        <p:attrNameLst>
                                          <p:attrName>style.rotation</p:attrName>
                                        </p:attrNameLst>
                                      </p:cBhvr>
                                      <p:tavLst>
                                        <p:tav tm="0">
                                          <p:val>
                                            <p:fltVal val="0"/>
                                          </p:val>
                                        </p:tav>
                                        <p:tav tm="100000">
                                          <p:val>
                                            <p:fltVal val="90"/>
                                          </p:val>
                                        </p:tav>
                                      </p:tavLst>
                                    </p:anim>
                                    <p:animEffect transition="out" filter="fade">
                                      <p:cBhvr>
                                        <p:cTn id="15" dur="1000"/>
                                        <p:tgtEl>
                                          <p:spTgt spid="88067">
                                            <p:txEl>
                                              <p:pRg st="1" end="1"/>
                                            </p:txEl>
                                          </p:spTgt>
                                        </p:tgtEl>
                                      </p:cBhvr>
                                    </p:animEffect>
                                    <p:set>
                                      <p:cBhvr>
                                        <p:cTn id="16" dur="1" fill="hold">
                                          <p:stCondLst>
                                            <p:cond delay="999"/>
                                          </p:stCondLst>
                                        </p:cTn>
                                        <p:tgtEl>
                                          <p:spTgt spid="88067">
                                            <p:txEl>
                                              <p:pRg st="1" end="1"/>
                                            </p:txEl>
                                          </p:spTgt>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3074"/>
                                        </p:tgtEl>
                                        <p:attrNameLst>
                                          <p:attrName>style.visibility</p:attrName>
                                        </p:attrNameLst>
                                      </p:cBhvr>
                                      <p:to>
                                        <p:strVal val="hidden"/>
                                      </p:to>
                                    </p:set>
                                  </p:childTnLst>
                                </p:cTn>
                              </p:par>
                            </p:childTnLst>
                          </p:cTn>
                        </p:par>
                        <p:par>
                          <p:cTn id="19" fill="hold">
                            <p:stCondLst>
                              <p:cond delay="1000"/>
                            </p:stCondLst>
                            <p:childTnLst>
                              <p:par>
                                <p:cTn id="20" presetID="31"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ppt_w</p:attrName>
                                        </p:attrNameLst>
                                      </p:cBhvr>
                                      <p:tavLst>
                                        <p:tav tm="0">
                                          <p:val>
                                            <p:fltVal val="0"/>
                                          </p:val>
                                        </p:tav>
                                        <p:tav tm="100000">
                                          <p:val>
                                            <p:strVal val="#ppt_w"/>
                                          </p:val>
                                        </p:tav>
                                      </p:tavLst>
                                    </p:anim>
                                    <p:anim calcmode="lin" valueType="num">
                                      <p:cBhvr>
                                        <p:cTn id="23" dur="1000" fill="hold"/>
                                        <p:tgtEl>
                                          <p:spTgt spid="8"/>
                                        </p:tgtEl>
                                        <p:attrNameLst>
                                          <p:attrName>ppt_h</p:attrName>
                                        </p:attrNameLst>
                                      </p:cBhvr>
                                      <p:tavLst>
                                        <p:tav tm="0">
                                          <p:val>
                                            <p:fltVal val="0"/>
                                          </p:val>
                                        </p:tav>
                                        <p:tav tm="100000">
                                          <p:val>
                                            <p:strVal val="#ppt_h"/>
                                          </p:val>
                                        </p:tav>
                                      </p:tavLst>
                                    </p:anim>
                                    <p:anim calcmode="lin" valueType="num">
                                      <p:cBhvr>
                                        <p:cTn id="24" dur="1000" fill="hold"/>
                                        <p:tgtEl>
                                          <p:spTgt spid="8"/>
                                        </p:tgtEl>
                                        <p:attrNameLst>
                                          <p:attrName>style.rotation</p:attrName>
                                        </p:attrNameLst>
                                      </p:cBhvr>
                                      <p:tavLst>
                                        <p:tav tm="0">
                                          <p:val>
                                            <p:fltVal val="90"/>
                                          </p:val>
                                        </p:tav>
                                        <p:tav tm="100000">
                                          <p:val>
                                            <p:fltVal val="0"/>
                                          </p:val>
                                        </p:tav>
                                      </p:tavLst>
                                    </p:anim>
                                    <p:animEffect transition="in" filter="fade">
                                      <p:cBhvr>
                                        <p:cTn id="2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8067"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228600" y="1676400"/>
            <a:ext cx="3224603" cy="3596480"/>
          </a:xfrm>
        </p:spPr>
        <p:txBody>
          <a:bodyPr/>
          <a:lstStyle/>
          <a:p>
            <a:pPr eaLnBrk="1" hangingPunct="1"/>
            <a:r>
              <a:rPr lang="en-US" sz="4000"/>
              <a:t>Here’s an example of what it will look like when we’re all done:</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6471" t="4967" r="16078" b="8236"/>
          <a:stretch/>
        </p:blipFill>
        <p:spPr>
          <a:xfrm rot="16200000">
            <a:off x="3129728" y="803089"/>
            <a:ext cx="6248400" cy="5251822"/>
          </a:xfrm>
          <a:prstGeom prst="rect">
            <a:avLst/>
          </a:prstGeom>
        </p:spPr>
      </p:pic>
      <p:sp>
        <p:nvSpPr>
          <p:cNvPr id="6" name="TextBox 5"/>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extLst>
      <p:ext uri="{BB962C8B-B14F-4D97-AF65-F5344CB8AC3E}">
        <p14:creationId xmlns:p14="http://schemas.microsoft.com/office/powerpoint/2010/main" val="309970379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Content Placeholder 2"/>
          <p:cNvSpPr>
            <a:spLocks noGrp="1"/>
          </p:cNvSpPr>
          <p:nvPr>
            <p:ph idx="1"/>
          </p:nvPr>
        </p:nvSpPr>
        <p:spPr>
          <a:xfrm>
            <a:off x="457200" y="152400"/>
            <a:ext cx="8229600" cy="3352800"/>
          </a:xfrm>
        </p:spPr>
        <p:txBody>
          <a:bodyPr/>
          <a:lstStyle/>
          <a:p>
            <a:pPr marL="0" indent="0" algn="ctr">
              <a:buNone/>
            </a:pPr>
            <a:r>
              <a:rPr lang="en-US" sz="4400" b="1"/>
              <a:t>You’re so Sweet!</a:t>
            </a:r>
          </a:p>
          <a:p>
            <a:pPr marL="0" indent="0" algn="just">
              <a:buNone/>
            </a:pPr>
            <a:r>
              <a:rPr lang="en-US" err="1"/>
              <a:t>Mmmmm</a:t>
            </a:r>
            <a:r>
              <a:rPr lang="en-US"/>
              <a:t> . . . you love fruit in a can!  When you open up that can of peaches, you notice that they look and feel just like they were fresh picked!  Why do you think they stay that way?  Describe the process of osmosis in your answer.</a:t>
            </a:r>
          </a:p>
        </p:txBody>
      </p:sp>
      <p:pic>
        <p:nvPicPr>
          <p:cNvPr id="18434" name="Picture 2" descr="http://images.clipart.com/thb/thb8/PHDC/20080511/PBJ/0/77898244.thb.jpg?1001739190"/>
          <p:cNvPicPr>
            <a:picLocks noChangeAspect="1" noChangeArrowheads="1"/>
          </p:cNvPicPr>
          <p:nvPr/>
        </p:nvPicPr>
        <p:blipFill rotWithShape="1">
          <a:blip r:embed="rId2">
            <a:extLst>
              <a:ext uri="{28A0092B-C50C-407E-A947-70E740481C1C}">
                <a14:useLocalDpi xmlns:a14="http://schemas.microsoft.com/office/drawing/2010/main" val="0"/>
              </a:ext>
            </a:extLst>
          </a:blip>
          <a:srcRect t="46731" b="7334"/>
          <a:stretch/>
        </p:blipFill>
        <p:spPr bwMode="auto">
          <a:xfrm>
            <a:off x="2311404" y="3505200"/>
            <a:ext cx="4572000" cy="3154656"/>
          </a:xfrm>
          <a:prstGeom prst="rect">
            <a:avLst/>
          </a:prstGeom>
          <a:noFill/>
          <a:extLst>
            <a:ext uri="{909E8E84-426E-40dd-AFC4-6F175D3DCCD1}">
              <a14:hiddenFill xmlns:a14="http://schemas.microsoft.com/office/drawing/2010/main" xmlns="">
                <a:solidFill>
                  <a:srgbClr val="FFFFFF"/>
                </a:solidFill>
              </a14:hiddenFill>
            </a:ext>
          </a:extLst>
        </p:spPr>
      </p:pic>
      <p:sp>
        <p:nvSpPr>
          <p:cNvPr id="6" name="Content Placeholder 2"/>
          <p:cNvSpPr txBox="1">
            <a:spLocks/>
          </p:cNvSpPr>
          <p:nvPr/>
        </p:nvSpPr>
        <p:spPr bwMode="auto">
          <a:xfrm>
            <a:off x="457200" y="762000"/>
            <a:ext cx="8229600" cy="48307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4000" b="1"/>
              <a:t>Sweet is as sweet does…</a:t>
            </a:r>
          </a:p>
          <a:p>
            <a:pPr marL="0" indent="0" algn="just">
              <a:buFontTx/>
              <a:buNone/>
            </a:pPr>
            <a:r>
              <a:rPr lang="en-US">
                <a:solidFill>
                  <a:schemeClr val="accent2"/>
                </a:solidFill>
              </a:rPr>
              <a:t>What’s on the inside of a peach?  Sugar!  And what do they package the peaches in?  Sugar water!  The sugar and water are balanced on both the inside and the outside of the peach making the peach maintain it’s shape and texture!  </a:t>
            </a:r>
          </a:p>
          <a:p>
            <a:pPr marL="0" indent="0" algn="ctr">
              <a:buFontTx/>
              <a:buNone/>
            </a:pPr>
            <a:r>
              <a:rPr lang="en-US" b="1"/>
              <a:t>SAME WATER OUTSIDE and INSIDE = water stays the SAME!</a:t>
            </a:r>
          </a:p>
          <a:p>
            <a:pPr marL="0" indent="0">
              <a:buFontTx/>
              <a:buNone/>
            </a:pPr>
            <a:endParaRPr lang="en-US">
              <a:solidFill>
                <a:schemeClr val="accent2"/>
              </a:solidFill>
            </a:endParaRPr>
          </a:p>
          <a:p>
            <a:pPr marL="0" indent="0">
              <a:buFontTx/>
              <a:buNone/>
            </a:pPr>
            <a:endParaRPr lang="en-US">
              <a:solidFill>
                <a:schemeClr val="accent2"/>
              </a:solidFill>
            </a:endParaRPr>
          </a:p>
          <a:p>
            <a:pPr marL="0" indent="0">
              <a:buFontTx/>
              <a:buNone/>
            </a:pPr>
            <a:endParaRPr lang="en-US">
              <a:solidFill>
                <a:schemeClr val="accent2"/>
              </a:solidFill>
            </a:endParaRPr>
          </a:p>
        </p:txBody>
      </p:sp>
      <p:sp>
        <p:nvSpPr>
          <p:cNvPr id="5" name="TextBox 4"/>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92163">
                                            <p:txEl>
                                              <p:pRg st="0" end="0"/>
                                            </p:txEl>
                                          </p:spTgt>
                                        </p:tgtEl>
                                        <p:attrNameLst>
                                          <p:attrName>ppt_w</p:attrName>
                                        </p:attrNameLst>
                                      </p:cBhvr>
                                      <p:tavLst>
                                        <p:tav tm="0">
                                          <p:val>
                                            <p:strVal val="ppt_w"/>
                                          </p:val>
                                        </p:tav>
                                        <p:tav tm="100000">
                                          <p:val>
                                            <p:fltVal val="0"/>
                                          </p:val>
                                        </p:tav>
                                      </p:tavLst>
                                    </p:anim>
                                    <p:anim calcmode="lin" valueType="num">
                                      <p:cBhvr>
                                        <p:cTn id="7" dur="1000"/>
                                        <p:tgtEl>
                                          <p:spTgt spid="92163">
                                            <p:txEl>
                                              <p:pRg st="0" end="0"/>
                                            </p:txEl>
                                          </p:spTgt>
                                        </p:tgtEl>
                                        <p:attrNameLst>
                                          <p:attrName>ppt_h</p:attrName>
                                        </p:attrNameLst>
                                      </p:cBhvr>
                                      <p:tavLst>
                                        <p:tav tm="0">
                                          <p:val>
                                            <p:strVal val="ppt_h"/>
                                          </p:val>
                                        </p:tav>
                                        <p:tav tm="100000">
                                          <p:val>
                                            <p:fltVal val="0"/>
                                          </p:val>
                                        </p:tav>
                                      </p:tavLst>
                                    </p:anim>
                                    <p:anim calcmode="lin" valueType="num">
                                      <p:cBhvr>
                                        <p:cTn id="8" dur="1000"/>
                                        <p:tgtEl>
                                          <p:spTgt spid="92163">
                                            <p:txEl>
                                              <p:pRg st="0" end="0"/>
                                            </p:txEl>
                                          </p:spTgt>
                                        </p:tgtEl>
                                        <p:attrNameLst>
                                          <p:attrName>style.rotation</p:attrName>
                                        </p:attrNameLst>
                                      </p:cBhvr>
                                      <p:tavLst>
                                        <p:tav tm="0">
                                          <p:val>
                                            <p:fltVal val="0"/>
                                          </p:val>
                                        </p:tav>
                                        <p:tav tm="100000">
                                          <p:val>
                                            <p:fltVal val="90"/>
                                          </p:val>
                                        </p:tav>
                                      </p:tavLst>
                                    </p:anim>
                                    <p:animEffect transition="out" filter="fade">
                                      <p:cBhvr>
                                        <p:cTn id="9" dur="1000"/>
                                        <p:tgtEl>
                                          <p:spTgt spid="92163">
                                            <p:txEl>
                                              <p:pRg st="0" end="0"/>
                                            </p:txEl>
                                          </p:spTgt>
                                        </p:tgtEl>
                                      </p:cBhvr>
                                    </p:animEffect>
                                    <p:set>
                                      <p:cBhvr>
                                        <p:cTn id="10" dur="1" fill="hold">
                                          <p:stCondLst>
                                            <p:cond delay="999"/>
                                          </p:stCondLst>
                                        </p:cTn>
                                        <p:tgtEl>
                                          <p:spTgt spid="92163">
                                            <p:txEl>
                                              <p:pRg st="0" end="0"/>
                                            </p:txEl>
                                          </p:spTgt>
                                        </p:tgtEl>
                                        <p:attrNameLst>
                                          <p:attrName>style.visibility</p:attrName>
                                        </p:attrNameLst>
                                      </p:cBhvr>
                                      <p:to>
                                        <p:strVal val="hidden"/>
                                      </p:to>
                                    </p:set>
                                  </p:childTnLst>
                                </p:cTn>
                              </p:par>
                              <p:par>
                                <p:cTn id="11" presetID="31" presetClass="exit" presetSubtype="0" fill="hold" grpId="0" nodeType="withEffect">
                                  <p:stCondLst>
                                    <p:cond delay="0"/>
                                  </p:stCondLst>
                                  <p:childTnLst>
                                    <p:anim calcmode="lin" valueType="num">
                                      <p:cBhvr>
                                        <p:cTn id="12" dur="1000"/>
                                        <p:tgtEl>
                                          <p:spTgt spid="92163">
                                            <p:txEl>
                                              <p:pRg st="1" end="1"/>
                                            </p:txEl>
                                          </p:spTgt>
                                        </p:tgtEl>
                                        <p:attrNameLst>
                                          <p:attrName>ppt_w</p:attrName>
                                        </p:attrNameLst>
                                      </p:cBhvr>
                                      <p:tavLst>
                                        <p:tav tm="0">
                                          <p:val>
                                            <p:strVal val="ppt_w"/>
                                          </p:val>
                                        </p:tav>
                                        <p:tav tm="100000">
                                          <p:val>
                                            <p:fltVal val="0"/>
                                          </p:val>
                                        </p:tav>
                                      </p:tavLst>
                                    </p:anim>
                                    <p:anim calcmode="lin" valueType="num">
                                      <p:cBhvr>
                                        <p:cTn id="13" dur="1000"/>
                                        <p:tgtEl>
                                          <p:spTgt spid="92163">
                                            <p:txEl>
                                              <p:pRg st="1" end="1"/>
                                            </p:txEl>
                                          </p:spTgt>
                                        </p:tgtEl>
                                        <p:attrNameLst>
                                          <p:attrName>ppt_h</p:attrName>
                                        </p:attrNameLst>
                                      </p:cBhvr>
                                      <p:tavLst>
                                        <p:tav tm="0">
                                          <p:val>
                                            <p:strVal val="ppt_h"/>
                                          </p:val>
                                        </p:tav>
                                        <p:tav tm="100000">
                                          <p:val>
                                            <p:fltVal val="0"/>
                                          </p:val>
                                        </p:tav>
                                      </p:tavLst>
                                    </p:anim>
                                    <p:anim calcmode="lin" valueType="num">
                                      <p:cBhvr>
                                        <p:cTn id="14" dur="1000"/>
                                        <p:tgtEl>
                                          <p:spTgt spid="92163">
                                            <p:txEl>
                                              <p:pRg st="1" end="1"/>
                                            </p:txEl>
                                          </p:spTgt>
                                        </p:tgtEl>
                                        <p:attrNameLst>
                                          <p:attrName>style.rotation</p:attrName>
                                        </p:attrNameLst>
                                      </p:cBhvr>
                                      <p:tavLst>
                                        <p:tav tm="0">
                                          <p:val>
                                            <p:fltVal val="0"/>
                                          </p:val>
                                        </p:tav>
                                        <p:tav tm="100000">
                                          <p:val>
                                            <p:fltVal val="90"/>
                                          </p:val>
                                        </p:tav>
                                      </p:tavLst>
                                    </p:anim>
                                    <p:animEffect transition="out" filter="fade">
                                      <p:cBhvr>
                                        <p:cTn id="15" dur="1000"/>
                                        <p:tgtEl>
                                          <p:spTgt spid="92163">
                                            <p:txEl>
                                              <p:pRg st="1" end="1"/>
                                            </p:txEl>
                                          </p:spTgt>
                                        </p:tgtEl>
                                      </p:cBhvr>
                                    </p:animEffect>
                                    <p:set>
                                      <p:cBhvr>
                                        <p:cTn id="16" dur="1" fill="hold">
                                          <p:stCondLst>
                                            <p:cond delay="999"/>
                                          </p:stCondLst>
                                        </p:cTn>
                                        <p:tgtEl>
                                          <p:spTgt spid="92163">
                                            <p:txEl>
                                              <p:pRg st="1" end="1"/>
                                            </p:txEl>
                                          </p:spTgt>
                                        </p:tgtEl>
                                        <p:attrNameLst>
                                          <p:attrName>style.visibility</p:attrName>
                                        </p:attrNameLst>
                                      </p:cBhvr>
                                      <p:to>
                                        <p:strVal val="hidden"/>
                                      </p:to>
                                    </p:set>
                                  </p:childTnLst>
                                </p:cTn>
                              </p:par>
                              <p:par>
                                <p:cTn id="17" presetID="31" presetClass="exit" presetSubtype="0" fill="hold" nodeType="withEffect">
                                  <p:stCondLst>
                                    <p:cond delay="0"/>
                                  </p:stCondLst>
                                  <p:childTnLst>
                                    <p:anim calcmode="lin" valueType="num">
                                      <p:cBhvr>
                                        <p:cTn id="18" dur="1000"/>
                                        <p:tgtEl>
                                          <p:spTgt spid="18434"/>
                                        </p:tgtEl>
                                        <p:attrNameLst>
                                          <p:attrName>ppt_w</p:attrName>
                                        </p:attrNameLst>
                                      </p:cBhvr>
                                      <p:tavLst>
                                        <p:tav tm="0">
                                          <p:val>
                                            <p:strVal val="ppt_w"/>
                                          </p:val>
                                        </p:tav>
                                        <p:tav tm="100000">
                                          <p:val>
                                            <p:fltVal val="0"/>
                                          </p:val>
                                        </p:tav>
                                      </p:tavLst>
                                    </p:anim>
                                    <p:anim calcmode="lin" valueType="num">
                                      <p:cBhvr>
                                        <p:cTn id="19" dur="1000"/>
                                        <p:tgtEl>
                                          <p:spTgt spid="18434"/>
                                        </p:tgtEl>
                                        <p:attrNameLst>
                                          <p:attrName>ppt_h</p:attrName>
                                        </p:attrNameLst>
                                      </p:cBhvr>
                                      <p:tavLst>
                                        <p:tav tm="0">
                                          <p:val>
                                            <p:strVal val="ppt_h"/>
                                          </p:val>
                                        </p:tav>
                                        <p:tav tm="100000">
                                          <p:val>
                                            <p:fltVal val="0"/>
                                          </p:val>
                                        </p:tav>
                                      </p:tavLst>
                                    </p:anim>
                                    <p:anim calcmode="lin" valueType="num">
                                      <p:cBhvr>
                                        <p:cTn id="20" dur="1000"/>
                                        <p:tgtEl>
                                          <p:spTgt spid="18434"/>
                                        </p:tgtEl>
                                        <p:attrNameLst>
                                          <p:attrName>style.rotation</p:attrName>
                                        </p:attrNameLst>
                                      </p:cBhvr>
                                      <p:tavLst>
                                        <p:tav tm="0">
                                          <p:val>
                                            <p:fltVal val="0"/>
                                          </p:val>
                                        </p:tav>
                                        <p:tav tm="100000">
                                          <p:val>
                                            <p:fltVal val="90"/>
                                          </p:val>
                                        </p:tav>
                                      </p:tavLst>
                                    </p:anim>
                                    <p:animEffect transition="out" filter="fade">
                                      <p:cBhvr>
                                        <p:cTn id="21" dur="1000"/>
                                        <p:tgtEl>
                                          <p:spTgt spid="18434"/>
                                        </p:tgtEl>
                                      </p:cBhvr>
                                    </p:animEffect>
                                    <p:set>
                                      <p:cBhvr>
                                        <p:cTn id="22" dur="1" fill="hold">
                                          <p:stCondLst>
                                            <p:cond delay="999"/>
                                          </p:stCondLst>
                                        </p:cTn>
                                        <p:tgtEl>
                                          <p:spTgt spid="18434"/>
                                        </p:tgtEl>
                                        <p:attrNameLst>
                                          <p:attrName>style.visibility</p:attrName>
                                        </p:attrNameLst>
                                      </p:cBhvr>
                                      <p:to>
                                        <p:strVal val="hidden"/>
                                      </p:to>
                                    </p:set>
                                  </p:childTnLst>
                                </p:cTn>
                              </p:par>
                              <p:par>
                                <p:cTn id="23" presetID="3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 calcmode="lin" valueType="num">
                                      <p:cBhvr>
                                        <p:cTn id="27" dur="1000" fill="hold"/>
                                        <p:tgtEl>
                                          <p:spTgt spid="6"/>
                                        </p:tgtEl>
                                        <p:attrNameLst>
                                          <p:attrName>style.rotation</p:attrName>
                                        </p:attrNameLst>
                                      </p:cBhvr>
                                      <p:tavLst>
                                        <p:tav tm="0">
                                          <p:val>
                                            <p:fltVal val="90"/>
                                          </p:val>
                                        </p:tav>
                                        <p:tav tm="100000">
                                          <p:val>
                                            <p:fltVal val="0"/>
                                          </p:val>
                                        </p:tav>
                                      </p:tavLst>
                                    </p:anim>
                                    <p:animEffect transition="in" filter="fade">
                                      <p:cBhvr>
                                        <p:cTn id="2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3" grpId="0" uiExpand="1" build="p"/>
      <p:bldP spid="6"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body" idx="1"/>
          </p:nvPr>
        </p:nvSpPr>
        <p:spPr>
          <a:xfrm>
            <a:off x="228599" y="228600"/>
            <a:ext cx="5467775" cy="6477000"/>
          </a:xfrm>
        </p:spPr>
        <p:txBody>
          <a:bodyPr/>
          <a:lstStyle/>
          <a:p>
            <a:pPr marL="0" indent="0" algn="ctr" eaLnBrk="1" hangingPunct="1">
              <a:lnSpc>
                <a:spcPct val="90000"/>
              </a:lnSpc>
              <a:spcBef>
                <a:spcPts val="0"/>
              </a:spcBef>
              <a:buFontTx/>
              <a:buNone/>
            </a:pPr>
            <a:r>
              <a:rPr lang="en-US" sz="3800" b="1"/>
              <a:t>Cellular Processes:  Is There Life on Other Planets?</a:t>
            </a:r>
          </a:p>
          <a:p>
            <a:pPr marL="0" indent="0">
              <a:spcBef>
                <a:spcPts val="0"/>
              </a:spcBef>
              <a:buNone/>
            </a:pPr>
            <a:r>
              <a:rPr lang="en-US" sz="2800" b="1"/>
              <a:t>Your Mission:</a:t>
            </a:r>
            <a:r>
              <a:rPr lang="en-US" sz="2800"/>
              <a:t>  </a:t>
            </a:r>
          </a:p>
          <a:p>
            <a:pPr marL="0" indent="0" algn="just">
              <a:spcBef>
                <a:spcPts val="0"/>
              </a:spcBef>
              <a:buNone/>
            </a:pPr>
            <a:r>
              <a:rPr lang="en-US" sz="2400"/>
              <a:t>You are a crew-member on the interstellar ship, </a:t>
            </a:r>
            <a:r>
              <a:rPr lang="en-US" sz="2400" err="1"/>
              <a:t>Cosmoscout</a:t>
            </a:r>
            <a:r>
              <a:rPr lang="en-US" sz="2400"/>
              <a:t>, and you are on an exploration mission searching for life on other planets. The commander of the ship has sent you and your crew to the surface of a newly discovered planet, </a:t>
            </a:r>
            <a:r>
              <a:rPr lang="en-US" sz="2400" err="1"/>
              <a:t>Chlorocytos</a:t>
            </a:r>
            <a:r>
              <a:rPr lang="en-US" sz="2400"/>
              <a:t>. Upon landing, you venture out of your ship in your space suit to explore </a:t>
            </a:r>
            <a:r>
              <a:rPr lang="en-US" sz="2400" err="1"/>
              <a:t>Chlorocytos</a:t>
            </a:r>
            <a:r>
              <a:rPr lang="en-US" sz="2400"/>
              <a:t> and you find an alien life form that is eerily similar to humans. They are called </a:t>
            </a:r>
            <a:r>
              <a:rPr lang="en-US" sz="2400" err="1"/>
              <a:t>Herbarians</a:t>
            </a:r>
            <a:r>
              <a:rPr lang="en-US" sz="2400"/>
              <a:t> and they breathe just like us . . . or do they?  </a:t>
            </a:r>
          </a:p>
        </p:txBody>
      </p:sp>
      <p:pic>
        <p:nvPicPr>
          <p:cNvPr id="20482" name="Picture 2" descr="C:\Users\mzaher\AppData\Local\Microsoft\Windows\Temporary Internet Files\Content.IE5\BXUOCY66\MP900446607[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2904" y="1524000"/>
            <a:ext cx="3118696" cy="40386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extLst>
      <p:ext uri="{BB962C8B-B14F-4D97-AF65-F5344CB8AC3E}">
        <p14:creationId xmlns:p14="http://schemas.microsoft.com/office/powerpoint/2010/main" val="279283597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body" idx="1"/>
          </p:nvPr>
        </p:nvSpPr>
        <p:spPr>
          <a:xfrm>
            <a:off x="228600" y="1219200"/>
            <a:ext cx="4648200" cy="4572000"/>
          </a:xfrm>
        </p:spPr>
        <p:txBody>
          <a:bodyPr/>
          <a:lstStyle/>
          <a:p>
            <a:pPr marL="0" indent="0" algn="ctr" eaLnBrk="1" hangingPunct="1">
              <a:lnSpc>
                <a:spcPct val="90000"/>
              </a:lnSpc>
              <a:buFontTx/>
              <a:buNone/>
            </a:pPr>
            <a:r>
              <a:rPr lang="en-US" sz="4000" b="1"/>
              <a:t>Cellular Processes:  Is There Life on Other Planets?</a:t>
            </a:r>
          </a:p>
          <a:p>
            <a:pPr marL="0" indent="0" algn="just" eaLnBrk="1" hangingPunct="1">
              <a:lnSpc>
                <a:spcPct val="90000"/>
              </a:lnSpc>
              <a:buNone/>
            </a:pPr>
            <a:r>
              <a:rPr lang="en-US" sz="2800" b="1"/>
              <a:t>Objective:  </a:t>
            </a:r>
            <a:r>
              <a:rPr lang="en-US" sz="2800"/>
              <a:t>To determine what gases the </a:t>
            </a:r>
            <a:r>
              <a:rPr lang="en-US" sz="2800" err="1"/>
              <a:t>Herbarians</a:t>
            </a:r>
            <a:r>
              <a:rPr lang="en-US" sz="2800"/>
              <a:t> inhale and exhale and report back to your captain.</a:t>
            </a:r>
          </a:p>
          <a:p>
            <a:pPr marL="0" indent="0" algn="just" eaLnBrk="1" hangingPunct="1">
              <a:lnSpc>
                <a:spcPct val="90000"/>
              </a:lnSpc>
              <a:buFontTx/>
              <a:buNone/>
            </a:pPr>
            <a:r>
              <a:rPr lang="en-US" sz="2800" b="1"/>
              <a:t>Hypothesis:  </a:t>
            </a:r>
            <a:r>
              <a:rPr lang="en-US" sz="2800"/>
              <a:t>What gases </a:t>
            </a:r>
            <a:r>
              <a:rPr lang="en-US" sz="2800" b="1"/>
              <a:t> </a:t>
            </a:r>
            <a:r>
              <a:rPr lang="en-US" sz="2800"/>
              <a:t>do you think  the </a:t>
            </a:r>
            <a:r>
              <a:rPr lang="en-US" sz="2800" err="1"/>
              <a:t>Herbarians</a:t>
            </a:r>
            <a:r>
              <a:rPr lang="en-US" sz="2800"/>
              <a:t> inhale and exhale?</a:t>
            </a:r>
          </a:p>
        </p:txBody>
      </p:sp>
      <p:pic>
        <p:nvPicPr>
          <p:cNvPr id="20482" name="Picture 2" descr="C:\Users\mzaher\AppData\Local\Microsoft\Windows\Temporary Internet Files\Content.IE5\BXUOCY66\MP900446607[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914400"/>
            <a:ext cx="3942503" cy="51054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body" idx="1"/>
          </p:nvPr>
        </p:nvSpPr>
        <p:spPr>
          <a:xfrm>
            <a:off x="228600" y="990600"/>
            <a:ext cx="4648200" cy="5029200"/>
          </a:xfrm>
        </p:spPr>
        <p:txBody>
          <a:bodyPr/>
          <a:lstStyle/>
          <a:p>
            <a:pPr marL="0" indent="0" algn="just">
              <a:buNone/>
            </a:pPr>
            <a:r>
              <a:rPr lang="en-US" b="1"/>
              <a:t>Background Information:</a:t>
            </a:r>
            <a:endParaRPr lang="en-US"/>
          </a:p>
          <a:p>
            <a:pPr marL="0" indent="0" algn="just">
              <a:buNone/>
            </a:pPr>
            <a:r>
              <a:rPr lang="en-US" sz="2800"/>
              <a:t>On earth, just like on planet </a:t>
            </a:r>
            <a:r>
              <a:rPr lang="en-US" sz="2800" err="1"/>
              <a:t>Chlorocytos</a:t>
            </a:r>
            <a:r>
              <a:rPr lang="en-US" sz="2800"/>
              <a:t>, nearly everything needs the gases in air to survive.  These gases help living things make their own food or convert their food into energy. Now let’s talk about what happens with plants and animals on earth!</a:t>
            </a:r>
          </a:p>
          <a:p>
            <a:pPr marL="0" indent="0" algn="ctr">
              <a:buNone/>
            </a:pPr>
            <a:r>
              <a:rPr lang="en-US" sz="2800" b="1"/>
              <a:t>So, Let’s Review!</a:t>
            </a:r>
          </a:p>
        </p:txBody>
      </p:sp>
      <p:pic>
        <p:nvPicPr>
          <p:cNvPr id="20482" name="Picture 2" descr="C:\Users\mzaher\AppData\Local\Microsoft\Windows\Temporary Internet Files\Content.IE5\BXUOCY66\MP900446607[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914400"/>
            <a:ext cx="3942503" cy="51054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extLst>
      <p:ext uri="{BB962C8B-B14F-4D97-AF65-F5344CB8AC3E}">
        <p14:creationId xmlns:p14="http://schemas.microsoft.com/office/powerpoint/2010/main" val="296405114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304800" y="228600"/>
            <a:ext cx="8534400" cy="5078568"/>
          </a:xfrm>
        </p:spPr>
        <p:txBody>
          <a:bodyPr/>
          <a:lstStyle/>
          <a:p>
            <a:pPr marL="0" indent="0" algn="just">
              <a:buNone/>
            </a:pPr>
            <a:r>
              <a:rPr lang="en-US" sz="2600"/>
              <a:t>In plant cells, a process called </a:t>
            </a:r>
            <a:r>
              <a:rPr lang="en-US" sz="2600" b="1"/>
              <a:t>photosynthesis</a:t>
            </a:r>
            <a:r>
              <a:rPr lang="en-US" sz="2600"/>
              <a:t> uses the sun’s energy to make food.  It starts in the leaves which contain green </a:t>
            </a:r>
            <a:r>
              <a:rPr lang="en-US" sz="2600" b="1"/>
              <a:t>chloroplasts</a:t>
            </a:r>
            <a:r>
              <a:rPr lang="en-US" sz="2600"/>
              <a:t> to absorb sunlight.  Carbon dioxide gas enters the leaves through openings called stomata, water enters the plant through the roots, and they both react in the chloroplast using the sun’s energy to make glucose (sugar) and oxygen.  The oxygen leaves the plant through the stomata in the leaves and the glucose gets stored in the vacuole as food for the plant.</a:t>
            </a:r>
          </a:p>
          <a:p>
            <a:pPr marL="0" indent="0" algn="just">
              <a:buNone/>
            </a:pPr>
            <a:endParaRPr lang="en-US"/>
          </a:p>
        </p:txBody>
      </p:sp>
      <p:sp>
        <p:nvSpPr>
          <p:cNvPr id="3" name="AutoShape 5" descr="http://images.clipart.com/thb/thb8/PH/cs5359_20040528d/cs5359_20040528d/16453254.thb.jpg?5359_040604_2782"/>
          <p:cNvSpPr>
            <a:spLocks noChangeAspect="1" noChangeArrowheads="1"/>
          </p:cNvSpPr>
          <p:nvPr/>
        </p:nvSpPr>
        <p:spPr bwMode="auto">
          <a:xfrm>
            <a:off x="155575" y="-1600200"/>
            <a:ext cx="2238375" cy="333375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extBox 4"/>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grpSp>
        <p:nvGrpSpPr>
          <p:cNvPr id="6" name="Group 5"/>
          <p:cNvGrpSpPr/>
          <p:nvPr/>
        </p:nvGrpSpPr>
        <p:grpSpPr>
          <a:xfrm>
            <a:off x="1200576" y="3352802"/>
            <a:ext cx="6724225" cy="3201730"/>
            <a:chOff x="381000" y="2333297"/>
            <a:chExt cx="8458200" cy="4394170"/>
          </a:xfrm>
        </p:grpSpPr>
        <p:grpSp>
          <p:nvGrpSpPr>
            <p:cNvPr id="7" name="Group 6"/>
            <p:cNvGrpSpPr/>
            <p:nvPr/>
          </p:nvGrpSpPr>
          <p:grpSpPr>
            <a:xfrm>
              <a:off x="381000" y="2333297"/>
              <a:ext cx="8458200" cy="4394170"/>
              <a:chOff x="381000" y="2333297"/>
              <a:chExt cx="8458200" cy="4394170"/>
            </a:xfrm>
          </p:grpSpPr>
          <p:sp>
            <p:nvSpPr>
              <p:cNvPr id="9" name="TextBox 8"/>
              <p:cNvSpPr txBox="1"/>
              <p:nvPr/>
            </p:nvSpPr>
            <p:spPr>
              <a:xfrm>
                <a:off x="7315200" y="3486090"/>
                <a:ext cx="1524000" cy="400110"/>
              </a:xfrm>
              <a:prstGeom prst="rect">
                <a:avLst/>
              </a:prstGeom>
              <a:noFill/>
            </p:spPr>
            <p:txBody>
              <a:bodyPr wrap="square" rtlCol="0">
                <a:spAutoFit/>
              </a:bodyPr>
              <a:lstStyle/>
              <a:p>
                <a:pPr algn="ctr"/>
                <a:r>
                  <a:rPr lang="en-US" sz="2000" b="1">
                    <a:latin typeface="+mn-lt"/>
                  </a:rPr>
                  <a:t>Sunlight</a:t>
                </a:r>
              </a:p>
            </p:txBody>
          </p:sp>
          <p:sp>
            <p:nvSpPr>
              <p:cNvPr id="10" name="Rectangle 9"/>
              <p:cNvSpPr/>
              <p:nvPr/>
            </p:nvSpPr>
            <p:spPr>
              <a:xfrm>
                <a:off x="381000" y="3886200"/>
                <a:ext cx="2509948" cy="892552"/>
              </a:xfrm>
              <a:prstGeom prst="rect">
                <a:avLst/>
              </a:prstGeom>
            </p:spPr>
            <p:txBody>
              <a:bodyPr wrap="square">
                <a:spAutoFit/>
              </a:bodyPr>
              <a:lstStyle/>
              <a:p>
                <a:pPr algn="ctr"/>
                <a:r>
                  <a:rPr lang="en-US" sz="2000" b="1">
                    <a:latin typeface="+mn-lt"/>
                  </a:rPr>
                  <a:t>Carbon Dioxide</a:t>
                </a:r>
              </a:p>
              <a:p>
                <a:pPr algn="ctr"/>
                <a:r>
                  <a:rPr lang="en-US" sz="1600">
                    <a:latin typeface="+mn-lt"/>
                  </a:rPr>
                  <a:t>Enters Stomata (tiny holes) in leaves</a:t>
                </a:r>
              </a:p>
            </p:txBody>
          </p:sp>
          <p:sp>
            <p:nvSpPr>
              <p:cNvPr id="11" name="Rectangle 10"/>
              <p:cNvSpPr/>
              <p:nvPr/>
            </p:nvSpPr>
            <p:spPr>
              <a:xfrm>
                <a:off x="6020705" y="5251639"/>
                <a:ext cx="1677832" cy="615553"/>
              </a:xfrm>
              <a:prstGeom prst="rect">
                <a:avLst/>
              </a:prstGeom>
            </p:spPr>
            <p:txBody>
              <a:bodyPr wrap="none">
                <a:spAutoFit/>
              </a:bodyPr>
              <a:lstStyle/>
              <a:p>
                <a:r>
                  <a:rPr lang="en-US" sz="2000" b="1">
                    <a:latin typeface="+mn-lt"/>
                  </a:rPr>
                  <a:t>Glucose Sugar</a:t>
                </a:r>
              </a:p>
              <a:p>
                <a:pPr algn="ctr"/>
                <a:r>
                  <a:rPr lang="en-US" sz="1400">
                    <a:latin typeface="+mn-lt"/>
                  </a:rPr>
                  <a:t>Stored</a:t>
                </a:r>
              </a:p>
            </p:txBody>
          </p:sp>
          <p:sp>
            <p:nvSpPr>
              <p:cNvPr id="12" name="Rectangle 11"/>
              <p:cNvSpPr/>
              <p:nvPr/>
            </p:nvSpPr>
            <p:spPr>
              <a:xfrm>
                <a:off x="2036378" y="5910457"/>
                <a:ext cx="1942391" cy="646331"/>
              </a:xfrm>
              <a:prstGeom prst="rect">
                <a:avLst/>
              </a:prstGeom>
            </p:spPr>
            <p:txBody>
              <a:bodyPr wrap="none">
                <a:spAutoFit/>
              </a:bodyPr>
              <a:lstStyle/>
              <a:p>
                <a:pPr algn="ctr"/>
                <a:r>
                  <a:rPr lang="en-US" sz="2000" b="1">
                    <a:latin typeface="+mn-lt"/>
                  </a:rPr>
                  <a:t>Water</a:t>
                </a:r>
              </a:p>
              <a:p>
                <a:pPr algn="ctr"/>
                <a:r>
                  <a:rPr lang="en-US" sz="1600">
                    <a:latin typeface="+mn-lt"/>
                  </a:rPr>
                  <a:t>Enters through Roots</a:t>
                </a:r>
              </a:p>
            </p:txBody>
          </p:sp>
          <p:pic>
            <p:nvPicPr>
              <p:cNvPr id="13" name="Picture 9" descr="C:\Users\gvikingson\AppData\Local\Microsoft\Windows\Temporary Internet Files\Content.IE5\DIZL4JRL\MC900440405[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0083" y="2333297"/>
                <a:ext cx="1524000" cy="1524000"/>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Rectangle 13"/>
              <p:cNvSpPr/>
              <p:nvPr/>
            </p:nvSpPr>
            <p:spPr>
              <a:xfrm>
                <a:off x="6571295" y="4083096"/>
                <a:ext cx="1309974" cy="646331"/>
              </a:xfrm>
              <a:prstGeom prst="rect">
                <a:avLst/>
              </a:prstGeom>
            </p:spPr>
            <p:txBody>
              <a:bodyPr wrap="none">
                <a:spAutoFit/>
              </a:bodyPr>
              <a:lstStyle/>
              <a:p>
                <a:pPr algn="ctr"/>
                <a:r>
                  <a:rPr lang="en-US" sz="2000" b="1">
                    <a:latin typeface="+mn-lt"/>
                  </a:rPr>
                  <a:t>Oxygen</a:t>
                </a:r>
              </a:p>
              <a:p>
                <a:r>
                  <a:rPr lang="en-US" sz="1600">
                    <a:latin typeface="+mn-lt"/>
                  </a:rPr>
                  <a:t>Exits Stomata</a:t>
                </a:r>
              </a:p>
            </p:txBody>
          </p:sp>
          <p:sp>
            <p:nvSpPr>
              <p:cNvPr id="15" name="Right Arrow 14"/>
              <p:cNvSpPr/>
              <p:nvPr/>
            </p:nvSpPr>
            <p:spPr bwMode="auto">
              <a:xfrm>
                <a:off x="2819400" y="4248090"/>
                <a:ext cx="376348" cy="247710"/>
              </a:xfrm>
              <a:prstGeom prst="rightArrow">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6" name="Right Arrow 15"/>
              <p:cNvSpPr/>
              <p:nvPr/>
            </p:nvSpPr>
            <p:spPr bwMode="auto">
              <a:xfrm rot="1516164">
                <a:off x="4065647" y="6302099"/>
                <a:ext cx="376348" cy="247710"/>
              </a:xfrm>
              <a:prstGeom prst="rightArrow">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7" name="Right Arrow 16"/>
              <p:cNvSpPr/>
              <p:nvPr/>
            </p:nvSpPr>
            <p:spPr bwMode="auto">
              <a:xfrm>
                <a:off x="6091909" y="4282407"/>
                <a:ext cx="376348" cy="247710"/>
              </a:xfrm>
              <a:prstGeom prst="rightArrow">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grpSp>
            <p:nvGrpSpPr>
              <p:cNvPr id="18" name="Group 17"/>
              <p:cNvGrpSpPr/>
              <p:nvPr/>
            </p:nvGrpSpPr>
            <p:grpSpPr>
              <a:xfrm>
                <a:off x="3048000" y="2743200"/>
                <a:ext cx="2946429" cy="3984267"/>
                <a:chOff x="3606771" y="2866909"/>
                <a:chExt cx="2946429" cy="3984267"/>
              </a:xfrm>
            </p:grpSpPr>
            <p:pic>
              <p:nvPicPr>
                <p:cNvPr id="19" name="Picture 8" descr="C:\Users\gvikingson\AppData\Local\Microsoft\Windows\Temporary Internet Files\Content.IE5\7X01L1GI\MC90012323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3606771" y="2866909"/>
                  <a:ext cx="2946429" cy="3595573"/>
                </a:xfrm>
                <a:prstGeom prst="rect">
                  <a:avLst/>
                </a:prstGeom>
                <a:noFill/>
                <a:extLst>
                  <a:ext uri="{909E8E84-426E-40dd-AFC4-6F175D3DCCD1}">
                    <a14:hiddenFill xmlns:a14="http://schemas.microsoft.com/office/drawing/2010/main" xmlns="">
                      <a:solidFill>
                        <a:srgbClr val="FFFFFF"/>
                      </a:solidFill>
                    </a14:hiddenFill>
                  </a:ext>
                </a:extLst>
              </p:spPr>
            </p:pic>
            <p:sp>
              <p:nvSpPr>
                <p:cNvPr id="20" name="Freeform 19"/>
                <p:cNvSpPr/>
                <p:nvPr/>
              </p:nvSpPr>
              <p:spPr bwMode="auto">
                <a:xfrm>
                  <a:off x="5363570" y="6469039"/>
                  <a:ext cx="300251" cy="354842"/>
                </a:xfrm>
                <a:custGeom>
                  <a:avLst/>
                  <a:gdLst>
                    <a:gd name="connsiteX0" fmla="*/ 0 w 300251"/>
                    <a:gd name="connsiteY0" fmla="*/ 0 h 354842"/>
                    <a:gd name="connsiteX1" fmla="*/ 81887 w 300251"/>
                    <a:gd name="connsiteY1" fmla="*/ 150125 h 354842"/>
                    <a:gd name="connsiteX2" fmla="*/ 122830 w 300251"/>
                    <a:gd name="connsiteY2" fmla="*/ 177421 h 354842"/>
                    <a:gd name="connsiteX3" fmla="*/ 177421 w 300251"/>
                    <a:gd name="connsiteY3" fmla="*/ 272955 h 354842"/>
                    <a:gd name="connsiteX4" fmla="*/ 259308 w 300251"/>
                    <a:gd name="connsiteY4" fmla="*/ 300251 h 354842"/>
                    <a:gd name="connsiteX5" fmla="*/ 300251 w 300251"/>
                    <a:gd name="connsiteY5" fmla="*/ 354842 h 354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251" h="354842">
                      <a:moveTo>
                        <a:pt x="0" y="0"/>
                      </a:moveTo>
                      <a:cubicBezTo>
                        <a:pt x="16336" y="40838"/>
                        <a:pt x="44698" y="125331"/>
                        <a:pt x="81887" y="150125"/>
                      </a:cubicBezTo>
                      <a:lnTo>
                        <a:pt x="122830" y="177421"/>
                      </a:lnTo>
                      <a:cubicBezTo>
                        <a:pt x="134362" y="223547"/>
                        <a:pt x="130209" y="246726"/>
                        <a:pt x="177421" y="272955"/>
                      </a:cubicBezTo>
                      <a:cubicBezTo>
                        <a:pt x="202572" y="286928"/>
                        <a:pt x="259308" y="300251"/>
                        <a:pt x="259308" y="300251"/>
                      </a:cubicBezTo>
                      <a:cubicBezTo>
                        <a:pt x="276172" y="350845"/>
                        <a:pt x="260088" y="334760"/>
                        <a:pt x="300251" y="354842"/>
                      </a:cubicBez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21" name="Freeform 20"/>
                <p:cNvSpPr/>
                <p:nvPr/>
              </p:nvSpPr>
              <p:spPr bwMode="auto">
                <a:xfrm>
                  <a:off x="5076967" y="6469039"/>
                  <a:ext cx="245660" cy="342098"/>
                </a:xfrm>
                <a:custGeom>
                  <a:avLst/>
                  <a:gdLst>
                    <a:gd name="connsiteX0" fmla="*/ 245660 w 245660"/>
                    <a:gd name="connsiteY0" fmla="*/ 0 h 342098"/>
                    <a:gd name="connsiteX1" fmla="*/ 204717 w 245660"/>
                    <a:gd name="connsiteY1" fmla="*/ 68239 h 342098"/>
                    <a:gd name="connsiteX2" fmla="*/ 191069 w 245660"/>
                    <a:gd name="connsiteY2" fmla="*/ 150125 h 342098"/>
                    <a:gd name="connsiteX3" fmla="*/ 81887 w 245660"/>
                    <a:gd name="connsiteY3" fmla="*/ 218364 h 342098"/>
                    <a:gd name="connsiteX4" fmla="*/ 68239 w 245660"/>
                    <a:gd name="connsiteY4" fmla="*/ 259307 h 342098"/>
                    <a:gd name="connsiteX5" fmla="*/ 13648 w 245660"/>
                    <a:gd name="connsiteY5" fmla="*/ 341194 h 342098"/>
                    <a:gd name="connsiteX6" fmla="*/ 0 w 245660"/>
                    <a:gd name="connsiteY6" fmla="*/ 341194 h 34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660" h="342098">
                      <a:moveTo>
                        <a:pt x="245660" y="0"/>
                      </a:moveTo>
                      <a:cubicBezTo>
                        <a:pt x="232012" y="22746"/>
                        <a:pt x="213782" y="43310"/>
                        <a:pt x="204717" y="68239"/>
                      </a:cubicBezTo>
                      <a:cubicBezTo>
                        <a:pt x="195260" y="94245"/>
                        <a:pt x="204508" y="125936"/>
                        <a:pt x="191069" y="150125"/>
                      </a:cubicBezTo>
                      <a:cubicBezTo>
                        <a:pt x="177441" y="174655"/>
                        <a:pt x="105626" y="206494"/>
                        <a:pt x="81887" y="218364"/>
                      </a:cubicBezTo>
                      <a:cubicBezTo>
                        <a:pt x="77338" y="232012"/>
                        <a:pt x="72191" y="245475"/>
                        <a:pt x="68239" y="259307"/>
                      </a:cubicBezTo>
                      <a:cubicBezTo>
                        <a:pt x="51268" y="318705"/>
                        <a:pt x="69625" y="313205"/>
                        <a:pt x="13648" y="341194"/>
                      </a:cubicBezTo>
                      <a:cubicBezTo>
                        <a:pt x="9579" y="343229"/>
                        <a:pt x="4549" y="341194"/>
                        <a:pt x="0" y="341194"/>
                      </a:cubicBez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22" name="Freeform 21"/>
                <p:cNvSpPr/>
                <p:nvPr/>
              </p:nvSpPr>
              <p:spPr bwMode="auto">
                <a:xfrm>
                  <a:off x="5213445" y="6455391"/>
                  <a:ext cx="218394" cy="395785"/>
                </a:xfrm>
                <a:custGeom>
                  <a:avLst/>
                  <a:gdLst>
                    <a:gd name="connsiteX0" fmla="*/ 0 w 218394"/>
                    <a:gd name="connsiteY0" fmla="*/ 0 h 395785"/>
                    <a:gd name="connsiteX1" fmla="*/ 54591 w 218394"/>
                    <a:gd name="connsiteY1" fmla="*/ 136478 h 395785"/>
                    <a:gd name="connsiteX2" fmla="*/ 95534 w 218394"/>
                    <a:gd name="connsiteY2" fmla="*/ 150125 h 395785"/>
                    <a:gd name="connsiteX3" fmla="*/ 136477 w 218394"/>
                    <a:gd name="connsiteY3" fmla="*/ 191069 h 395785"/>
                    <a:gd name="connsiteX4" fmla="*/ 191068 w 218394"/>
                    <a:gd name="connsiteY4" fmla="*/ 327546 h 395785"/>
                    <a:gd name="connsiteX5" fmla="*/ 218364 w 218394"/>
                    <a:gd name="connsiteY5" fmla="*/ 395785 h 395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394" h="395785">
                      <a:moveTo>
                        <a:pt x="0" y="0"/>
                      </a:moveTo>
                      <a:cubicBezTo>
                        <a:pt x="12131" y="97048"/>
                        <a:pt x="-15281" y="101542"/>
                        <a:pt x="54591" y="136478"/>
                      </a:cubicBezTo>
                      <a:cubicBezTo>
                        <a:pt x="67458" y="142912"/>
                        <a:pt x="81886" y="145576"/>
                        <a:pt x="95534" y="150125"/>
                      </a:cubicBezTo>
                      <a:cubicBezTo>
                        <a:pt x="109182" y="163773"/>
                        <a:pt x="130374" y="172758"/>
                        <a:pt x="136477" y="191069"/>
                      </a:cubicBezTo>
                      <a:cubicBezTo>
                        <a:pt x="185995" y="339623"/>
                        <a:pt x="99072" y="296882"/>
                        <a:pt x="191068" y="327546"/>
                      </a:cubicBezTo>
                      <a:cubicBezTo>
                        <a:pt x="220399" y="386206"/>
                        <a:pt x="218364" y="361792"/>
                        <a:pt x="218364" y="395785"/>
                      </a:cubicBez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23" name="Freeform 22"/>
                <p:cNvSpPr/>
                <p:nvPr/>
              </p:nvSpPr>
              <p:spPr bwMode="auto">
                <a:xfrm>
                  <a:off x="5226983" y="6646460"/>
                  <a:ext cx="109292" cy="191068"/>
                </a:xfrm>
                <a:custGeom>
                  <a:avLst/>
                  <a:gdLst>
                    <a:gd name="connsiteX0" fmla="*/ 109292 w 109292"/>
                    <a:gd name="connsiteY0" fmla="*/ 0 h 191068"/>
                    <a:gd name="connsiteX1" fmla="*/ 54701 w 109292"/>
                    <a:gd name="connsiteY1" fmla="*/ 109182 h 191068"/>
                    <a:gd name="connsiteX2" fmla="*/ 41053 w 109292"/>
                    <a:gd name="connsiteY2" fmla="*/ 163773 h 191068"/>
                    <a:gd name="connsiteX3" fmla="*/ 110 w 109292"/>
                    <a:gd name="connsiteY3" fmla="*/ 191068 h 191068"/>
                  </a:gdLst>
                  <a:ahLst/>
                  <a:cxnLst>
                    <a:cxn ang="0">
                      <a:pos x="connsiteX0" y="connsiteY0"/>
                    </a:cxn>
                    <a:cxn ang="0">
                      <a:pos x="connsiteX1" y="connsiteY1"/>
                    </a:cxn>
                    <a:cxn ang="0">
                      <a:pos x="connsiteX2" y="connsiteY2"/>
                    </a:cxn>
                    <a:cxn ang="0">
                      <a:pos x="connsiteX3" y="connsiteY3"/>
                    </a:cxn>
                  </a:cxnLst>
                  <a:rect l="l" t="t" r="r" b="b"/>
                  <a:pathLst>
                    <a:path w="109292" h="191068">
                      <a:moveTo>
                        <a:pt x="109292" y="0"/>
                      </a:moveTo>
                      <a:cubicBezTo>
                        <a:pt x="72025" y="62110"/>
                        <a:pt x="70728" y="53087"/>
                        <a:pt x="54701" y="109182"/>
                      </a:cubicBezTo>
                      <a:cubicBezTo>
                        <a:pt x="49548" y="127217"/>
                        <a:pt x="52770" y="149126"/>
                        <a:pt x="41053" y="163773"/>
                      </a:cubicBezTo>
                      <a:cubicBezTo>
                        <a:pt x="-4206" y="220346"/>
                        <a:pt x="110" y="149916"/>
                        <a:pt x="110" y="191068"/>
                      </a:cubicBez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24" name="Freeform 23"/>
                <p:cNvSpPr/>
                <p:nvPr/>
              </p:nvSpPr>
              <p:spPr bwMode="auto">
                <a:xfrm>
                  <a:off x="4831307" y="6469039"/>
                  <a:ext cx="436729" cy="370407"/>
                </a:xfrm>
                <a:custGeom>
                  <a:avLst/>
                  <a:gdLst>
                    <a:gd name="connsiteX0" fmla="*/ 436729 w 436729"/>
                    <a:gd name="connsiteY0" fmla="*/ 0 h 370407"/>
                    <a:gd name="connsiteX1" fmla="*/ 409433 w 436729"/>
                    <a:gd name="connsiteY1" fmla="*/ 68239 h 370407"/>
                    <a:gd name="connsiteX2" fmla="*/ 368490 w 436729"/>
                    <a:gd name="connsiteY2" fmla="*/ 95534 h 370407"/>
                    <a:gd name="connsiteX3" fmla="*/ 313899 w 436729"/>
                    <a:gd name="connsiteY3" fmla="*/ 136477 h 370407"/>
                    <a:gd name="connsiteX4" fmla="*/ 204717 w 436729"/>
                    <a:gd name="connsiteY4" fmla="*/ 272955 h 370407"/>
                    <a:gd name="connsiteX5" fmla="*/ 122830 w 436729"/>
                    <a:gd name="connsiteY5" fmla="*/ 300251 h 370407"/>
                    <a:gd name="connsiteX6" fmla="*/ 40944 w 436729"/>
                    <a:gd name="connsiteY6" fmla="*/ 368489 h 370407"/>
                    <a:gd name="connsiteX7" fmla="*/ 0 w 436729"/>
                    <a:gd name="connsiteY7" fmla="*/ 368489 h 37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729" h="370407">
                      <a:moveTo>
                        <a:pt x="436729" y="0"/>
                      </a:moveTo>
                      <a:cubicBezTo>
                        <a:pt x="427630" y="22746"/>
                        <a:pt x="423673" y="48304"/>
                        <a:pt x="409433" y="68239"/>
                      </a:cubicBezTo>
                      <a:cubicBezTo>
                        <a:pt x="399899" y="81586"/>
                        <a:pt x="381837" y="86000"/>
                        <a:pt x="368490" y="95534"/>
                      </a:cubicBezTo>
                      <a:cubicBezTo>
                        <a:pt x="349981" y="108755"/>
                        <a:pt x="332096" y="122829"/>
                        <a:pt x="313899" y="136477"/>
                      </a:cubicBezTo>
                      <a:cubicBezTo>
                        <a:pt x="287831" y="214679"/>
                        <a:pt x="297314" y="242089"/>
                        <a:pt x="204717" y="272955"/>
                      </a:cubicBezTo>
                      <a:lnTo>
                        <a:pt x="122830" y="300251"/>
                      </a:lnTo>
                      <a:cubicBezTo>
                        <a:pt x="103826" y="319255"/>
                        <a:pt x="69445" y="358989"/>
                        <a:pt x="40944" y="368489"/>
                      </a:cubicBezTo>
                      <a:cubicBezTo>
                        <a:pt x="27996" y="372805"/>
                        <a:pt x="13648" y="368489"/>
                        <a:pt x="0" y="368489"/>
                      </a:cubicBez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25" name="Freeform 24"/>
                <p:cNvSpPr/>
                <p:nvPr/>
              </p:nvSpPr>
              <p:spPr bwMode="auto">
                <a:xfrm>
                  <a:off x="5431809" y="6578221"/>
                  <a:ext cx="300251" cy="163773"/>
                </a:xfrm>
                <a:custGeom>
                  <a:avLst/>
                  <a:gdLst>
                    <a:gd name="connsiteX0" fmla="*/ 0 w 300251"/>
                    <a:gd name="connsiteY0" fmla="*/ 0 h 163773"/>
                    <a:gd name="connsiteX1" fmla="*/ 163773 w 300251"/>
                    <a:gd name="connsiteY1" fmla="*/ 13648 h 163773"/>
                    <a:gd name="connsiteX2" fmla="*/ 245660 w 300251"/>
                    <a:gd name="connsiteY2" fmla="*/ 40943 h 163773"/>
                    <a:gd name="connsiteX3" fmla="*/ 272955 w 300251"/>
                    <a:gd name="connsiteY3" fmla="*/ 81886 h 163773"/>
                    <a:gd name="connsiteX4" fmla="*/ 286603 w 300251"/>
                    <a:gd name="connsiteY4" fmla="*/ 136478 h 163773"/>
                    <a:gd name="connsiteX5" fmla="*/ 300251 w 300251"/>
                    <a:gd name="connsiteY5" fmla="*/ 163773 h 163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251" h="163773">
                      <a:moveTo>
                        <a:pt x="0" y="0"/>
                      </a:moveTo>
                      <a:cubicBezTo>
                        <a:pt x="54591" y="4549"/>
                        <a:pt x="109738" y="4642"/>
                        <a:pt x="163773" y="13648"/>
                      </a:cubicBezTo>
                      <a:cubicBezTo>
                        <a:pt x="192154" y="18378"/>
                        <a:pt x="245660" y="40943"/>
                        <a:pt x="245660" y="40943"/>
                      </a:cubicBezTo>
                      <a:cubicBezTo>
                        <a:pt x="254758" y="54591"/>
                        <a:pt x="266494" y="66810"/>
                        <a:pt x="272955" y="81886"/>
                      </a:cubicBezTo>
                      <a:cubicBezTo>
                        <a:pt x="280344" y="99127"/>
                        <a:pt x="280671" y="118683"/>
                        <a:pt x="286603" y="136478"/>
                      </a:cubicBezTo>
                      <a:cubicBezTo>
                        <a:pt x="289820" y="146128"/>
                        <a:pt x="295702" y="154675"/>
                        <a:pt x="300251" y="163773"/>
                      </a:cubicBez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grpSp>
        </p:grpSp>
        <p:sp>
          <p:nvSpPr>
            <p:cNvPr id="8" name="Right Arrow 7"/>
            <p:cNvSpPr/>
            <p:nvPr/>
          </p:nvSpPr>
          <p:spPr bwMode="auto">
            <a:xfrm rot="12271496">
              <a:off x="5525992" y="5318574"/>
              <a:ext cx="376348" cy="247710"/>
            </a:xfrm>
            <a:prstGeom prst="rightArrow">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144017543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5" descr="http://images.clipart.com/thb/thb8/PH/cs5359_20040528d/cs5359_20040528d/16453254.thb.jpg?5359_040604_2782"/>
          <p:cNvSpPr>
            <a:spLocks noChangeAspect="1" noChangeArrowheads="1"/>
          </p:cNvSpPr>
          <p:nvPr/>
        </p:nvSpPr>
        <p:spPr bwMode="auto">
          <a:xfrm>
            <a:off x="155575" y="-1600200"/>
            <a:ext cx="2238375" cy="333375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extBox 4"/>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grpSp>
        <p:nvGrpSpPr>
          <p:cNvPr id="2" name="Group 1"/>
          <p:cNvGrpSpPr/>
          <p:nvPr/>
        </p:nvGrpSpPr>
        <p:grpSpPr>
          <a:xfrm>
            <a:off x="967187" y="3706663"/>
            <a:ext cx="7186212" cy="2694137"/>
            <a:chOff x="967187" y="3706663"/>
            <a:chExt cx="7186212" cy="2694137"/>
          </a:xfrm>
        </p:grpSpPr>
        <p:sp>
          <p:nvSpPr>
            <p:cNvPr id="27" name="Lightning Bolt 26"/>
            <p:cNvSpPr/>
            <p:nvPr/>
          </p:nvSpPr>
          <p:spPr>
            <a:xfrm rot="21380441">
              <a:off x="6630545" y="4382418"/>
              <a:ext cx="394539" cy="683965"/>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507" name="Picture 3" descr="C:\Users\mzaher\AppData\Local\Microsoft\Windows\Temporary Internet Files\Content.IE5\H6H7VG49\MC900343819[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0870" y="3706663"/>
              <a:ext cx="3494730" cy="2313137"/>
            </a:xfrm>
            <a:prstGeom prst="rect">
              <a:avLst/>
            </a:prstGeom>
            <a:noFill/>
            <a:extLst>
              <a:ext uri="{909E8E84-426E-40dd-AFC4-6F175D3DCCD1}">
                <a14:hiddenFill xmlns:a14="http://schemas.microsoft.com/office/drawing/2010/main" xmlns="">
                  <a:solidFill>
                    <a:srgbClr val="FFFFFF"/>
                  </a:solidFill>
                </a14:hiddenFill>
              </a:ext>
            </a:extLst>
          </p:spPr>
        </p:pic>
        <p:grpSp>
          <p:nvGrpSpPr>
            <p:cNvPr id="6" name="Group 5"/>
            <p:cNvGrpSpPr/>
            <p:nvPr/>
          </p:nvGrpSpPr>
          <p:grpSpPr>
            <a:xfrm>
              <a:off x="967187" y="4289047"/>
              <a:ext cx="7186212" cy="1929337"/>
              <a:chOff x="66158" y="3618239"/>
              <a:chExt cx="9039321" cy="2647894"/>
            </a:xfrm>
          </p:grpSpPr>
          <p:grpSp>
            <p:nvGrpSpPr>
              <p:cNvPr id="7" name="Group 6"/>
              <p:cNvGrpSpPr/>
              <p:nvPr/>
            </p:nvGrpSpPr>
            <p:grpSpPr>
              <a:xfrm>
                <a:off x="66158" y="3618239"/>
                <a:ext cx="9039321" cy="2647894"/>
                <a:chOff x="66158" y="3618239"/>
                <a:chExt cx="9039321" cy="2647894"/>
              </a:xfrm>
            </p:grpSpPr>
            <p:sp>
              <p:nvSpPr>
                <p:cNvPr id="10" name="Rectangle 9"/>
                <p:cNvSpPr/>
                <p:nvPr/>
              </p:nvSpPr>
              <p:spPr>
                <a:xfrm>
                  <a:off x="940399" y="5041162"/>
                  <a:ext cx="2509948" cy="1224971"/>
                </a:xfrm>
                <a:prstGeom prst="rect">
                  <a:avLst/>
                </a:prstGeom>
              </p:spPr>
              <p:txBody>
                <a:bodyPr wrap="square">
                  <a:spAutoFit/>
                </a:bodyPr>
                <a:lstStyle/>
                <a:p>
                  <a:pPr algn="ctr"/>
                  <a:r>
                    <a:rPr lang="en-US" sz="2000" b="1">
                      <a:latin typeface="+mn-lt"/>
                    </a:rPr>
                    <a:t>Glucose</a:t>
                  </a:r>
                </a:p>
                <a:p>
                  <a:pPr algn="ctr"/>
                  <a:r>
                    <a:rPr lang="en-US" sz="1600">
                      <a:latin typeface="+mn-lt"/>
                    </a:rPr>
                    <a:t>Enters organism through consumption</a:t>
                  </a:r>
                </a:p>
              </p:txBody>
            </p:sp>
            <p:sp>
              <p:nvSpPr>
                <p:cNvPr id="11" name="Rectangle 10"/>
                <p:cNvSpPr/>
                <p:nvPr/>
              </p:nvSpPr>
              <p:spPr>
                <a:xfrm>
                  <a:off x="6341684" y="4843209"/>
                  <a:ext cx="2701613" cy="844807"/>
                </a:xfrm>
                <a:prstGeom prst="rect">
                  <a:avLst/>
                </a:prstGeom>
              </p:spPr>
              <p:txBody>
                <a:bodyPr wrap="none">
                  <a:spAutoFit/>
                </a:bodyPr>
                <a:lstStyle/>
                <a:p>
                  <a:pPr algn="ctr"/>
                  <a:r>
                    <a:rPr lang="en-US" sz="2000" b="1">
                      <a:latin typeface="+mn-lt"/>
                    </a:rPr>
                    <a:t>Carbon Dioxide</a:t>
                  </a:r>
                </a:p>
                <a:p>
                  <a:pPr algn="ctr"/>
                  <a:r>
                    <a:rPr lang="en-US" sz="1400">
                      <a:latin typeface="+mn-lt"/>
                    </a:rPr>
                    <a:t>Released as waste/exhaled</a:t>
                  </a:r>
                </a:p>
              </p:txBody>
            </p:sp>
            <p:sp>
              <p:nvSpPr>
                <p:cNvPr id="12" name="Rectangle 11"/>
                <p:cNvSpPr/>
                <p:nvPr/>
              </p:nvSpPr>
              <p:spPr>
                <a:xfrm>
                  <a:off x="66158" y="3618239"/>
                  <a:ext cx="2809092" cy="1224971"/>
                </a:xfrm>
                <a:prstGeom prst="rect">
                  <a:avLst/>
                </a:prstGeom>
              </p:spPr>
              <p:txBody>
                <a:bodyPr wrap="square">
                  <a:spAutoFit/>
                </a:bodyPr>
                <a:lstStyle/>
                <a:p>
                  <a:pPr algn="ctr"/>
                  <a:r>
                    <a:rPr lang="en-US" sz="2000" b="1">
                      <a:latin typeface="+mn-lt"/>
                    </a:rPr>
                    <a:t>Oxygen</a:t>
                  </a:r>
                </a:p>
                <a:p>
                  <a:pPr algn="ctr"/>
                  <a:r>
                    <a:rPr lang="en-US" sz="1600">
                      <a:latin typeface="+mn-lt"/>
                    </a:rPr>
                    <a:t>Taken in through breathing or diffusion</a:t>
                  </a:r>
                </a:p>
              </p:txBody>
            </p:sp>
            <p:sp>
              <p:nvSpPr>
                <p:cNvPr id="14" name="Rectangle 13"/>
                <p:cNvSpPr/>
                <p:nvPr/>
              </p:nvSpPr>
              <p:spPr>
                <a:xfrm>
                  <a:off x="5922199" y="4006572"/>
                  <a:ext cx="3183280" cy="887048"/>
                </a:xfrm>
                <a:prstGeom prst="rect">
                  <a:avLst/>
                </a:prstGeom>
              </p:spPr>
              <p:txBody>
                <a:bodyPr wrap="none">
                  <a:spAutoFit/>
                </a:bodyPr>
                <a:lstStyle/>
                <a:p>
                  <a:pPr algn="ctr"/>
                  <a:r>
                    <a:rPr lang="en-US" sz="2000" b="1">
                      <a:latin typeface="+mn-lt"/>
                    </a:rPr>
                    <a:t>ATP Energy</a:t>
                  </a:r>
                </a:p>
                <a:p>
                  <a:r>
                    <a:rPr lang="en-US" sz="1600">
                      <a:latin typeface="+mn-lt"/>
                    </a:rPr>
                    <a:t>Created in the mitochondria</a:t>
                  </a:r>
                </a:p>
              </p:txBody>
            </p:sp>
            <p:sp>
              <p:nvSpPr>
                <p:cNvPr id="15" name="Right Arrow 14"/>
                <p:cNvSpPr/>
                <p:nvPr/>
              </p:nvSpPr>
              <p:spPr bwMode="auto">
                <a:xfrm>
                  <a:off x="2300151" y="3901994"/>
                  <a:ext cx="376348" cy="247710"/>
                </a:xfrm>
                <a:prstGeom prst="rightArrow">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6" name="Right Arrow 15"/>
                <p:cNvSpPr/>
                <p:nvPr/>
              </p:nvSpPr>
              <p:spPr bwMode="auto">
                <a:xfrm rot="19220887">
                  <a:off x="2614294" y="4763141"/>
                  <a:ext cx="450031" cy="267968"/>
                </a:xfrm>
                <a:prstGeom prst="rightArrow">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7" name="Right Arrow 16"/>
                <p:cNvSpPr/>
                <p:nvPr/>
              </p:nvSpPr>
              <p:spPr bwMode="auto">
                <a:xfrm>
                  <a:off x="6045340" y="4215732"/>
                  <a:ext cx="376348" cy="247710"/>
                </a:xfrm>
                <a:prstGeom prst="rightArrow">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grpSp>
          <p:sp>
            <p:nvSpPr>
              <p:cNvPr id="8" name="Right Arrow 7"/>
              <p:cNvSpPr/>
              <p:nvPr/>
            </p:nvSpPr>
            <p:spPr bwMode="auto">
              <a:xfrm rot="1521030">
                <a:off x="5960230" y="4907110"/>
                <a:ext cx="328837" cy="268103"/>
              </a:xfrm>
              <a:prstGeom prst="rightArrow">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grpSp>
        <p:sp>
          <p:nvSpPr>
            <p:cNvPr id="28" name="Right Arrow 27"/>
            <p:cNvSpPr/>
            <p:nvPr/>
          </p:nvSpPr>
          <p:spPr bwMode="auto">
            <a:xfrm rot="1521030">
              <a:off x="5178833" y="5833531"/>
              <a:ext cx="261424" cy="195348"/>
            </a:xfrm>
            <a:prstGeom prst="rightArrow">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29" name="Rectangle 28"/>
            <p:cNvSpPr/>
            <p:nvPr/>
          </p:nvSpPr>
          <p:spPr>
            <a:xfrm>
              <a:off x="4876800" y="5785247"/>
              <a:ext cx="2211567" cy="615553"/>
            </a:xfrm>
            <a:prstGeom prst="rect">
              <a:avLst/>
            </a:prstGeom>
          </p:spPr>
          <p:txBody>
            <a:bodyPr wrap="none">
              <a:spAutoFit/>
            </a:bodyPr>
            <a:lstStyle/>
            <a:p>
              <a:pPr algn="ctr"/>
              <a:r>
                <a:rPr lang="en-US" sz="2000" b="1">
                  <a:latin typeface="+mn-lt"/>
                </a:rPr>
                <a:t>Water</a:t>
              </a:r>
            </a:p>
            <a:p>
              <a:pPr algn="ctr"/>
              <a:r>
                <a:rPr lang="en-US" sz="1400">
                  <a:latin typeface="+mn-lt"/>
                </a:rPr>
                <a:t>Released as waste/exhaled</a:t>
              </a:r>
            </a:p>
          </p:txBody>
        </p:sp>
      </p:grpSp>
      <p:sp>
        <p:nvSpPr>
          <p:cNvPr id="3075" name="Rectangle 3"/>
          <p:cNvSpPr>
            <a:spLocks noGrp="1" noChangeArrowheads="1"/>
          </p:cNvSpPr>
          <p:nvPr>
            <p:ph type="body" idx="1"/>
          </p:nvPr>
        </p:nvSpPr>
        <p:spPr>
          <a:xfrm>
            <a:off x="155575" y="76200"/>
            <a:ext cx="8759825" cy="4038600"/>
          </a:xfrm>
        </p:spPr>
        <p:txBody>
          <a:bodyPr/>
          <a:lstStyle/>
          <a:p>
            <a:pPr marL="0" indent="0" algn="just">
              <a:buNone/>
            </a:pPr>
            <a:r>
              <a:rPr lang="en-US" sz="2600"/>
              <a:t>In animal and plant cells, </a:t>
            </a:r>
            <a:r>
              <a:rPr lang="en-US" sz="2600" b="1"/>
              <a:t>cellular respiration</a:t>
            </a:r>
            <a:r>
              <a:rPr lang="en-US" sz="2600"/>
              <a:t> converts that glucose (sugar) into energy (ATP) to power the cell and its organelles.  Cellular respiration takes place in the powerhouse of plant and animal cells called the mighty </a:t>
            </a:r>
            <a:r>
              <a:rPr lang="en-US" sz="2600" b="1"/>
              <a:t>mitochondria</a:t>
            </a:r>
            <a:r>
              <a:rPr lang="en-US" sz="2600"/>
              <a:t>.  Animals breathe in oxygen which reacts with the glucose from the food they eat to make energy (ATP).  While ATP is created, water and carbon dioxide are made as waste products.  The cell may hang on to the water or release it from the cell and then the body in our sweat or urine.  Carbon dioxide is a dangerous gas which our body removes when we exhale. </a:t>
            </a:r>
          </a:p>
        </p:txBody>
      </p:sp>
    </p:spTree>
    <p:extLst>
      <p:ext uri="{BB962C8B-B14F-4D97-AF65-F5344CB8AC3E}">
        <p14:creationId xmlns:p14="http://schemas.microsoft.com/office/powerpoint/2010/main" val="284796861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304800" y="228599"/>
            <a:ext cx="8534400" cy="4877219"/>
          </a:xfrm>
        </p:spPr>
        <p:txBody>
          <a:bodyPr/>
          <a:lstStyle/>
          <a:p>
            <a:pPr marL="0" indent="0" algn="just">
              <a:buNone/>
            </a:pPr>
            <a:r>
              <a:rPr lang="en-US" sz="2400"/>
              <a:t>Without photosynthesis there would be no oxygen in the air or glucose in our food.  Without cellular respiration we would have no energy and the plants would have no carbon dioxide for photosynthesis.  The processes need each other to survive so it makes sense that the equations for photosynthesis and cellular respiration are</a:t>
            </a:r>
            <a:r>
              <a:rPr lang="en-US" sz="2400" i="1"/>
              <a:t> opposites or backwards</a:t>
            </a:r>
            <a:r>
              <a:rPr lang="en-US" sz="2400"/>
              <a:t> of each other!		</a:t>
            </a:r>
          </a:p>
        </p:txBody>
      </p:sp>
      <p:sp>
        <p:nvSpPr>
          <p:cNvPr id="3" name="AutoShape 5" descr="http://images.clipart.com/thb/thb8/PH/cs5359_20040528d/cs5359_20040528d/16453254.thb.jpg?5359_040604_2782"/>
          <p:cNvSpPr>
            <a:spLocks noChangeAspect="1" noChangeArrowheads="1"/>
          </p:cNvSpPr>
          <p:nvPr/>
        </p:nvSpPr>
        <p:spPr bwMode="auto">
          <a:xfrm>
            <a:off x="155575" y="-1600200"/>
            <a:ext cx="2238375" cy="333375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extBox 4"/>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grpSp>
        <p:nvGrpSpPr>
          <p:cNvPr id="6" name="Group 5"/>
          <p:cNvGrpSpPr/>
          <p:nvPr/>
        </p:nvGrpSpPr>
        <p:grpSpPr>
          <a:xfrm>
            <a:off x="228600" y="2473390"/>
            <a:ext cx="4549039" cy="2363851"/>
            <a:chOff x="381000" y="2333297"/>
            <a:chExt cx="8458200" cy="4394170"/>
          </a:xfrm>
        </p:grpSpPr>
        <p:grpSp>
          <p:nvGrpSpPr>
            <p:cNvPr id="7" name="Group 6"/>
            <p:cNvGrpSpPr/>
            <p:nvPr/>
          </p:nvGrpSpPr>
          <p:grpSpPr>
            <a:xfrm>
              <a:off x="381000" y="2333297"/>
              <a:ext cx="8458200" cy="4394170"/>
              <a:chOff x="381000" y="2333297"/>
              <a:chExt cx="8458200" cy="4394170"/>
            </a:xfrm>
          </p:grpSpPr>
          <p:sp>
            <p:nvSpPr>
              <p:cNvPr id="9" name="TextBox 8"/>
              <p:cNvSpPr txBox="1"/>
              <p:nvPr/>
            </p:nvSpPr>
            <p:spPr>
              <a:xfrm>
                <a:off x="7315200" y="3486090"/>
                <a:ext cx="1524000" cy="380163"/>
              </a:xfrm>
              <a:prstGeom prst="rect">
                <a:avLst/>
              </a:prstGeom>
              <a:noFill/>
            </p:spPr>
            <p:txBody>
              <a:bodyPr wrap="square" rtlCol="0">
                <a:spAutoFit/>
              </a:bodyPr>
              <a:lstStyle/>
              <a:p>
                <a:pPr algn="ctr"/>
                <a:r>
                  <a:rPr lang="en-US" sz="1200" b="1">
                    <a:latin typeface="+mn-lt"/>
                  </a:rPr>
                  <a:t>Sunlight</a:t>
                </a:r>
              </a:p>
            </p:txBody>
          </p:sp>
          <p:sp>
            <p:nvSpPr>
              <p:cNvPr id="10" name="Rectangle 9"/>
              <p:cNvSpPr/>
              <p:nvPr/>
            </p:nvSpPr>
            <p:spPr>
              <a:xfrm>
                <a:off x="381000" y="3886200"/>
                <a:ext cx="2509948" cy="892552"/>
              </a:xfrm>
              <a:prstGeom prst="rect">
                <a:avLst/>
              </a:prstGeom>
            </p:spPr>
            <p:txBody>
              <a:bodyPr wrap="square">
                <a:spAutoFit/>
              </a:bodyPr>
              <a:lstStyle/>
              <a:p>
                <a:pPr algn="ctr"/>
                <a:r>
                  <a:rPr lang="en-US" sz="1200" b="1">
                    <a:latin typeface="+mn-lt"/>
                  </a:rPr>
                  <a:t>Carbon Dioxide</a:t>
                </a:r>
              </a:p>
              <a:p>
                <a:pPr algn="ctr"/>
                <a:r>
                  <a:rPr lang="en-US" sz="1200">
                    <a:latin typeface="+mn-lt"/>
                  </a:rPr>
                  <a:t>Enters Stomata (tiny holes) in leaves</a:t>
                </a:r>
              </a:p>
            </p:txBody>
          </p:sp>
          <p:sp>
            <p:nvSpPr>
              <p:cNvPr id="11" name="Rectangle 10"/>
              <p:cNvSpPr/>
              <p:nvPr/>
            </p:nvSpPr>
            <p:spPr>
              <a:xfrm>
                <a:off x="6020704" y="5251638"/>
                <a:ext cx="1359194" cy="633606"/>
              </a:xfrm>
              <a:prstGeom prst="rect">
                <a:avLst/>
              </a:prstGeom>
            </p:spPr>
            <p:txBody>
              <a:bodyPr wrap="none">
                <a:spAutoFit/>
              </a:bodyPr>
              <a:lstStyle/>
              <a:p>
                <a:r>
                  <a:rPr lang="en-US" sz="1200" b="1">
                    <a:latin typeface="+mn-lt"/>
                  </a:rPr>
                  <a:t>Glucose Sugar</a:t>
                </a:r>
              </a:p>
              <a:p>
                <a:pPr algn="ctr"/>
                <a:r>
                  <a:rPr lang="en-US" sz="1200">
                    <a:latin typeface="+mn-lt"/>
                  </a:rPr>
                  <a:t>Stored</a:t>
                </a:r>
              </a:p>
            </p:txBody>
          </p:sp>
          <p:sp>
            <p:nvSpPr>
              <p:cNvPr id="12" name="Rectangle 11"/>
              <p:cNvSpPr/>
              <p:nvPr/>
            </p:nvSpPr>
            <p:spPr>
              <a:xfrm>
                <a:off x="2036378" y="5910457"/>
                <a:ext cx="1942391" cy="646331"/>
              </a:xfrm>
              <a:prstGeom prst="rect">
                <a:avLst/>
              </a:prstGeom>
            </p:spPr>
            <p:txBody>
              <a:bodyPr wrap="none">
                <a:spAutoFit/>
              </a:bodyPr>
              <a:lstStyle/>
              <a:p>
                <a:pPr algn="ctr"/>
                <a:r>
                  <a:rPr lang="en-US" sz="1200" b="1">
                    <a:latin typeface="+mn-lt"/>
                  </a:rPr>
                  <a:t>Water</a:t>
                </a:r>
              </a:p>
              <a:p>
                <a:pPr algn="ctr"/>
                <a:r>
                  <a:rPr lang="en-US" sz="1200">
                    <a:latin typeface="+mn-lt"/>
                  </a:rPr>
                  <a:t>Enters through Roots</a:t>
                </a:r>
              </a:p>
            </p:txBody>
          </p:sp>
          <p:pic>
            <p:nvPicPr>
              <p:cNvPr id="13" name="Picture 9" descr="C:\Users\gvikingson\AppData\Local\Microsoft\Windows\Temporary Internet Files\Content.IE5\DIZL4JRL\MC900440405[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80083" y="2333297"/>
                <a:ext cx="1524000" cy="1524000"/>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Rectangle 13"/>
              <p:cNvSpPr/>
              <p:nvPr/>
            </p:nvSpPr>
            <p:spPr>
              <a:xfrm>
                <a:off x="6571295" y="4083096"/>
                <a:ext cx="1309974" cy="646331"/>
              </a:xfrm>
              <a:prstGeom prst="rect">
                <a:avLst/>
              </a:prstGeom>
            </p:spPr>
            <p:txBody>
              <a:bodyPr wrap="none">
                <a:spAutoFit/>
              </a:bodyPr>
              <a:lstStyle/>
              <a:p>
                <a:pPr algn="ctr"/>
                <a:r>
                  <a:rPr lang="en-US" sz="1200" b="1">
                    <a:latin typeface="+mn-lt"/>
                  </a:rPr>
                  <a:t>Oxygen</a:t>
                </a:r>
              </a:p>
              <a:p>
                <a:r>
                  <a:rPr lang="en-US" sz="1200">
                    <a:latin typeface="+mn-lt"/>
                  </a:rPr>
                  <a:t>Exits Stomata</a:t>
                </a:r>
              </a:p>
            </p:txBody>
          </p:sp>
          <p:sp>
            <p:nvSpPr>
              <p:cNvPr id="15" name="Right Arrow 14"/>
              <p:cNvSpPr/>
              <p:nvPr/>
            </p:nvSpPr>
            <p:spPr bwMode="auto">
              <a:xfrm>
                <a:off x="2819400" y="4248090"/>
                <a:ext cx="376348" cy="247710"/>
              </a:xfrm>
              <a:prstGeom prst="rightArrow">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sp>
            <p:nvSpPr>
              <p:cNvPr id="16" name="Right Arrow 15"/>
              <p:cNvSpPr/>
              <p:nvPr/>
            </p:nvSpPr>
            <p:spPr bwMode="auto">
              <a:xfrm rot="1516164">
                <a:off x="3674552" y="6019569"/>
                <a:ext cx="376348" cy="247710"/>
              </a:xfrm>
              <a:prstGeom prst="rightArrow">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sp>
            <p:nvSpPr>
              <p:cNvPr id="17" name="Right Arrow 16"/>
              <p:cNvSpPr/>
              <p:nvPr/>
            </p:nvSpPr>
            <p:spPr bwMode="auto">
              <a:xfrm>
                <a:off x="6091909" y="4282407"/>
                <a:ext cx="376348" cy="247710"/>
              </a:xfrm>
              <a:prstGeom prst="rightArrow">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grpSp>
            <p:nvGrpSpPr>
              <p:cNvPr id="18" name="Group 17"/>
              <p:cNvGrpSpPr/>
              <p:nvPr/>
            </p:nvGrpSpPr>
            <p:grpSpPr>
              <a:xfrm>
                <a:off x="3048000" y="2743200"/>
                <a:ext cx="2946429" cy="3984267"/>
                <a:chOff x="3606771" y="2866909"/>
                <a:chExt cx="2946429" cy="3984267"/>
              </a:xfrm>
            </p:grpSpPr>
            <p:pic>
              <p:nvPicPr>
                <p:cNvPr id="19" name="Picture 8" descr="C:\Users\gvikingson\AppData\Local\Microsoft\Windows\Temporary Internet Files\Content.IE5\7X01L1GI\MC90012323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3606771" y="2866909"/>
                  <a:ext cx="2946429" cy="3595573"/>
                </a:xfrm>
                <a:prstGeom prst="rect">
                  <a:avLst/>
                </a:prstGeom>
                <a:noFill/>
                <a:extLst>
                  <a:ext uri="{909E8E84-426E-40dd-AFC4-6F175D3DCCD1}">
                    <a14:hiddenFill xmlns:a14="http://schemas.microsoft.com/office/drawing/2010/main" xmlns="">
                      <a:solidFill>
                        <a:srgbClr val="FFFFFF"/>
                      </a:solidFill>
                    </a14:hiddenFill>
                  </a:ext>
                </a:extLst>
              </p:spPr>
            </p:pic>
            <p:sp>
              <p:nvSpPr>
                <p:cNvPr id="20" name="Freeform 19"/>
                <p:cNvSpPr/>
                <p:nvPr/>
              </p:nvSpPr>
              <p:spPr bwMode="auto">
                <a:xfrm>
                  <a:off x="5363570" y="6469039"/>
                  <a:ext cx="300251" cy="354842"/>
                </a:xfrm>
                <a:custGeom>
                  <a:avLst/>
                  <a:gdLst>
                    <a:gd name="connsiteX0" fmla="*/ 0 w 300251"/>
                    <a:gd name="connsiteY0" fmla="*/ 0 h 354842"/>
                    <a:gd name="connsiteX1" fmla="*/ 81887 w 300251"/>
                    <a:gd name="connsiteY1" fmla="*/ 150125 h 354842"/>
                    <a:gd name="connsiteX2" fmla="*/ 122830 w 300251"/>
                    <a:gd name="connsiteY2" fmla="*/ 177421 h 354842"/>
                    <a:gd name="connsiteX3" fmla="*/ 177421 w 300251"/>
                    <a:gd name="connsiteY3" fmla="*/ 272955 h 354842"/>
                    <a:gd name="connsiteX4" fmla="*/ 259308 w 300251"/>
                    <a:gd name="connsiteY4" fmla="*/ 300251 h 354842"/>
                    <a:gd name="connsiteX5" fmla="*/ 300251 w 300251"/>
                    <a:gd name="connsiteY5" fmla="*/ 354842 h 354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251" h="354842">
                      <a:moveTo>
                        <a:pt x="0" y="0"/>
                      </a:moveTo>
                      <a:cubicBezTo>
                        <a:pt x="16336" y="40838"/>
                        <a:pt x="44698" y="125331"/>
                        <a:pt x="81887" y="150125"/>
                      </a:cubicBezTo>
                      <a:lnTo>
                        <a:pt x="122830" y="177421"/>
                      </a:lnTo>
                      <a:cubicBezTo>
                        <a:pt x="134362" y="223547"/>
                        <a:pt x="130209" y="246726"/>
                        <a:pt x="177421" y="272955"/>
                      </a:cubicBezTo>
                      <a:cubicBezTo>
                        <a:pt x="202572" y="286928"/>
                        <a:pt x="259308" y="300251"/>
                        <a:pt x="259308" y="300251"/>
                      </a:cubicBezTo>
                      <a:cubicBezTo>
                        <a:pt x="276172" y="350845"/>
                        <a:pt x="260088" y="334760"/>
                        <a:pt x="300251" y="354842"/>
                      </a:cubicBez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sp>
              <p:nvSpPr>
                <p:cNvPr id="21" name="Freeform 20"/>
                <p:cNvSpPr/>
                <p:nvPr/>
              </p:nvSpPr>
              <p:spPr bwMode="auto">
                <a:xfrm>
                  <a:off x="5076967" y="6469039"/>
                  <a:ext cx="245660" cy="342098"/>
                </a:xfrm>
                <a:custGeom>
                  <a:avLst/>
                  <a:gdLst>
                    <a:gd name="connsiteX0" fmla="*/ 245660 w 245660"/>
                    <a:gd name="connsiteY0" fmla="*/ 0 h 342098"/>
                    <a:gd name="connsiteX1" fmla="*/ 204717 w 245660"/>
                    <a:gd name="connsiteY1" fmla="*/ 68239 h 342098"/>
                    <a:gd name="connsiteX2" fmla="*/ 191069 w 245660"/>
                    <a:gd name="connsiteY2" fmla="*/ 150125 h 342098"/>
                    <a:gd name="connsiteX3" fmla="*/ 81887 w 245660"/>
                    <a:gd name="connsiteY3" fmla="*/ 218364 h 342098"/>
                    <a:gd name="connsiteX4" fmla="*/ 68239 w 245660"/>
                    <a:gd name="connsiteY4" fmla="*/ 259307 h 342098"/>
                    <a:gd name="connsiteX5" fmla="*/ 13648 w 245660"/>
                    <a:gd name="connsiteY5" fmla="*/ 341194 h 342098"/>
                    <a:gd name="connsiteX6" fmla="*/ 0 w 245660"/>
                    <a:gd name="connsiteY6" fmla="*/ 341194 h 34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660" h="342098">
                      <a:moveTo>
                        <a:pt x="245660" y="0"/>
                      </a:moveTo>
                      <a:cubicBezTo>
                        <a:pt x="232012" y="22746"/>
                        <a:pt x="213782" y="43310"/>
                        <a:pt x="204717" y="68239"/>
                      </a:cubicBezTo>
                      <a:cubicBezTo>
                        <a:pt x="195260" y="94245"/>
                        <a:pt x="204508" y="125936"/>
                        <a:pt x="191069" y="150125"/>
                      </a:cubicBezTo>
                      <a:cubicBezTo>
                        <a:pt x="177441" y="174655"/>
                        <a:pt x="105626" y="206494"/>
                        <a:pt x="81887" y="218364"/>
                      </a:cubicBezTo>
                      <a:cubicBezTo>
                        <a:pt x="77338" y="232012"/>
                        <a:pt x="72191" y="245475"/>
                        <a:pt x="68239" y="259307"/>
                      </a:cubicBezTo>
                      <a:cubicBezTo>
                        <a:pt x="51268" y="318705"/>
                        <a:pt x="69625" y="313205"/>
                        <a:pt x="13648" y="341194"/>
                      </a:cubicBezTo>
                      <a:cubicBezTo>
                        <a:pt x="9579" y="343229"/>
                        <a:pt x="4549" y="341194"/>
                        <a:pt x="0" y="341194"/>
                      </a:cubicBez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sp>
              <p:nvSpPr>
                <p:cNvPr id="22" name="Freeform 21"/>
                <p:cNvSpPr/>
                <p:nvPr/>
              </p:nvSpPr>
              <p:spPr bwMode="auto">
                <a:xfrm>
                  <a:off x="5213445" y="6455391"/>
                  <a:ext cx="218394" cy="395785"/>
                </a:xfrm>
                <a:custGeom>
                  <a:avLst/>
                  <a:gdLst>
                    <a:gd name="connsiteX0" fmla="*/ 0 w 218394"/>
                    <a:gd name="connsiteY0" fmla="*/ 0 h 395785"/>
                    <a:gd name="connsiteX1" fmla="*/ 54591 w 218394"/>
                    <a:gd name="connsiteY1" fmla="*/ 136478 h 395785"/>
                    <a:gd name="connsiteX2" fmla="*/ 95534 w 218394"/>
                    <a:gd name="connsiteY2" fmla="*/ 150125 h 395785"/>
                    <a:gd name="connsiteX3" fmla="*/ 136477 w 218394"/>
                    <a:gd name="connsiteY3" fmla="*/ 191069 h 395785"/>
                    <a:gd name="connsiteX4" fmla="*/ 191068 w 218394"/>
                    <a:gd name="connsiteY4" fmla="*/ 327546 h 395785"/>
                    <a:gd name="connsiteX5" fmla="*/ 218364 w 218394"/>
                    <a:gd name="connsiteY5" fmla="*/ 395785 h 395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394" h="395785">
                      <a:moveTo>
                        <a:pt x="0" y="0"/>
                      </a:moveTo>
                      <a:cubicBezTo>
                        <a:pt x="12131" y="97048"/>
                        <a:pt x="-15281" y="101542"/>
                        <a:pt x="54591" y="136478"/>
                      </a:cubicBezTo>
                      <a:cubicBezTo>
                        <a:pt x="67458" y="142912"/>
                        <a:pt x="81886" y="145576"/>
                        <a:pt x="95534" y="150125"/>
                      </a:cubicBezTo>
                      <a:cubicBezTo>
                        <a:pt x="109182" y="163773"/>
                        <a:pt x="130374" y="172758"/>
                        <a:pt x="136477" y="191069"/>
                      </a:cubicBezTo>
                      <a:cubicBezTo>
                        <a:pt x="185995" y="339623"/>
                        <a:pt x="99072" y="296882"/>
                        <a:pt x="191068" y="327546"/>
                      </a:cubicBezTo>
                      <a:cubicBezTo>
                        <a:pt x="220399" y="386206"/>
                        <a:pt x="218364" y="361792"/>
                        <a:pt x="218364" y="395785"/>
                      </a:cubicBez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sp>
              <p:nvSpPr>
                <p:cNvPr id="23" name="Freeform 22"/>
                <p:cNvSpPr/>
                <p:nvPr/>
              </p:nvSpPr>
              <p:spPr bwMode="auto">
                <a:xfrm>
                  <a:off x="5226983" y="6646460"/>
                  <a:ext cx="109292" cy="191068"/>
                </a:xfrm>
                <a:custGeom>
                  <a:avLst/>
                  <a:gdLst>
                    <a:gd name="connsiteX0" fmla="*/ 109292 w 109292"/>
                    <a:gd name="connsiteY0" fmla="*/ 0 h 191068"/>
                    <a:gd name="connsiteX1" fmla="*/ 54701 w 109292"/>
                    <a:gd name="connsiteY1" fmla="*/ 109182 h 191068"/>
                    <a:gd name="connsiteX2" fmla="*/ 41053 w 109292"/>
                    <a:gd name="connsiteY2" fmla="*/ 163773 h 191068"/>
                    <a:gd name="connsiteX3" fmla="*/ 110 w 109292"/>
                    <a:gd name="connsiteY3" fmla="*/ 191068 h 191068"/>
                  </a:gdLst>
                  <a:ahLst/>
                  <a:cxnLst>
                    <a:cxn ang="0">
                      <a:pos x="connsiteX0" y="connsiteY0"/>
                    </a:cxn>
                    <a:cxn ang="0">
                      <a:pos x="connsiteX1" y="connsiteY1"/>
                    </a:cxn>
                    <a:cxn ang="0">
                      <a:pos x="connsiteX2" y="connsiteY2"/>
                    </a:cxn>
                    <a:cxn ang="0">
                      <a:pos x="connsiteX3" y="connsiteY3"/>
                    </a:cxn>
                  </a:cxnLst>
                  <a:rect l="l" t="t" r="r" b="b"/>
                  <a:pathLst>
                    <a:path w="109292" h="191068">
                      <a:moveTo>
                        <a:pt x="109292" y="0"/>
                      </a:moveTo>
                      <a:cubicBezTo>
                        <a:pt x="72025" y="62110"/>
                        <a:pt x="70728" y="53087"/>
                        <a:pt x="54701" y="109182"/>
                      </a:cubicBezTo>
                      <a:cubicBezTo>
                        <a:pt x="49548" y="127217"/>
                        <a:pt x="52770" y="149126"/>
                        <a:pt x="41053" y="163773"/>
                      </a:cubicBezTo>
                      <a:cubicBezTo>
                        <a:pt x="-4206" y="220346"/>
                        <a:pt x="110" y="149916"/>
                        <a:pt x="110" y="191068"/>
                      </a:cubicBez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sp>
              <p:nvSpPr>
                <p:cNvPr id="24" name="Freeform 23"/>
                <p:cNvSpPr/>
                <p:nvPr/>
              </p:nvSpPr>
              <p:spPr bwMode="auto">
                <a:xfrm>
                  <a:off x="4831307" y="6469039"/>
                  <a:ext cx="436729" cy="370407"/>
                </a:xfrm>
                <a:custGeom>
                  <a:avLst/>
                  <a:gdLst>
                    <a:gd name="connsiteX0" fmla="*/ 436729 w 436729"/>
                    <a:gd name="connsiteY0" fmla="*/ 0 h 370407"/>
                    <a:gd name="connsiteX1" fmla="*/ 409433 w 436729"/>
                    <a:gd name="connsiteY1" fmla="*/ 68239 h 370407"/>
                    <a:gd name="connsiteX2" fmla="*/ 368490 w 436729"/>
                    <a:gd name="connsiteY2" fmla="*/ 95534 h 370407"/>
                    <a:gd name="connsiteX3" fmla="*/ 313899 w 436729"/>
                    <a:gd name="connsiteY3" fmla="*/ 136477 h 370407"/>
                    <a:gd name="connsiteX4" fmla="*/ 204717 w 436729"/>
                    <a:gd name="connsiteY4" fmla="*/ 272955 h 370407"/>
                    <a:gd name="connsiteX5" fmla="*/ 122830 w 436729"/>
                    <a:gd name="connsiteY5" fmla="*/ 300251 h 370407"/>
                    <a:gd name="connsiteX6" fmla="*/ 40944 w 436729"/>
                    <a:gd name="connsiteY6" fmla="*/ 368489 h 370407"/>
                    <a:gd name="connsiteX7" fmla="*/ 0 w 436729"/>
                    <a:gd name="connsiteY7" fmla="*/ 368489 h 37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729" h="370407">
                      <a:moveTo>
                        <a:pt x="436729" y="0"/>
                      </a:moveTo>
                      <a:cubicBezTo>
                        <a:pt x="427630" y="22746"/>
                        <a:pt x="423673" y="48304"/>
                        <a:pt x="409433" y="68239"/>
                      </a:cubicBezTo>
                      <a:cubicBezTo>
                        <a:pt x="399899" y="81586"/>
                        <a:pt x="381837" y="86000"/>
                        <a:pt x="368490" y="95534"/>
                      </a:cubicBezTo>
                      <a:cubicBezTo>
                        <a:pt x="349981" y="108755"/>
                        <a:pt x="332096" y="122829"/>
                        <a:pt x="313899" y="136477"/>
                      </a:cubicBezTo>
                      <a:cubicBezTo>
                        <a:pt x="287831" y="214679"/>
                        <a:pt x="297314" y="242089"/>
                        <a:pt x="204717" y="272955"/>
                      </a:cubicBezTo>
                      <a:lnTo>
                        <a:pt x="122830" y="300251"/>
                      </a:lnTo>
                      <a:cubicBezTo>
                        <a:pt x="103826" y="319255"/>
                        <a:pt x="69445" y="358989"/>
                        <a:pt x="40944" y="368489"/>
                      </a:cubicBezTo>
                      <a:cubicBezTo>
                        <a:pt x="27996" y="372805"/>
                        <a:pt x="13648" y="368489"/>
                        <a:pt x="0" y="368489"/>
                      </a:cubicBez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sp>
              <p:nvSpPr>
                <p:cNvPr id="25" name="Freeform 24"/>
                <p:cNvSpPr/>
                <p:nvPr/>
              </p:nvSpPr>
              <p:spPr bwMode="auto">
                <a:xfrm>
                  <a:off x="5431809" y="6578221"/>
                  <a:ext cx="300251" cy="163773"/>
                </a:xfrm>
                <a:custGeom>
                  <a:avLst/>
                  <a:gdLst>
                    <a:gd name="connsiteX0" fmla="*/ 0 w 300251"/>
                    <a:gd name="connsiteY0" fmla="*/ 0 h 163773"/>
                    <a:gd name="connsiteX1" fmla="*/ 163773 w 300251"/>
                    <a:gd name="connsiteY1" fmla="*/ 13648 h 163773"/>
                    <a:gd name="connsiteX2" fmla="*/ 245660 w 300251"/>
                    <a:gd name="connsiteY2" fmla="*/ 40943 h 163773"/>
                    <a:gd name="connsiteX3" fmla="*/ 272955 w 300251"/>
                    <a:gd name="connsiteY3" fmla="*/ 81886 h 163773"/>
                    <a:gd name="connsiteX4" fmla="*/ 286603 w 300251"/>
                    <a:gd name="connsiteY4" fmla="*/ 136478 h 163773"/>
                    <a:gd name="connsiteX5" fmla="*/ 300251 w 300251"/>
                    <a:gd name="connsiteY5" fmla="*/ 163773 h 163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251" h="163773">
                      <a:moveTo>
                        <a:pt x="0" y="0"/>
                      </a:moveTo>
                      <a:cubicBezTo>
                        <a:pt x="54591" y="4549"/>
                        <a:pt x="109738" y="4642"/>
                        <a:pt x="163773" y="13648"/>
                      </a:cubicBezTo>
                      <a:cubicBezTo>
                        <a:pt x="192154" y="18378"/>
                        <a:pt x="245660" y="40943"/>
                        <a:pt x="245660" y="40943"/>
                      </a:cubicBezTo>
                      <a:cubicBezTo>
                        <a:pt x="254758" y="54591"/>
                        <a:pt x="266494" y="66810"/>
                        <a:pt x="272955" y="81886"/>
                      </a:cubicBezTo>
                      <a:cubicBezTo>
                        <a:pt x="280344" y="99127"/>
                        <a:pt x="280671" y="118683"/>
                        <a:pt x="286603" y="136478"/>
                      </a:cubicBezTo>
                      <a:cubicBezTo>
                        <a:pt x="289820" y="146128"/>
                        <a:pt x="295702" y="154675"/>
                        <a:pt x="300251" y="163773"/>
                      </a:cubicBez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grpSp>
        </p:grpSp>
        <p:sp>
          <p:nvSpPr>
            <p:cNvPr id="8" name="Right Arrow 7"/>
            <p:cNvSpPr/>
            <p:nvPr/>
          </p:nvSpPr>
          <p:spPr bwMode="auto">
            <a:xfrm rot="12271496">
              <a:off x="5525992" y="5318574"/>
              <a:ext cx="376348" cy="247710"/>
            </a:xfrm>
            <a:prstGeom prst="rightArrow">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grpSp>
      <p:grpSp>
        <p:nvGrpSpPr>
          <p:cNvPr id="26" name="Group 25"/>
          <p:cNvGrpSpPr/>
          <p:nvPr/>
        </p:nvGrpSpPr>
        <p:grpSpPr>
          <a:xfrm>
            <a:off x="3747078" y="4145954"/>
            <a:ext cx="5168324" cy="2384836"/>
            <a:chOff x="967187" y="3706663"/>
            <a:chExt cx="7429301" cy="2639307"/>
          </a:xfrm>
        </p:grpSpPr>
        <p:sp>
          <p:nvSpPr>
            <p:cNvPr id="27" name="Lightning Bolt 26"/>
            <p:cNvSpPr/>
            <p:nvPr/>
          </p:nvSpPr>
          <p:spPr>
            <a:xfrm rot="21380441">
              <a:off x="6630545" y="4382418"/>
              <a:ext cx="394539" cy="683965"/>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28" name="Picture 3" descr="C:\Users\mzaher\AppData\Local\Microsoft\Windows\Temporary Internet Files\Content.IE5\H6H7VG49\MC900343819[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10870" y="3706663"/>
              <a:ext cx="3494730" cy="2313137"/>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9" name="Group 28"/>
            <p:cNvGrpSpPr/>
            <p:nvPr/>
          </p:nvGrpSpPr>
          <p:grpSpPr>
            <a:xfrm>
              <a:off x="967187" y="4289048"/>
              <a:ext cx="7429301" cy="2046085"/>
              <a:chOff x="66158" y="3618239"/>
              <a:chExt cx="9345097" cy="2808122"/>
            </a:xfrm>
          </p:grpSpPr>
          <p:grpSp>
            <p:nvGrpSpPr>
              <p:cNvPr id="32" name="Group 31"/>
              <p:cNvGrpSpPr/>
              <p:nvPr/>
            </p:nvGrpSpPr>
            <p:grpSpPr>
              <a:xfrm>
                <a:off x="66158" y="3618239"/>
                <a:ext cx="9345097" cy="2808122"/>
                <a:chOff x="66158" y="3618239"/>
                <a:chExt cx="9345097" cy="2808122"/>
              </a:xfrm>
            </p:grpSpPr>
            <p:sp>
              <p:nvSpPr>
                <p:cNvPr id="34" name="Rectangle 33"/>
                <p:cNvSpPr/>
                <p:nvPr/>
              </p:nvSpPr>
              <p:spPr>
                <a:xfrm>
                  <a:off x="940399" y="5041161"/>
                  <a:ext cx="2509948" cy="1385200"/>
                </a:xfrm>
                <a:prstGeom prst="rect">
                  <a:avLst/>
                </a:prstGeom>
              </p:spPr>
              <p:txBody>
                <a:bodyPr wrap="square">
                  <a:spAutoFit/>
                </a:bodyPr>
                <a:lstStyle/>
                <a:p>
                  <a:pPr algn="ctr"/>
                  <a:r>
                    <a:rPr lang="en-US" sz="1200" b="1">
                      <a:latin typeface="+mn-lt"/>
                    </a:rPr>
                    <a:t>Glucose</a:t>
                  </a:r>
                </a:p>
                <a:p>
                  <a:pPr algn="ctr"/>
                  <a:r>
                    <a:rPr lang="en-US" sz="1200">
                      <a:latin typeface="+mn-lt"/>
                    </a:rPr>
                    <a:t>Enters organism through consumption</a:t>
                  </a:r>
                </a:p>
              </p:txBody>
            </p:sp>
            <p:sp>
              <p:nvSpPr>
                <p:cNvPr id="35" name="Rectangle 34"/>
                <p:cNvSpPr/>
                <p:nvPr/>
              </p:nvSpPr>
              <p:spPr>
                <a:xfrm>
                  <a:off x="5973726" y="4843209"/>
                  <a:ext cx="3437529" cy="769555"/>
                </a:xfrm>
                <a:prstGeom prst="rect">
                  <a:avLst/>
                </a:prstGeom>
              </p:spPr>
              <p:txBody>
                <a:bodyPr wrap="none">
                  <a:spAutoFit/>
                </a:bodyPr>
                <a:lstStyle/>
                <a:p>
                  <a:pPr algn="ctr"/>
                  <a:r>
                    <a:rPr lang="en-US" sz="1200" b="1">
                      <a:latin typeface="+mn-lt"/>
                    </a:rPr>
                    <a:t>Carbon Dioxide</a:t>
                  </a:r>
                </a:p>
                <a:p>
                  <a:pPr algn="ctr"/>
                  <a:r>
                    <a:rPr lang="en-US" sz="1200">
                      <a:latin typeface="+mn-lt"/>
                    </a:rPr>
                    <a:t>Released as waste/exhaled</a:t>
                  </a:r>
                </a:p>
              </p:txBody>
            </p:sp>
            <p:sp>
              <p:nvSpPr>
                <p:cNvPr id="36" name="Rectangle 35"/>
                <p:cNvSpPr/>
                <p:nvPr/>
              </p:nvSpPr>
              <p:spPr>
                <a:xfrm>
                  <a:off x="66158" y="3618239"/>
                  <a:ext cx="2809093" cy="1077378"/>
                </a:xfrm>
                <a:prstGeom prst="rect">
                  <a:avLst/>
                </a:prstGeom>
              </p:spPr>
              <p:txBody>
                <a:bodyPr wrap="square">
                  <a:spAutoFit/>
                </a:bodyPr>
                <a:lstStyle/>
                <a:p>
                  <a:pPr algn="ctr"/>
                  <a:r>
                    <a:rPr lang="en-US" sz="1200" b="1">
                      <a:latin typeface="+mn-lt"/>
                    </a:rPr>
                    <a:t>Oxygen</a:t>
                  </a:r>
                </a:p>
                <a:p>
                  <a:pPr algn="ctr"/>
                  <a:r>
                    <a:rPr lang="en-US" sz="1200">
                      <a:latin typeface="+mn-lt"/>
                    </a:rPr>
                    <a:t>Taken in through breathing or diffusion</a:t>
                  </a:r>
                </a:p>
              </p:txBody>
            </p:sp>
            <p:sp>
              <p:nvSpPr>
                <p:cNvPr id="37" name="Rectangle 36"/>
                <p:cNvSpPr/>
                <p:nvPr/>
              </p:nvSpPr>
              <p:spPr>
                <a:xfrm>
                  <a:off x="5722786" y="4006571"/>
                  <a:ext cx="3582104" cy="769555"/>
                </a:xfrm>
                <a:prstGeom prst="rect">
                  <a:avLst/>
                </a:prstGeom>
              </p:spPr>
              <p:txBody>
                <a:bodyPr wrap="none">
                  <a:spAutoFit/>
                </a:bodyPr>
                <a:lstStyle/>
                <a:p>
                  <a:pPr algn="ctr"/>
                  <a:r>
                    <a:rPr lang="en-US" sz="1200" b="1">
                      <a:latin typeface="+mn-lt"/>
                    </a:rPr>
                    <a:t>ATP Energy</a:t>
                  </a:r>
                </a:p>
                <a:p>
                  <a:r>
                    <a:rPr lang="en-US" sz="1200">
                      <a:latin typeface="+mn-lt"/>
                    </a:rPr>
                    <a:t>Created in the mitochondria</a:t>
                  </a:r>
                </a:p>
              </p:txBody>
            </p:sp>
            <p:sp>
              <p:nvSpPr>
                <p:cNvPr id="38" name="Right Arrow 37"/>
                <p:cNvSpPr/>
                <p:nvPr/>
              </p:nvSpPr>
              <p:spPr bwMode="auto">
                <a:xfrm>
                  <a:off x="2108865" y="3697544"/>
                  <a:ext cx="376348" cy="247710"/>
                </a:xfrm>
                <a:prstGeom prst="rightArrow">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sp>
              <p:nvSpPr>
                <p:cNvPr id="39" name="Right Arrow 38"/>
                <p:cNvSpPr/>
                <p:nvPr/>
              </p:nvSpPr>
              <p:spPr bwMode="auto">
                <a:xfrm rot="19220887">
                  <a:off x="2614294" y="4763141"/>
                  <a:ext cx="450031" cy="267968"/>
                </a:xfrm>
                <a:prstGeom prst="rightArrow">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sp>
              <p:nvSpPr>
                <p:cNvPr id="40" name="Right Arrow 39"/>
                <p:cNvSpPr/>
                <p:nvPr/>
              </p:nvSpPr>
              <p:spPr bwMode="auto">
                <a:xfrm>
                  <a:off x="6279287" y="4044761"/>
                  <a:ext cx="376348" cy="247710"/>
                </a:xfrm>
                <a:prstGeom prst="rightArrow">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grpSp>
          <p:sp>
            <p:nvSpPr>
              <p:cNvPr id="33" name="Right Arrow 32"/>
              <p:cNvSpPr/>
              <p:nvPr/>
            </p:nvSpPr>
            <p:spPr bwMode="auto">
              <a:xfrm rot="1521030">
                <a:off x="5960230" y="4907110"/>
                <a:ext cx="328837" cy="268103"/>
              </a:xfrm>
              <a:prstGeom prst="rightArrow">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grpSp>
        <p:sp>
          <p:nvSpPr>
            <p:cNvPr id="30" name="Right Arrow 29"/>
            <p:cNvSpPr/>
            <p:nvPr/>
          </p:nvSpPr>
          <p:spPr bwMode="auto">
            <a:xfrm rot="1521030">
              <a:off x="5178833" y="5833531"/>
              <a:ext cx="261424" cy="195348"/>
            </a:xfrm>
            <a:prstGeom prst="rightArrow">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sp>
          <p:nvSpPr>
            <p:cNvPr id="31" name="Rectangle 30"/>
            <p:cNvSpPr/>
            <p:nvPr/>
          </p:nvSpPr>
          <p:spPr>
            <a:xfrm>
              <a:off x="4616175" y="5785248"/>
              <a:ext cx="2732817" cy="560722"/>
            </a:xfrm>
            <a:prstGeom prst="rect">
              <a:avLst/>
            </a:prstGeom>
          </p:spPr>
          <p:txBody>
            <a:bodyPr wrap="none">
              <a:spAutoFit/>
            </a:bodyPr>
            <a:lstStyle/>
            <a:p>
              <a:pPr algn="ctr"/>
              <a:r>
                <a:rPr lang="en-US" sz="1200" b="1">
                  <a:latin typeface="+mn-lt"/>
                </a:rPr>
                <a:t>Water</a:t>
              </a:r>
            </a:p>
            <a:p>
              <a:pPr algn="ctr"/>
              <a:r>
                <a:rPr lang="en-US" sz="1200">
                  <a:latin typeface="+mn-lt"/>
                </a:rPr>
                <a:t>Released as waste/exhaled</a:t>
              </a:r>
            </a:p>
          </p:txBody>
        </p:sp>
      </p:grpSp>
      <p:sp>
        <p:nvSpPr>
          <p:cNvPr id="4" name="Circular Arrow 3"/>
          <p:cNvSpPr/>
          <p:nvPr/>
        </p:nvSpPr>
        <p:spPr>
          <a:xfrm rot="277111">
            <a:off x="3600592" y="2691854"/>
            <a:ext cx="2924629" cy="2487288"/>
          </a:xfrm>
          <a:prstGeom prst="circularArrow">
            <a:avLst>
              <a:gd name="adj1" fmla="val 12791"/>
              <a:gd name="adj2" fmla="val 1142319"/>
              <a:gd name="adj3" fmla="val 20403930"/>
              <a:gd name="adj4" fmla="val 15495883"/>
              <a:gd name="adj5" fmla="val 15643"/>
            </a:avLst>
          </a:prstGeom>
          <a:solidFill>
            <a:srgbClr val="FF33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Circular Arrow 41"/>
          <p:cNvSpPr/>
          <p:nvPr/>
        </p:nvSpPr>
        <p:spPr>
          <a:xfrm rot="10800000">
            <a:off x="2028371" y="3886200"/>
            <a:ext cx="2924629" cy="2487288"/>
          </a:xfrm>
          <a:prstGeom prst="circularArrow">
            <a:avLst>
              <a:gd name="adj1" fmla="val 12791"/>
              <a:gd name="adj2" fmla="val 1142319"/>
              <a:gd name="adj3" fmla="val 20403930"/>
              <a:gd name="adj4" fmla="val 15495883"/>
              <a:gd name="adj5" fmla="val 15643"/>
            </a:avLst>
          </a:prstGeom>
          <a:solidFill>
            <a:srgbClr val="FF33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6638800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body" idx="1"/>
          </p:nvPr>
        </p:nvSpPr>
        <p:spPr>
          <a:xfrm>
            <a:off x="228600" y="457200"/>
            <a:ext cx="4724400" cy="6019800"/>
          </a:xfrm>
        </p:spPr>
        <p:txBody>
          <a:bodyPr/>
          <a:lstStyle/>
          <a:p>
            <a:pPr marL="0" indent="0" algn="just">
              <a:buNone/>
            </a:pPr>
            <a:r>
              <a:rPr lang="en-US" sz="2800" b="1"/>
              <a:t>Your Data:</a:t>
            </a:r>
            <a:r>
              <a:rPr lang="en-US" sz="2800"/>
              <a:t>  </a:t>
            </a:r>
            <a:r>
              <a:rPr lang="en-US" sz="2400"/>
              <a:t>Your only clue is a video clip of an </a:t>
            </a:r>
            <a:r>
              <a:rPr lang="en-US" sz="2400" err="1"/>
              <a:t>Herbarian</a:t>
            </a:r>
            <a:r>
              <a:rPr lang="en-US" sz="2400"/>
              <a:t> exhaling through a straw into a clear container labeled “</a:t>
            </a:r>
            <a:r>
              <a:rPr lang="en-US" sz="2400" err="1"/>
              <a:t>bromothymol</a:t>
            </a:r>
            <a:r>
              <a:rPr lang="en-US" sz="2400"/>
              <a:t> blue.” At the beginning of the video clip the solution inside the “</a:t>
            </a:r>
            <a:r>
              <a:rPr lang="en-US" sz="2400" err="1"/>
              <a:t>bromothymol</a:t>
            </a:r>
            <a:r>
              <a:rPr lang="en-US" sz="2400"/>
              <a:t> blue” container is yellow; however, after the </a:t>
            </a:r>
            <a:r>
              <a:rPr lang="en-US" sz="2400" err="1"/>
              <a:t>Herbarian</a:t>
            </a:r>
            <a:r>
              <a:rPr lang="en-US" sz="2400"/>
              <a:t> exhales into the container for a period of time the “</a:t>
            </a:r>
            <a:r>
              <a:rPr lang="en-US" sz="2400" err="1"/>
              <a:t>bromothymol</a:t>
            </a:r>
            <a:r>
              <a:rPr lang="en-US" sz="2400"/>
              <a:t> blue” solution turns from yellow to blue.  You know that the atmosphere of this new planet is 78% nitrogen, 21% carbon dioxide, 1% argon, and trace amounts of various molecules including oxygen. </a:t>
            </a:r>
          </a:p>
        </p:txBody>
      </p:sp>
      <p:pic>
        <p:nvPicPr>
          <p:cNvPr id="20482" name="Picture 2" descr="C:\Users\mzaher\AppData\Local\Microsoft\Windows\Temporary Internet Files\Content.IE5\BXUOCY66\MP900446607[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914400"/>
            <a:ext cx="3942503" cy="51054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2"/>
          <p:cNvSpPr txBox="1">
            <a:spLocks noChangeArrowheads="1"/>
          </p:cNvSpPr>
          <p:nvPr/>
        </p:nvSpPr>
        <p:spPr bwMode="auto">
          <a:xfrm>
            <a:off x="304800" y="2057400"/>
            <a:ext cx="4724400" cy="2743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6000" b="1"/>
              <a:t>Now, Back to the </a:t>
            </a:r>
            <a:r>
              <a:rPr lang="en-US" sz="6000" b="1" err="1"/>
              <a:t>Herbarians</a:t>
            </a:r>
            <a:r>
              <a:rPr lang="en-US" sz="6000" b="1"/>
              <a:t>…</a:t>
            </a:r>
            <a:endParaRPr lang="en-US" sz="6000"/>
          </a:p>
        </p:txBody>
      </p:sp>
      <p:sp>
        <p:nvSpPr>
          <p:cNvPr id="5" name="TextBox 4"/>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extLst>
      <p:ext uri="{BB962C8B-B14F-4D97-AF65-F5344CB8AC3E}">
        <p14:creationId xmlns:p14="http://schemas.microsoft.com/office/powerpoint/2010/main" val="303372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4"/>
                                        </p:tgtEl>
                                        <p:attrNameLst>
                                          <p:attrName>ppt_w</p:attrName>
                                        </p:attrNameLst>
                                      </p:cBhvr>
                                      <p:tavLst>
                                        <p:tav tm="0">
                                          <p:val>
                                            <p:strVal val="ppt_w"/>
                                          </p:val>
                                        </p:tav>
                                        <p:tav tm="100000">
                                          <p:val>
                                            <p:fltVal val="0"/>
                                          </p:val>
                                        </p:tav>
                                      </p:tavLst>
                                    </p:anim>
                                    <p:anim calcmode="lin" valueType="num">
                                      <p:cBhvr>
                                        <p:cTn id="7" dur="1000"/>
                                        <p:tgtEl>
                                          <p:spTgt spid="4"/>
                                        </p:tgtEl>
                                        <p:attrNameLst>
                                          <p:attrName>ppt_h</p:attrName>
                                        </p:attrNameLst>
                                      </p:cBhvr>
                                      <p:tavLst>
                                        <p:tav tm="0">
                                          <p:val>
                                            <p:strVal val="ppt_h"/>
                                          </p:val>
                                        </p:tav>
                                        <p:tav tm="100000">
                                          <p:val>
                                            <p:fltVal val="0"/>
                                          </p:val>
                                        </p:tav>
                                      </p:tavLst>
                                    </p:anim>
                                    <p:anim calcmode="lin" valueType="num">
                                      <p:cBhvr>
                                        <p:cTn id="8" dur="1000"/>
                                        <p:tgtEl>
                                          <p:spTgt spid="4"/>
                                        </p:tgtEl>
                                        <p:attrNameLst>
                                          <p:attrName>style.rotation</p:attrName>
                                        </p:attrNameLst>
                                      </p:cBhvr>
                                      <p:tavLst>
                                        <p:tav tm="0">
                                          <p:val>
                                            <p:fltVal val="0"/>
                                          </p:val>
                                        </p:tav>
                                        <p:tav tm="100000">
                                          <p:val>
                                            <p:fltVal val="90"/>
                                          </p:val>
                                        </p:tav>
                                      </p:tavLst>
                                    </p:anim>
                                    <p:animEffect transition="out" filter="fade">
                                      <p:cBhvr>
                                        <p:cTn id="9" dur="1000"/>
                                        <p:tgtEl>
                                          <p:spTgt spid="4"/>
                                        </p:tgtEl>
                                      </p:cBhvr>
                                    </p:animEffect>
                                    <p:set>
                                      <p:cBhvr>
                                        <p:cTn id="10" dur="1" fill="hold">
                                          <p:stCondLst>
                                            <p:cond delay="999"/>
                                          </p:stCondLst>
                                        </p:cTn>
                                        <p:tgtEl>
                                          <p:spTgt spid="4"/>
                                        </p:tgtEl>
                                        <p:attrNameLst>
                                          <p:attrName>style.visibility</p:attrName>
                                        </p:attrNameLst>
                                      </p:cBhvr>
                                      <p:to>
                                        <p:strVal val="hidden"/>
                                      </p:to>
                                    </p:set>
                                  </p:childTnLst>
                                </p:cTn>
                              </p:par>
                              <p:par>
                                <p:cTn id="11" presetID="31" presetClass="entr" presetSubtype="0" fill="hold" grpId="0" nodeType="withEffect">
                                  <p:stCondLst>
                                    <p:cond delay="0"/>
                                  </p:stCondLst>
                                  <p:childTnLst>
                                    <p:set>
                                      <p:cBhvr>
                                        <p:cTn id="12" dur="1" fill="hold">
                                          <p:stCondLst>
                                            <p:cond delay="0"/>
                                          </p:stCondLst>
                                        </p:cTn>
                                        <p:tgtEl>
                                          <p:spTgt spid="97282">
                                            <p:txEl>
                                              <p:pRg st="0" end="0"/>
                                            </p:txEl>
                                          </p:spTgt>
                                        </p:tgtEl>
                                        <p:attrNameLst>
                                          <p:attrName>style.visibility</p:attrName>
                                        </p:attrNameLst>
                                      </p:cBhvr>
                                      <p:to>
                                        <p:strVal val="visible"/>
                                      </p:to>
                                    </p:set>
                                    <p:anim calcmode="lin" valueType="num">
                                      <p:cBhvr>
                                        <p:cTn id="13" dur="1000" fill="hold"/>
                                        <p:tgtEl>
                                          <p:spTgt spid="97282">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97282">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97282">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9728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2" grpId="0" build="p"/>
      <p:bldP spid="4"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body" idx="1"/>
          </p:nvPr>
        </p:nvSpPr>
        <p:spPr>
          <a:xfrm>
            <a:off x="228600" y="914400"/>
            <a:ext cx="4648200" cy="5105400"/>
          </a:xfrm>
        </p:spPr>
        <p:txBody>
          <a:bodyPr/>
          <a:lstStyle/>
          <a:p>
            <a:pPr marL="0" indent="0">
              <a:buNone/>
            </a:pPr>
            <a:r>
              <a:rPr lang="en-US" b="1"/>
              <a:t>Before You Begin:</a:t>
            </a:r>
            <a:endParaRPr lang="en-US"/>
          </a:p>
          <a:p>
            <a:pPr marL="0" indent="0">
              <a:buNone/>
            </a:pPr>
            <a:r>
              <a:rPr lang="en-US" sz="2000"/>
              <a:t>1. What color does the </a:t>
            </a:r>
            <a:r>
              <a:rPr lang="en-US" sz="2000" err="1"/>
              <a:t>btb</a:t>
            </a:r>
            <a:r>
              <a:rPr lang="en-US" sz="2000"/>
              <a:t> solution turn in the presence of carbonated water?</a:t>
            </a:r>
          </a:p>
          <a:p>
            <a:pPr marL="0" indent="0" algn="ctr">
              <a:buNone/>
            </a:pPr>
            <a:r>
              <a:rPr lang="en-US" sz="2000" b="1"/>
              <a:t>Yellow</a:t>
            </a:r>
          </a:p>
          <a:p>
            <a:pPr marL="0" indent="0">
              <a:buNone/>
            </a:pPr>
            <a:r>
              <a:rPr lang="en-US" sz="2000"/>
              <a:t>2. What gas do plants give off?</a:t>
            </a:r>
          </a:p>
          <a:p>
            <a:pPr marL="0" indent="0" algn="ctr">
              <a:buNone/>
            </a:pPr>
            <a:r>
              <a:rPr lang="en-US" sz="2000" b="1"/>
              <a:t>Oxygen</a:t>
            </a:r>
          </a:p>
          <a:p>
            <a:pPr marL="0" indent="0">
              <a:buNone/>
            </a:pPr>
            <a:r>
              <a:rPr lang="en-US" sz="2000"/>
              <a:t>3. What do you think would happen over time if you put a plant </a:t>
            </a:r>
            <a:r>
              <a:rPr lang="en-US" sz="2000" err="1"/>
              <a:t>btb</a:t>
            </a:r>
            <a:r>
              <a:rPr lang="en-US" sz="2000"/>
              <a:t>?</a:t>
            </a:r>
          </a:p>
          <a:p>
            <a:pPr marL="0" indent="0" algn="ctr">
              <a:buNone/>
            </a:pPr>
            <a:r>
              <a:rPr lang="en-US" sz="2000" b="1"/>
              <a:t>Let’s discuss…</a:t>
            </a:r>
          </a:p>
          <a:p>
            <a:pPr marL="0" indent="0">
              <a:buNone/>
            </a:pPr>
            <a:r>
              <a:rPr lang="en-US" sz="2000"/>
              <a:t>4. What gas do YOU exhale?</a:t>
            </a:r>
          </a:p>
          <a:p>
            <a:pPr marL="0" indent="0" algn="ctr">
              <a:buNone/>
            </a:pPr>
            <a:r>
              <a:rPr lang="en-US" sz="2000" b="1"/>
              <a:t>Carbon Dioxide</a:t>
            </a:r>
          </a:p>
          <a:p>
            <a:pPr marL="0" indent="0">
              <a:buNone/>
            </a:pPr>
            <a:r>
              <a:rPr lang="en-US" sz="2000"/>
              <a:t>5. What gas (or gases) can </a:t>
            </a:r>
            <a:r>
              <a:rPr lang="en-US" sz="2000" err="1"/>
              <a:t>btb</a:t>
            </a:r>
            <a:r>
              <a:rPr lang="en-US" sz="2000"/>
              <a:t> serve as an indicator for?</a:t>
            </a:r>
          </a:p>
          <a:p>
            <a:pPr marL="0" indent="0" algn="ctr">
              <a:buNone/>
            </a:pPr>
            <a:r>
              <a:rPr lang="en-US" sz="2000" b="1"/>
              <a:t>Oxygen and Carbon Dioxide</a:t>
            </a:r>
          </a:p>
          <a:p>
            <a:pPr marL="0" indent="0">
              <a:buNone/>
            </a:pPr>
            <a:endParaRPr lang="en-US" sz="2000"/>
          </a:p>
        </p:txBody>
      </p:sp>
      <p:pic>
        <p:nvPicPr>
          <p:cNvPr id="20482" name="Picture 2" descr="C:\Users\mzaher\AppData\Local\Microsoft\Windows\Temporary Internet Files\Content.IE5\BXUOCY66\MP900446607[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914400"/>
            <a:ext cx="3942503" cy="51054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extLst>
      <p:ext uri="{BB962C8B-B14F-4D97-AF65-F5344CB8AC3E}">
        <p14:creationId xmlns:p14="http://schemas.microsoft.com/office/powerpoint/2010/main" val="2278427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7282">
                                            <p:txEl>
                                              <p:pRg st="2" end="2"/>
                                            </p:txEl>
                                          </p:spTgt>
                                        </p:tgtEl>
                                        <p:attrNameLst>
                                          <p:attrName>style.visibility</p:attrName>
                                        </p:attrNameLst>
                                      </p:cBhvr>
                                      <p:to>
                                        <p:strVal val="visible"/>
                                      </p:to>
                                    </p:set>
                                    <p:anim calcmode="lin" valueType="num">
                                      <p:cBhvr additive="base">
                                        <p:cTn id="7" dur="500" fill="hold"/>
                                        <p:tgtEl>
                                          <p:spTgt spid="9728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728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7282">
                                            <p:txEl>
                                              <p:pRg st="4" end="4"/>
                                            </p:txEl>
                                          </p:spTgt>
                                        </p:tgtEl>
                                        <p:attrNameLst>
                                          <p:attrName>style.visibility</p:attrName>
                                        </p:attrNameLst>
                                      </p:cBhvr>
                                      <p:to>
                                        <p:strVal val="visible"/>
                                      </p:to>
                                    </p:set>
                                    <p:anim calcmode="lin" valueType="num">
                                      <p:cBhvr additive="base">
                                        <p:cTn id="13" dur="500" fill="hold"/>
                                        <p:tgtEl>
                                          <p:spTgt spid="97282">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728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7282">
                                            <p:txEl>
                                              <p:pRg st="6" end="6"/>
                                            </p:txEl>
                                          </p:spTgt>
                                        </p:tgtEl>
                                        <p:attrNameLst>
                                          <p:attrName>style.visibility</p:attrName>
                                        </p:attrNameLst>
                                      </p:cBhvr>
                                      <p:to>
                                        <p:strVal val="visible"/>
                                      </p:to>
                                    </p:set>
                                    <p:anim calcmode="lin" valueType="num">
                                      <p:cBhvr additive="base">
                                        <p:cTn id="19" dur="500" fill="hold"/>
                                        <p:tgtEl>
                                          <p:spTgt spid="97282">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728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7282">
                                            <p:txEl>
                                              <p:pRg st="8" end="8"/>
                                            </p:txEl>
                                          </p:spTgt>
                                        </p:tgtEl>
                                        <p:attrNameLst>
                                          <p:attrName>style.visibility</p:attrName>
                                        </p:attrNameLst>
                                      </p:cBhvr>
                                      <p:to>
                                        <p:strVal val="visible"/>
                                      </p:to>
                                    </p:set>
                                    <p:anim calcmode="lin" valueType="num">
                                      <p:cBhvr additive="base">
                                        <p:cTn id="25" dur="500" fill="hold"/>
                                        <p:tgtEl>
                                          <p:spTgt spid="97282">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728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7282">
                                            <p:txEl>
                                              <p:pRg st="10" end="10"/>
                                            </p:txEl>
                                          </p:spTgt>
                                        </p:tgtEl>
                                        <p:attrNameLst>
                                          <p:attrName>style.visibility</p:attrName>
                                        </p:attrNameLst>
                                      </p:cBhvr>
                                      <p:to>
                                        <p:strVal val="visible"/>
                                      </p:to>
                                    </p:set>
                                    <p:anim calcmode="lin" valueType="num">
                                      <p:cBhvr additive="base">
                                        <p:cTn id="31" dur="500" fill="hold"/>
                                        <p:tgtEl>
                                          <p:spTgt spid="97282">
                                            <p:txEl>
                                              <p:pRg st="10" end="1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7282">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body" idx="1"/>
          </p:nvPr>
        </p:nvSpPr>
        <p:spPr>
          <a:xfrm>
            <a:off x="228600" y="838200"/>
            <a:ext cx="4648200" cy="5334000"/>
          </a:xfrm>
        </p:spPr>
        <p:txBody>
          <a:bodyPr/>
          <a:lstStyle/>
          <a:p>
            <a:pPr marL="0" indent="0" algn="just">
              <a:buNone/>
            </a:pPr>
            <a:r>
              <a:rPr lang="en-US" b="1"/>
              <a:t>What You Do:  </a:t>
            </a:r>
            <a:r>
              <a:rPr lang="en-US" sz="2800"/>
              <a:t>One member of the crew should fill the dropper with </a:t>
            </a:r>
            <a:r>
              <a:rPr lang="en-US" sz="2800" err="1"/>
              <a:t>bromothymol</a:t>
            </a:r>
            <a:r>
              <a:rPr lang="en-US" sz="2800"/>
              <a:t> blue solution.  Drop 50 drops of </a:t>
            </a:r>
            <a:r>
              <a:rPr lang="en-US" sz="2800" err="1"/>
              <a:t>btb</a:t>
            </a:r>
            <a:r>
              <a:rPr lang="en-US" sz="2800"/>
              <a:t> into your container filled with water.  Each team member should grab a straw, place it into the </a:t>
            </a:r>
            <a:r>
              <a:rPr lang="en-US" sz="2800" err="1"/>
              <a:t>btb</a:t>
            </a:r>
            <a:r>
              <a:rPr lang="en-US" sz="2800"/>
              <a:t> solution and exhale (gently blow bubbles) until you see a change.  Remember, DON’T DRINK THE SOLUTION!</a:t>
            </a:r>
          </a:p>
        </p:txBody>
      </p:sp>
      <p:pic>
        <p:nvPicPr>
          <p:cNvPr id="20482" name="Picture 2" descr="C:\Users\mzaher\AppData\Local\Microsoft\Windows\Temporary Internet Files\Content.IE5\BXUOCY66\MP900446607[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914400"/>
            <a:ext cx="3942503" cy="51054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extLst>
      <p:ext uri="{BB962C8B-B14F-4D97-AF65-F5344CB8AC3E}">
        <p14:creationId xmlns:p14="http://schemas.microsoft.com/office/powerpoint/2010/main" val="21590981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9" descr="http://images.clipart.com/thw/thw11/CL/5344_2005010018/000803_1057_16/21782754.thb.jpg?000803_1057_1600_v__v"/>
          <p:cNvPicPr>
            <a:picLocks noChangeAspect="1" noChangeArrowheads="1"/>
          </p:cNvPicPr>
          <p:nvPr/>
        </p:nvPicPr>
        <p:blipFill rotWithShape="1">
          <a:blip r:embed="rId2">
            <a:extLst>
              <a:ext uri="{28A0092B-C50C-407E-A947-70E740481C1C}">
                <a14:useLocalDpi xmlns:a14="http://schemas.microsoft.com/office/drawing/2010/main" val="0"/>
              </a:ext>
            </a:extLst>
          </a:blip>
          <a:srcRect b="20116"/>
          <a:stretch/>
        </p:blipFill>
        <p:spPr bwMode="auto">
          <a:xfrm>
            <a:off x="5867400" y="5496901"/>
            <a:ext cx="1605348" cy="1253097"/>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13" descr="http://images.clipart.com/thw/thw11/CL/5344_2005010018/000803_1057_16/21782562.thb.jpg?000803_1057_1604_v__v"/>
          <p:cNvPicPr>
            <a:picLocks noChangeAspect="1" noChangeArrowheads="1"/>
          </p:cNvPicPr>
          <p:nvPr/>
        </p:nvPicPr>
        <p:blipFill rotWithShape="1">
          <a:blip r:embed="rId3">
            <a:extLst>
              <a:ext uri="{28A0092B-C50C-407E-A947-70E740481C1C}">
                <a14:useLocalDpi xmlns:a14="http://schemas.microsoft.com/office/drawing/2010/main" val="0"/>
              </a:ext>
            </a:extLst>
          </a:blip>
          <a:srcRect l="14468" r="28673" b="14755"/>
          <a:stretch/>
        </p:blipFill>
        <p:spPr bwMode="auto">
          <a:xfrm rot="2644842">
            <a:off x="5190253" y="2450735"/>
            <a:ext cx="1354294" cy="1758317"/>
          </a:xfrm>
          <a:prstGeom prst="rect">
            <a:avLst/>
          </a:prstGeom>
          <a:noFill/>
          <a:extLst>
            <a:ext uri="{909E8E84-426E-40dd-AFC4-6F175D3DCCD1}">
              <a14:hiddenFill xmlns:a14="http://schemas.microsoft.com/office/drawing/2010/main" xmlns="">
                <a:solidFill>
                  <a:srgbClr val="FFFFFF"/>
                </a:solidFill>
              </a14:hiddenFill>
            </a:ext>
          </a:extLst>
        </p:spPr>
      </p:pic>
      <p:sp>
        <p:nvSpPr>
          <p:cNvPr id="20483" name="Rectangle 3"/>
          <p:cNvSpPr>
            <a:spLocks noGrp="1" noChangeArrowheads="1"/>
          </p:cNvSpPr>
          <p:nvPr>
            <p:ph type="body" idx="1"/>
          </p:nvPr>
        </p:nvSpPr>
        <p:spPr>
          <a:xfrm>
            <a:off x="381000" y="381000"/>
            <a:ext cx="5105400" cy="5105400"/>
          </a:xfrm>
        </p:spPr>
        <p:txBody>
          <a:bodyPr/>
          <a:lstStyle/>
          <a:p>
            <a:pPr marL="0" indent="0" algn="ctr" eaLnBrk="1" hangingPunct="1">
              <a:buNone/>
            </a:pPr>
            <a:r>
              <a:rPr lang="en-US">
                <a:solidFill>
                  <a:schemeClr val="accent6"/>
                </a:solidFill>
              </a:rPr>
              <a:t>Choose a flap and keep all other flaps closed.  Under the flap, write the following characteristic</a:t>
            </a:r>
            <a:r>
              <a:rPr lang="en-US" b="1">
                <a:solidFill>
                  <a:schemeClr val="accent6"/>
                </a:solidFill>
              </a:rPr>
              <a:t>: </a:t>
            </a:r>
          </a:p>
          <a:p>
            <a:pPr marL="0" indent="0" algn="ctr" eaLnBrk="1" hangingPunct="1">
              <a:buNone/>
            </a:pPr>
            <a:r>
              <a:rPr lang="en-US" sz="6600" b="1"/>
              <a:t>Made of Cells</a:t>
            </a:r>
          </a:p>
          <a:p>
            <a:pPr marL="0" indent="0" algn="just" eaLnBrk="1" hangingPunct="1">
              <a:buNone/>
            </a:pPr>
            <a:r>
              <a:rPr lang="en-US"/>
              <a:t>Organisms can be:</a:t>
            </a:r>
          </a:p>
          <a:p>
            <a:pPr algn="just" eaLnBrk="1" hangingPunct="1"/>
            <a:r>
              <a:rPr lang="en-US"/>
              <a:t>Unicellular - simple</a:t>
            </a:r>
          </a:p>
          <a:p>
            <a:pPr algn="just" eaLnBrk="1" hangingPunct="1"/>
            <a:r>
              <a:rPr lang="en-US"/>
              <a:t>Multicellular - complex</a:t>
            </a:r>
          </a:p>
        </p:txBody>
      </p:sp>
      <p:pic>
        <p:nvPicPr>
          <p:cNvPr id="4" name="Picture 15" descr="http://images.clipart.com/thw/thw11/CL/5344_2005010018/000803_1057_16/21782546.thb.jpg?000803_1057_1602_v__v"/>
          <p:cNvPicPr>
            <a:picLocks noChangeAspect="1" noChangeArrowheads="1"/>
          </p:cNvPicPr>
          <p:nvPr/>
        </p:nvPicPr>
        <p:blipFill rotWithShape="1">
          <a:blip r:embed="rId4">
            <a:extLst>
              <a:ext uri="{28A0092B-C50C-407E-A947-70E740481C1C}">
                <a14:useLocalDpi xmlns:a14="http://schemas.microsoft.com/office/drawing/2010/main" val="0"/>
              </a:ext>
            </a:extLst>
          </a:blip>
          <a:srcRect b="18943"/>
          <a:stretch/>
        </p:blipFill>
        <p:spPr bwMode="auto">
          <a:xfrm rot="1397284">
            <a:off x="5782296" y="281147"/>
            <a:ext cx="1565492" cy="2085130"/>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5" descr="MCj02114940000[1]"/>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21904"/>
          <a:stretch/>
        </p:blipFill>
        <p:spPr bwMode="auto">
          <a:xfrm rot="1498057">
            <a:off x="7030278" y="3197239"/>
            <a:ext cx="1935172" cy="1274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6" descr="MCj02114920000[1]"/>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22393"/>
          <a:stretch/>
        </p:blipFill>
        <p:spPr bwMode="auto">
          <a:xfrm rot="18477223">
            <a:off x="4584700" y="4232199"/>
            <a:ext cx="2565400" cy="16977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7" descr="MCj02115320000[1]"/>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36303"/>
          <a:stretch/>
        </p:blipFill>
        <p:spPr bwMode="auto">
          <a:xfrm>
            <a:off x="6851727" y="4526637"/>
            <a:ext cx="2122488" cy="12518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descr="C:\Users\mzaher\AppData\Local\Microsoft\Windows\Temporary Internet Files\Content.IE5\M6VI9L21\MC900211528[1].wmf"/>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17029"/>
          <a:stretch/>
        </p:blipFill>
        <p:spPr bwMode="auto">
          <a:xfrm rot="13280740">
            <a:off x="7037066" y="181956"/>
            <a:ext cx="1416516" cy="2826657"/>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TextBox 16"/>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extLst>
      <p:ext uri="{BB962C8B-B14F-4D97-AF65-F5344CB8AC3E}">
        <p14:creationId xmlns:p14="http://schemas.microsoft.com/office/powerpoint/2010/main" val="1013319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483">
                                            <p:txEl>
                                              <p:pRg st="1" end="1"/>
                                            </p:txEl>
                                          </p:spTgt>
                                        </p:tgtEl>
                                        <p:attrNameLst>
                                          <p:attrName>style.visibility</p:attrName>
                                        </p:attrNameLst>
                                      </p:cBhvr>
                                      <p:to>
                                        <p:strVal val="visible"/>
                                      </p:to>
                                    </p:set>
                                    <p:anim calcmode="lin" valueType="num">
                                      <p:cBhvr additive="base">
                                        <p:cTn id="7" dur="500" fill="hold"/>
                                        <p:tgtEl>
                                          <p:spTgt spid="2048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48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483">
                                            <p:txEl>
                                              <p:pRg st="2" end="2"/>
                                            </p:txEl>
                                          </p:spTgt>
                                        </p:tgtEl>
                                        <p:attrNameLst>
                                          <p:attrName>style.visibility</p:attrName>
                                        </p:attrNameLst>
                                      </p:cBhvr>
                                      <p:to>
                                        <p:strVal val="visible"/>
                                      </p:to>
                                    </p:set>
                                    <p:anim calcmode="lin" valueType="num">
                                      <p:cBhvr additive="base">
                                        <p:cTn id="11" dur="500" fill="hold"/>
                                        <p:tgtEl>
                                          <p:spTgt spid="2048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048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483">
                                            <p:txEl>
                                              <p:pRg st="4" end="4"/>
                                            </p:txEl>
                                          </p:spTgt>
                                        </p:tgtEl>
                                        <p:attrNameLst>
                                          <p:attrName>style.visibility</p:attrName>
                                        </p:attrNameLst>
                                      </p:cBhvr>
                                      <p:to>
                                        <p:strVal val="visible"/>
                                      </p:to>
                                    </p:set>
                                    <p:anim calcmode="lin" valueType="num">
                                      <p:cBhvr additive="base">
                                        <p:cTn id="15" dur="500" fill="hold"/>
                                        <p:tgtEl>
                                          <p:spTgt spid="20483">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0483">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0483">
                                            <p:txEl>
                                              <p:pRg st="3" end="3"/>
                                            </p:txEl>
                                          </p:spTgt>
                                        </p:tgtEl>
                                        <p:attrNameLst>
                                          <p:attrName>style.visibility</p:attrName>
                                        </p:attrNameLst>
                                      </p:cBhvr>
                                      <p:to>
                                        <p:strVal val="visible"/>
                                      </p:to>
                                    </p:set>
                                    <p:anim calcmode="lin" valueType="num">
                                      <p:cBhvr additive="base">
                                        <p:cTn id="19" dur="500" fill="hold"/>
                                        <p:tgtEl>
                                          <p:spTgt spid="2048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48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body" idx="1"/>
          </p:nvPr>
        </p:nvSpPr>
        <p:spPr>
          <a:xfrm>
            <a:off x="228600" y="1600200"/>
            <a:ext cx="4648200" cy="3352800"/>
          </a:xfrm>
        </p:spPr>
        <p:txBody>
          <a:bodyPr/>
          <a:lstStyle/>
          <a:p>
            <a:pPr marL="0" indent="0" algn="ctr">
              <a:buNone/>
            </a:pPr>
            <a:r>
              <a:rPr lang="en-US" b="1"/>
              <a:t>The Results:  What Happened?</a:t>
            </a:r>
            <a:endParaRPr lang="en-US"/>
          </a:p>
          <a:p>
            <a:pPr marL="0" indent="0" algn="just">
              <a:buNone/>
            </a:pPr>
            <a:r>
              <a:rPr lang="en-US" sz="2800"/>
              <a:t>Complete the table on your paper using the information you gathered from today’s lab.  Then, answer any conclusion questions that follow.</a:t>
            </a:r>
          </a:p>
        </p:txBody>
      </p:sp>
      <p:pic>
        <p:nvPicPr>
          <p:cNvPr id="20482" name="Picture 2" descr="C:\Users\mzaher\AppData\Local\Microsoft\Windows\Temporary Internet Files\Content.IE5\BXUOCY66\MP900446607[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914400"/>
            <a:ext cx="3942503" cy="51054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extLst>
      <p:ext uri="{BB962C8B-B14F-4D97-AF65-F5344CB8AC3E}">
        <p14:creationId xmlns:p14="http://schemas.microsoft.com/office/powerpoint/2010/main" val="215909811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body" idx="1"/>
          </p:nvPr>
        </p:nvSpPr>
        <p:spPr>
          <a:xfrm>
            <a:off x="156713" y="497457"/>
            <a:ext cx="8686800" cy="3357484"/>
          </a:xfrm>
        </p:spPr>
        <p:txBody>
          <a:bodyPr/>
          <a:lstStyle/>
          <a:p>
            <a:pPr marL="0" indent="0" algn="ctr">
              <a:buFontTx/>
              <a:buNone/>
            </a:pPr>
            <a:r>
              <a:rPr lang="en-US" b="1"/>
              <a:t>What About Life on Our Planet?</a:t>
            </a:r>
            <a:endParaRPr lang="en-US"/>
          </a:p>
          <a:p>
            <a:pPr marL="0" indent="0" algn="ctr">
              <a:buFontTx/>
              <a:buNone/>
            </a:pPr>
            <a:r>
              <a:rPr lang="en-US" sz="2600" i="1"/>
              <a:t>Now let’s relate what we learned from our lab to the cellular processes: photosynthesis and respiration.</a:t>
            </a:r>
          </a:p>
          <a:p>
            <a:pPr marL="0" indent="0" algn="just" eaLnBrk="1" hangingPunct="1">
              <a:buFontTx/>
              <a:buNone/>
            </a:pPr>
            <a:r>
              <a:rPr lang="en-US" sz="2800" b="1" u="sng"/>
              <a:t>Photosynthesis</a:t>
            </a:r>
            <a:r>
              <a:rPr lang="en-US" sz="2800"/>
              <a:t> occurs inside the </a:t>
            </a:r>
            <a:r>
              <a:rPr lang="en-US" sz="2800" b="1" u="sng"/>
              <a:t>chloroplast</a:t>
            </a:r>
            <a:r>
              <a:rPr lang="en-US" sz="2800"/>
              <a:t> of the PLANT cell.  It uses the </a:t>
            </a:r>
            <a:r>
              <a:rPr lang="en-US" sz="2800" b="1" u="sng"/>
              <a:t>carbon dioxide</a:t>
            </a:r>
            <a:r>
              <a:rPr lang="en-US" sz="2800"/>
              <a:t> and </a:t>
            </a:r>
            <a:r>
              <a:rPr lang="en-US" sz="2800" b="1" u="sng"/>
              <a:t>water </a:t>
            </a:r>
            <a:r>
              <a:rPr lang="en-US" sz="2800"/>
              <a:t>given off by animals along with </a:t>
            </a:r>
            <a:r>
              <a:rPr lang="en-US" sz="2800" b="1" u="sng"/>
              <a:t>sunlight</a:t>
            </a:r>
            <a:r>
              <a:rPr lang="en-US" sz="2800"/>
              <a:t> to create </a:t>
            </a:r>
            <a:r>
              <a:rPr lang="en-US" sz="2800" b="1" u="sng"/>
              <a:t>sugar</a:t>
            </a:r>
            <a:r>
              <a:rPr lang="en-US" sz="2800"/>
              <a:t> (also known as </a:t>
            </a:r>
            <a:r>
              <a:rPr lang="en-US" sz="2800" b="1" u="sng"/>
              <a:t>glucose</a:t>
            </a:r>
            <a:r>
              <a:rPr lang="en-US" sz="2800"/>
              <a:t>) for food as well as </a:t>
            </a:r>
            <a:r>
              <a:rPr lang="en-US" sz="2800" b="1" u="sng"/>
              <a:t>oxygen</a:t>
            </a:r>
            <a:r>
              <a:rPr lang="en-US" sz="2800" b="1"/>
              <a:t> </a:t>
            </a:r>
            <a:r>
              <a:rPr lang="en-US" sz="2800"/>
              <a:t>as waste</a:t>
            </a:r>
            <a:r>
              <a:rPr lang="en-US"/>
              <a:t>  </a:t>
            </a:r>
            <a:endParaRPr lang="en-US" u="sng"/>
          </a:p>
        </p:txBody>
      </p:sp>
      <p:pic>
        <p:nvPicPr>
          <p:cNvPr id="99331" name="Picture 6" descr="2010-2011 Ecosphere Mystery Inside Pic"/>
          <p:cNvPicPr preferRelativeResize="0">
            <a:picLocks noChangeArrowheads="1"/>
          </p:cNvPicPr>
          <p:nvPr/>
        </p:nvPicPr>
        <p:blipFill rotWithShape="1">
          <a:blip r:embed="rId2">
            <a:extLst>
              <a:ext uri="{28A0092B-C50C-407E-A947-70E740481C1C}">
                <a14:useLocalDpi xmlns:a14="http://schemas.microsoft.com/office/drawing/2010/main" val="0"/>
              </a:ext>
            </a:extLst>
          </a:blip>
          <a:srcRect l="21739" t="10643" r="20471" b="33058"/>
          <a:stretch/>
        </p:blipFill>
        <p:spPr bwMode="auto">
          <a:xfrm>
            <a:off x="1676400" y="4038600"/>
            <a:ext cx="5943600" cy="2647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9333" name="AutoShape 8"/>
          <p:cNvSpPr>
            <a:spLocks noChangeArrowheads="1"/>
          </p:cNvSpPr>
          <p:nvPr/>
        </p:nvSpPr>
        <p:spPr bwMode="auto">
          <a:xfrm>
            <a:off x="1342845" y="3496574"/>
            <a:ext cx="6934200" cy="2136476"/>
          </a:xfrm>
          <a:custGeom>
            <a:avLst/>
            <a:gdLst>
              <a:gd name="T0" fmla="*/ 2147483647 w 21600"/>
              <a:gd name="T1" fmla="*/ 514007167 h 21600"/>
              <a:gd name="T2" fmla="*/ 2147483647 w 21600"/>
              <a:gd name="T3" fmla="*/ 2147483647 h 21600"/>
              <a:gd name="T4" fmla="*/ 2147483647 w 21600"/>
              <a:gd name="T5" fmla="*/ 2147483647 h 21600"/>
              <a:gd name="T6" fmla="*/ 2147483647 w 21600"/>
              <a:gd name="T7" fmla="*/ 893794765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3590" y="7789"/>
                </a:moveTo>
                <a:cubicBezTo>
                  <a:pt x="12831" y="7085"/>
                  <a:pt x="11834" y="6695"/>
                  <a:pt x="10800" y="6695"/>
                </a:cubicBezTo>
                <a:cubicBezTo>
                  <a:pt x="8849" y="6694"/>
                  <a:pt x="7168" y="8067"/>
                  <a:pt x="6778" y="9978"/>
                </a:cubicBezTo>
                <a:lnTo>
                  <a:pt x="218" y="8638"/>
                </a:lnTo>
                <a:cubicBezTo>
                  <a:pt x="1245" y="3610"/>
                  <a:pt x="5668" y="-1"/>
                  <a:pt x="10800" y="0"/>
                </a:cubicBezTo>
                <a:cubicBezTo>
                  <a:pt x="13522" y="0"/>
                  <a:pt x="16145" y="1028"/>
                  <a:pt x="18141" y="2879"/>
                </a:cubicBezTo>
                <a:lnTo>
                  <a:pt x="19977" y="899"/>
                </a:lnTo>
                <a:lnTo>
                  <a:pt x="20301" y="9445"/>
                </a:lnTo>
                <a:lnTo>
                  <a:pt x="11755" y="9769"/>
                </a:lnTo>
                <a:lnTo>
                  <a:pt x="13590" y="7789"/>
                </a:lnTo>
                <a:close/>
              </a:path>
            </a:pathLst>
          </a:custGeom>
          <a:solidFill>
            <a:srgbClr val="FFFFFF"/>
          </a:solidFill>
          <a:ln w="9525">
            <a:solidFill>
              <a:srgbClr val="000000"/>
            </a:solidFill>
            <a:miter lim="800000"/>
            <a:headEnd/>
            <a:tailEnd/>
          </a:ln>
        </p:spPr>
        <p:txBody>
          <a:bodyPr/>
          <a:lstStyle/>
          <a:p>
            <a:endParaRPr lang="en-US"/>
          </a:p>
        </p:txBody>
      </p:sp>
      <p:sp>
        <p:nvSpPr>
          <p:cNvPr id="95238" name="WordArt 9"/>
          <p:cNvSpPr>
            <a:spLocks noChangeArrowheads="1" noChangeShapeType="1" noTextEdit="1"/>
          </p:cNvSpPr>
          <p:nvPr/>
        </p:nvSpPr>
        <p:spPr bwMode="auto">
          <a:xfrm>
            <a:off x="2000250" y="3848100"/>
            <a:ext cx="5619750" cy="939560"/>
          </a:xfrm>
          <a:prstGeom prst="rect">
            <a:avLst/>
          </a:prstGeom>
        </p:spPr>
        <p:txBody>
          <a:bodyPr spcFirstLastPara="1" wrap="none" fromWordArt="1">
            <a:prstTxWarp prst="textArchUp">
              <a:avLst>
                <a:gd name="adj" fmla="val 10800000"/>
              </a:avLst>
            </a:prstTxWarp>
          </a:bodyPr>
          <a:lstStyle/>
          <a:p>
            <a:pPr algn="ctr">
              <a:defRPr/>
            </a:pPr>
            <a:r>
              <a:rPr lang="pt-BR" sz="2000" kern="10">
                <a:ln w="9525">
                  <a:solidFill>
                    <a:srgbClr val="000000"/>
                  </a:solidFill>
                  <a:round/>
                  <a:headEnd/>
                  <a:tailEnd/>
                </a:ln>
                <a:solidFill>
                  <a:srgbClr val="000000"/>
                </a:solidFill>
                <a:latin typeface="+mj-lt"/>
              </a:rPr>
              <a:t>H</a:t>
            </a:r>
            <a:r>
              <a:rPr lang="pt-BR" sz="2000" kern="10" baseline="-25000">
                <a:ln w="9525">
                  <a:solidFill>
                    <a:srgbClr val="000000"/>
                  </a:solidFill>
                  <a:round/>
                  <a:headEnd/>
                  <a:tailEnd/>
                </a:ln>
                <a:solidFill>
                  <a:srgbClr val="000000"/>
                </a:solidFill>
                <a:latin typeface="+mj-lt"/>
              </a:rPr>
              <a:t>2</a:t>
            </a:r>
            <a:r>
              <a:rPr lang="pt-BR" sz="2000" kern="10">
                <a:ln w="9525">
                  <a:solidFill>
                    <a:srgbClr val="000000"/>
                  </a:solidFill>
                  <a:round/>
                  <a:headEnd/>
                  <a:tailEnd/>
                </a:ln>
                <a:solidFill>
                  <a:srgbClr val="000000"/>
                </a:solidFill>
                <a:latin typeface="+mj-lt"/>
              </a:rPr>
              <a:t>O + CO</a:t>
            </a:r>
            <a:r>
              <a:rPr lang="pt-BR" sz="2000" kern="10" baseline="-25000">
                <a:ln w="9525">
                  <a:solidFill>
                    <a:srgbClr val="000000"/>
                  </a:solidFill>
                  <a:round/>
                  <a:headEnd/>
                  <a:tailEnd/>
                </a:ln>
                <a:solidFill>
                  <a:srgbClr val="000000"/>
                </a:solidFill>
                <a:latin typeface="+mj-lt"/>
              </a:rPr>
              <a:t>2</a:t>
            </a:r>
            <a:r>
              <a:rPr lang="pt-BR" sz="2000" kern="10">
                <a:ln w="9525">
                  <a:solidFill>
                    <a:srgbClr val="000000"/>
                  </a:solidFill>
                  <a:round/>
                  <a:headEnd/>
                  <a:tailEnd/>
                </a:ln>
                <a:solidFill>
                  <a:srgbClr val="000000"/>
                </a:solidFill>
                <a:latin typeface="+mj-lt"/>
              </a:rPr>
              <a:t> + sunlight =&gt; C</a:t>
            </a:r>
            <a:r>
              <a:rPr lang="pt-BR" sz="2000" kern="10" baseline="-25000">
                <a:ln w="9525">
                  <a:solidFill>
                    <a:srgbClr val="000000"/>
                  </a:solidFill>
                  <a:round/>
                  <a:headEnd/>
                  <a:tailEnd/>
                </a:ln>
                <a:solidFill>
                  <a:srgbClr val="000000"/>
                </a:solidFill>
                <a:latin typeface="+mj-lt"/>
              </a:rPr>
              <a:t>6</a:t>
            </a:r>
            <a:r>
              <a:rPr lang="pt-BR" sz="2000" kern="10">
                <a:ln w="9525">
                  <a:solidFill>
                    <a:srgbClr val="000000"/>
                  </a:solidFill>
                  <a:round/>
                  <a:headEnd/>
                  <a:tailEnd/>
                </a:ln>
                <a:solidFill>
                  <a:srgbClr val="000000"/>
                </a:solidFill>
                <a:latin typeface="+mj-lt"/>
              </a:rPr>
              <a:t>H</a:t>
            </a:r>
            <a:r>
              <a:rPr lang="pt-BR" sz="2000" kern="10" baseline="-25000">
                <a:ln w="9525">
                  <a:solidFill>
                    <a:srgbClr val="000000"/>
                  </a:solidFill>
                  <a:round/>
                  <a:headEnd/>
                  <a:tailEnd/>
                </a:ln>
                <a:solidFill>
                  <a:srgbClr val="000000"/>
                </a:solidFill>
                <a:latin typeface="+mj-lt"/>
              </a:rPr>
              <a:t>12</a:t>
            </a:r>
            <a:r>
              <a:rPr lang="pt-BR" sz="2000" kern="10">
                <a:ln w="9525">
                  <a:solidFill>
                    <a:srgbClr val="000000"/>
                  </a:solidFill>
                  <a:round/>
                  <a:headEnd/>
                  <a:tailEnd/>
                </a:ln>
                <a:solidFill>
                  <a:srgbClr val="000000"/>
                </a:solidFill>
                <a:latin typeface="+mj-lt"/>
              </a:rPr>
              <a:t>O</a:t>
            </a:r>
            <a:r>
              <a:rPr lang="pt-BR" sz="2000" kern="10" baseline="-25000">
                <a:ln w="9525">
                  <a:solidFill>
                    <a:srgbClr val="000000"/>
                  </a:solidFill>
                  <a:round/>
                  <a:headEnd/>
                  <a:tailEnd/>
                </a:ln>
                <a:solidFill>
                  <a:srgbClr val="000000"/>
                </a:solidFill>
                <a:latin typeface="+mj-lt"/>
              </a:rPr>
              <a:t>6</a:t>
            </a:r>
            <a:r>
              <a:rPr lang="pt-BR" sz="2000" kern="10">
                <a:ln w="9525">
                  <a:solidFill>
                    <a:srgbClr val="000000"/>
                  </a:solidFill>
                  <a:round/>
                  <a:headEnd/>
                  <a:tailEnd/>
                </a:ln>
                <a:solidFill>
                  <a:srgbClr val="000000"/>
                </a:solidFill>
                <a:latin typeface="+mj-lt"/>
              </a:rPr>
              <a:t> +  O</a:t>
            </a:r>
            <a:r>
              <a:rPr lang="pt-BR" sz="2000" kern="10" baseline="-25000">
                <a:ln w="9525">
                  <a:solidFill>
                    <a:srgbClr val="000000"/>
                  </a:solidFill>
                  <a:round/>
                  <a:headEnd/>
                  <a:tailEnd/>
                </a:ln>
                <a:solidFill>
                  <a:srgbClr val="000000"/>
                </a:solidFill>
                <a:latin typeface="+mj-lt"/>
              </a:rPr>
              <a:t>2</a:t>
            </a:r>
            <a:endParaRPr lang="en-US" sz="2000" kern="10" baseline="-25000">
              <a:ln w="9525">
                <a:solidFill>
                  <a:srgbClr val="000000"/>
                </a:solidFill>
                <a:round/>
                <a:headEnd/>
                <a:tailEnd/>
              </a:ln>
              <a:solidFill>
                <a:srgbClr val="000000"/>
              </a:solidFill>
              <a:latin typeface="+mj-lt"/>
            </a:endParaRPr>
          </a:p>
        </p:txBody>
      </p:sp>
      <p:sp>
        <p:nvSpPr>
          <p:cNvPr id="6" name="TextBox 5"/>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1" name="Picture 6" descr="2010-2011 Ecosphere Mystery Inside Pic"/>
          <p:cNvPicPr preferRelativeResize="0">
            <a:picLocks noChangeArrowheads="1"/>
          </p:cNvPicPr>
          <p:nvPr/>
        </p:nvPicPr>
        <p:blipFill rotWithShape="1">
          <a:blip r:embed="rId2">
            <a:extLst>
              <a:ext uri="{28A0092B-C50C-407E-A947-70E740481C1C}">
                <a14:useLocalDpi xmlns:a14="http://schemas.microsoft.com/office/drawing/2010/main" val="0"/>
              </a:ext>
            </a:extLst>
          </a:blip>
          <a:srcRect l="21739" t="10643" r="20471" b="33058"/>
          <a:stretch/>
        </p:blipFill>
        <p:spPr bwMode="auto">
          <a:xfrm>
            <a:off x="1676400" y="2819400"/>
            <a:ext cx="5943600" cy="2647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9330" name="Rectangle 2"/>
          <p:cNvSpPr>
            <a:spLocks noGrp="1" noChangeArrowheads="1"/>
          </p:cNvSpPr>
          <p:nvPr>
            <p:ph type="body" idx="1"/>
          </p:nvPr>
        </p:nvSpPr>
        <p:spPr>
          <a:xfrm>
            <a:off x="228600" y="152400"/>
            <a:ext cx="8686800" cy="3357484"/>
          </a:xfrm>
        </p:spPr>
        <p:txBody>
          <a:bodyPr/>
          <a:lstStyle/>
          <a:p>
            <a:pPr marL="0" indent="0" algn="ctr">
              <a:buFontTx/>
              <a:buNone/>
            </a:pPr>
            <a:r>
              <a:rPr lang="en-US" b="1" dirty="0"/>
              <a:t>What About Life on Our Planet?</a:t>
            </a:r>
            <a:endParaRPr lang="en-US" dirty="0"/>
          </a:p>
          <a:p>
            <a:pPr marL="0" indent="0" algn="ctr">
              <a:buFontTx/>
              <a:buNone/>
            </a:pPr>
            <a:r>
              <a:rPr lang="en-US" sz="2600" i="1" dirty="0"/>
              <a:t>Now let’s relate what we learned from our lab to the cellular processes: photosynthesis and respiration.</a:t>
            </a:r>
            <a:endParaRPr lang="en-US" sz="2600" i="1" dirty="0">
              <a:ea typeface="Calibri"/>
              <a:cs typeface="Calibri"/>
            </a:endParaRPr>
          </a:p>
          <a:p>
            <a:pPr marL="0" indent="0" algn="just" eaLnBrk="1" hangingPunct="1">
              <a:buNone/>
            </a:pPr>
            <a:r>
              <a:rPr lang="en-US" sz="2800" b="1" u="sng" dirty="0"/>
              <a:t>Cellular Respiration</a:t>
            </a:r>
            <a:r>
              <a:rPr lang="en-US" sz="2800" b="1" dirty="0"/>
              <a:t> </a:t>
            </a:r>
            <a:r>
              <a:rPr lang="en-US" sz="2800" dirty="0"/>
              <a:t>occurs inside the </a:t>
            </a:r>
            <a:r>
              <a:rPr lang="en-US" sz="2800" b="1" u="sng" dirty="0"/>
              <a:t>mitochondria</a:t>
            </a:r>
            <a:r>
              <a:rPr lang="en-US" sz="2800" b="1" dirty="0"/>
              <a:t> </a:t>
            </a:r>
            <a:r>
              <a:rPr lang="en-US" sz="2800" dirty="0"/>
              <a:t>of the ANIMAL and PLANT cells.  It uses the </a:t>
            </a:r>
            <a:r>
              <a:rPr lang="en-US" sz="2800" b="1" u="sng" dirty="0"/>
              <a:t>Oxygen</a:t>
            </a:r>
            <a:r>
              <a:rPr lang="en-US" sz="2800" b="1" dirty="0"/>
              <a:t> </a:t>
            </a:r>
            <a:r>
              <a:rPr lang="en-US" sz="2800" dirty="0"/>
              <a:t>and </a:t>
            </a:r>
            <a:r>
              <a:rPr lang="en-US" sz="2800" b="1" u="sng" dirty="0"/>
              <a:t>Glucose</a:t>
            </a:r>
            <a:r>
              <a:rPr lang="en-US" sz="2800" dirty="0"/>
              <a:t> made by PLANTS to create </a:t>
            </a:r>
            <a:r>
              <a:rPr lang="en-US" sz="2800" b="1" u="sng" dirty="0"/>
              <a:t>Energy</a:t>
            </a:r>
            <a:r>
              <a:rPr lang="en-US" sz="2800" b="1" dirty="0"/>
              <a:t> (</a:t>
            </a:r>
            <a:r>
              <a:rPr lang="en-US" sz="2800" b="1" u="sng" dirty="0"/>
              <a:t>ATP</a:t>
            </a:r>
            <a:r>
              <a:rPr lang="en-US" sz="2800" b="1" dirty="0"/>
              <a:t>) </a:t>
            </a:r>
            <a:r>
              <a:rPr lang="en-US" sz="2800" dirty="0"/>
              <a:t>for daily cell processes and also creates </a:t>
            </a:r>
            <a:r>
              <a:rPr lang="en-US" sz="2800" b="1" u="sng" dirty="0"/>
              <a:t>Carbon Dioxide</a:t>
            </a:r>
            <a:r>
              <a:rPr lang="en-US" sz="2800" b="1" dirty="0"/>
              <a:t> </a:t>
            </a:r>
            <a:r>
              <a:rPr lang="en-US" sz="2800" dirty="0"/>
              <a:t>and </a:t>
            </a:r>
            <a:r>
              <a:rPr lang="en-US" sz="2800" b="1" u="sng" dirty="0"/>
              <a:t>Water</a:t>
            </a:r>
            <a:r>
              <a:rPr lang="en-US" sz="2800" b="1" dirty="0"/>
              <a:t> </a:t>
            </a:r>
            <a:r>
              <a:rPr lang="en-US" sz="2800" dirty="0"/>
              <a:t>as waste.</a:t>
            </a:r>
            <a:endParaRPr lang="en-US" sz="2800" u="sng" dirty="0"/>
          </a:p>
          <a:p>
            <a:pPr marL="0" indent="0" algn="just">
              <a:buFontTx/>
              <a:buNone/>
            </a:pPr>
            <a:endParaRPr lang="en-US" sz="2800" dirty="0">
              <a:ea typeface="Calibri"/>
              <a:cs typeface="Calibri"/>
            </a:endParaRPr>
          </a:p>
        </p:txBody>
      </p:sp>
      <p:sp>
        <p:nvSpPr>
          <p:cNvPr id="6" name="AutoShape 4"/>
          <p:cNvSpPr>
            <a:spLocks noChangeArrowheads="1"/>
          </p:cNvSpPr>
          <p:nvPr/>
        </p:nvSpPr>
        <p:spPr bwMode="auto">
          <a:xfrm rot="10800000">
            <a:off x="1371600" y="3962399"/>
            <a:ext cx="6553200" cy="2743201"/>
          </a:xfrm>
          <a:custGeom>
            <a:avLst/>
            <a:gdLst>
              <a:gd name="T0" fmla="*/ 2147483647 w 21600"/>
              <a:gd name="T1" fmla="*/ 461405243 h 21600"/>
              <a:gd name="T2" fmla="*/ 2147483647 w 21600"/>
              <a:gd name="T3" fmla="*/ 2147483647 h 21600"/>
              <a:gd name="T4" fmla="*/ 2147483647 w 21600"/>
              <a:gd name="T5" fmla="*/ 2147483647 h 21600"/>
              <a:gd name="T6" fmla="*/ 2147483647 w 21600"/>
              <a:gd name="T7" fmla="*/ 802333093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3590" y="7789"/>
                </a:moveTo>
                <a:cubicBezTo>
                  <a:pt x="12831" y="7085"/>
                  <a:pt x="11834" y="6695"/>
                  <a:pt x="10800" y="6695"/>
                </a:cubicBezTo>
                <a:cubicBezTo>
                  <a:pt x="8849" y="6694"/>
                  <a:pt x="7168" y="8067"/>
                  <a:pt x="6778" y="9978"/>
                </a:cubicBezTo>
                <a:lnTo>
                  <a:pt x="218" y="8638"/>
                </a:lnTo>
                <a:cubicBezTo>
                  <a:pt x="1245" y="3610"/>
                  <a:pt x="5668" y="-1"/>
                  <a:pt x="10800" y="0"/>
                </a:cubicBezTo>
                <a:cubicBezTo>
                  <a:pt x="13522" y="0"/>
                  <a:pt x="16145" y="1028"/>
                  <a:pt x="18141" y="2879"/>
                </a:cubicBezTo>
                <a:lnTo>
                  <a:pt x="19977" y="899"/>
                </a:lnTo>
                <a:lnTo>
                  <a:pt x="20301" y="9445"/>
                </a:lnTo>
                <a:lnTo>
                  <a:pt x="11755" y="9769"/>
                </a:lnTo>
                <a:lnTo>
                  <a:pt x="13590" y="7789"/>
                </a:lnTo>
                <a:close/>
              </a:path>
            </a:pathLst>
          </a:custGeom>
          <a:solidFill>
            <a:srgbClr val="FFFFFF"/>
          </a:solidFill>
          <a:ln w="9525">
            <a:solidFill>
              <a:srgbClr val="000000"/>
            </a:solidFill>
            <a:miter lim="800000"/>
            <a:headEnd/>
            <a:tailEnd/>
          </a:ln>
        </p:spPr>
        <p:txBody>
          <a:bodyPr/>
          <a:lstStyle/>
          <a:p>
            <a:endParaRPr lang="en-US"/>
          </a:p>
        </p:txBody>
      </p:sp>
      <p:sp>
        <p:nvSpPr>
          <p:cNvPr id="7" name="WordArt 6"/>
          <p:cNvSpPr>
            <a:spLocks noChangeArrowheads="1" noChangeShapeType="1" noTextEdit="1"/>
          </p:cNvSpPr>
          <p:nvPr/>
        </p:nvSpPr>
        <p:spPr bwMode="auto">
          <a:xfrm>
            <a:off x="2057400" y="5791200"/>
            <a:ext cx="5410200" cy="304800"/>
          </a:xfrm>
          <a:prstGeom prst="rect">
            <a:avLst/>
          </a:prstGeom>
        </p:spPr>
        <p:txBody>
          <a:bodyPr wrap="none" fromWordArt="1">
            <a:prstTxWarp prst="textArchDown">
              <a:avLst/>
            </a:prstTxWarp>
          </a:bodyPr>
          <a:lstStyle/>
          <a:p>
            <a:pPr algn="ctr">
              <a:defRPr/>
            </a:pPr>
            <a:r>
              <a:rPr lang="pt-BR" sz="2000" kern="10">
                <a:ln w="9525">
                  <a:solidFill>
                    <a:srgbClr val="000000"/>
                  </a:solidFill>
                  <a:round/>
                  <a:headEnd/>
                  <a:tailEnd/>
                </a:ln>
                <a:solidFill>
                  <a:srgbClr val="000000"/>
                </a:solidFill>
                <a:latin typeface="+mj-lt"/>
              </a:rPr>
              <a:t>C</a:t>
            </a:r>
            <a:r>
              <a:rPr lang="pt-BR" sz="2000" kern="10" baseline="-25000">
                <a:ln w="9525">
                  <a:solidFill>
                    <a:srgbClr val="000000"/>
                  </a:solidFill>
                  <a:round/>
                  <a:headEnd/>
                  <a:tailEnd/>
                </a:ln>
                <a:solidFill>
                  <a:srgbClr val="000000"/>
                </a:solidFill>
                <a:latin typeface="+mj-lt"/>
              </a:rPr>
              <a:t>6</a:t>
            </a:r>
            <a:r>
              <a:rPr lang="pt-BR" sz="2000" kern="10">
                <a:ln w="9525">
                  <a:solidFill>
                    <a:srgbClr val="000000"/>
                  </a:solidFill>
                  <a:round/>
                  <a:headEnd/>
                  <a:tailEnd/>
                </a:ln>
                <a:solidFill>
                  <a:srgbClr val="000000"/>
                </a:solidFill>
                <a:latin typeface="+mj-lt"/>
              </a:rPr>
              <a:t>H</a:t>
            </a:r>
            <a:r>
              <a:rPr lang="pt-BR" sz="2000" kern="10" baseline="-25000">
                <a:ln w="9525">
                  <a:solidFill>
                    <a:srgbClr val="000000"/>
                  </a:solidFill>
                  <a:round/>
                  <a:headEnd/>
                  <a:tailEnd/>
                </a:ln>
                <a:solidFill>
                  <a:srgbClr val="000000"/>
                </a:solidFill>
                <a:latin typeface="+mj-lt"/>
              </a:rPr>
              <a:t>12</a:t>
            </a:r>
            <a:r>
              <a:rPr lang="pt-BR" sz="2000" kern="10">
                <a:ln w="9525">
                  <a:solidFill>
                    <a:srgbClr val="000000"/>
                  </a:solidFill>
                  <a:round/>
                  <a:headEnd/>
                  <a:tailEnd/>
                </a:ln>
                <a:solidFill>
                  <a:srgbClr val="000000"/>
                </a:solidFill>
                <a:latin typeface="+mj-lt"/>
              </a:rPr>
              <a:t>O</a:t>
            </a:r>
            <a:r>
              <a:rPr lang="pt-BR" sz="2000" kern="10" baseline="-25000">
                <a:ln w="9525">
                  <a:solidFill>
                    <a:srgbClr val="000000"/>
                  </a:solidFill>
                  <a:round/>
                  <a:headEnd/>
                  <a:tailEnd/>
                </a:ln>
                <a:solidFill>
                  <a:srgbClr val="000000"/>
                </a:solidFill>
                <a:latin typeface="+mj-lt"/>
              </a:rPr>
              <a:t>6</a:t>
            </a:r>
            <a:r>
              <a:rPr lang="pt-BR" sz="2000" kern="10">
                <a:ln w="9525">
                  <a:solidFill>
                    <a:srgbClr val="000000"/>
                  </a:solidFill>
                  <a:round/>
                  <a:headEnd/>
                  <a:tailEnd/>
                </a:ln>
                <a:solidFill>
                  <a:srgbClr val="000000"/>
                </a:solidFill>
                <a:latin typeface="+mj-lt"/>
              </a:rPr>
              <a:t> +  O</a:t>
            </a:r>
            <a:r>
              <a:rPr lang="pt-BR" sz="2000" kern="10" baseline="-25000">
                <a:ln w="9525">
                  <a:solidFill>
                    <a:srgbClr val="000000"/>
                  </a:solidFill>
                  <a:round/>
                  <a:headEnd/>
                  <a:tailEnd/>
                </a:ln>
                <a:solidFill>
                  <a:srgbClr val="000000"/>
                </a:solidFill>
                <a:latin typeface="+mj-lt"/>
              </a:rPr>
              <a:t>2</a:t>
            </a:r>
            <a:r>
              <a:rPr lang="pt-BR" sz="2000" kern="10">
                <a:ln w="9525">
                  <a:solidFill>
                    <a:srgbClr val="000000"/>
                  </a:solidFill>
                  <a:round/>
                  <a:headEnd/>
                  <a:tailEnd/>
                </a:ln>
                <a:solidFill>
                  <a:srgbClr val="000000"/>
                </a:solidFill>
                <a:latin typeface="+mj-lt"/>
              </a:rPr>
              <a:t> =&gt; H</a:t>
            </a:r>
            <a:r>
              <a:rPr lang="pt-BR" sz="2000" kern="10" baseline="-25000">
                <a:ln w="9525">
                  <a:solidFill>
                    <a:srgbClr val="000000"/>
                  </a:solidFill>
                  <a:round/>
                  <a:headEnd/>
                  <a:tailEnd/>
                </a:ln>
                <a:solidFill>
                  <a:srgbClr val="000000"/>
                </a:solidFill>
                <a:latin typeface="+mj-lt"/>
              </a:rPr>
              <a:t>2</a:t>
            </a:r>
            <a:r>
              <a:rPr lang="pt-BR" sz="2000" kern="10">
                <a:ln w="9525">
                  <a:solidFill>
                    <a:srgbClr val="000000"/>
                  </a:solidFill>
                  <a:round/>
                  <a:headEnd/>
                  <a:tailEnd/>
                </a:ln>
                <a:solidFill>
                  <a:srgbClr val="000000"/>
                </a:solidFill>
                <a:latin typeface="+mj-lt"/>
              </a:rPr>
              <a:t>O + CO</a:t>
            </a:r>
            <a:r>
              <a:rPr lang="pt-BR" sz="2000" kern="10" baseline="-25000">
                <a:ln w="9525">
                  <a:solidFill>
                    <a:srgbClr val="000000"/>
                  </a:solidFill>
                  <a:round/>
                  <a:headEnd/>
                  <a:tailEnd/>
                </a:ln>
                <a:solidFill>
                  <a:srgbClr val="000000"/>
                </a:solidFill>
                <a:latin typeface="+mj-lt"/>
              </a:rPr>
              <a:t>2 </a:t>
            </a:r>
            <a:r>
              <a:rPr lang="pt-BR" sz="2000" kern="10">
                <a:ln w="9525">
                  <a:solidFill>
                    <a:srgbClr val="000000"/>
                  </a:solidFill>
                  <a:round/>
                  <a:headEnd/>
                  <a:tailEnd/>
                </a:ln>
                <a:solidFill>
                  <a:srgbClr val="000000"/>
                </a:solidFill>
                <a:latin typeface="+mj-lt"/>
              </a:rPr>
              <a:t>+ ENERGY (ATP)</a:t>
            </a:r>
            <a:endParaRPr lang="en-US" sz="2000" kern="10">
              <a:ln w="9525">
                <a:solidFill>
                  <a:srgbClr val="000000"/>
                </a:solidFill>
                <a:round/>
                <a:headEnd/>
                <a:tailEnd/>
              </a:ln>
              <a:solidFill>
                <a:srgbClr val="000000"/>
              </a:solidFill>
              <a:latin typeface="+mj-lt"/>
            </a:endParaRPr>
          </a:p>
        </p:txBody>
      </p:sp>
      <p:sp>
        <p:nvSpPr>
          <p:cNvPr id="8" name="TextBox 7"/>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extLst>
      <p:ext uri="{BB962C8B-B14F-4D97-AF65-F5344CB8AC3E}">
        <p14:creationId xmlns:p14="http://schemas.microsoft.com/office/powerpoint/2010/main" val="196093990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02" name="Group 3"/>
          <p:cNvGrpSpPr>
            <a:grpSpLocks/>
          </p:cNvGrpSpPr>
          <p:nvPr/>
        </p:nvGrpSpPr>
        <p:grpSpPr bwMode="auto">
          <a:xfrm rot="5400000">
            <a:off x="1965614" y="-975014"/>
            <a:ext cx="5491886" cy="8356310"/>
            <a:chOff x="8280" y="-962"/>
            <a:chExt cx="7020" cy="13276"/>
          </a:xfrm>
        </p:grpSpPr>
        <p:pic>
          <p:nvPicPr>
            <p:cNvPr id="102406" name="Picture 4" descr="2010-2011 Ecosphere Mystery Inside Pic"/>
            <p:cNvPicPr>
              <a:picLocks noChangeAspect="1" noChangeArrowheads="1"/>
            </p:cNvPicPr>
            <p:nvPr/>
          </p:nvPicPr>
          <p:blipFill rotWithShape="1">
            <a:blip r:embed="rId2">
              <a:extLst>
                <a:ext uri="{28A0092B-C50C-407E-A947-70E740481C1C}">
                  <a14:useLocalDpi xmlns:a14="http://schemas.microsoft.com/office/drawing/2010/main" val="0"/>
                </a:ext>
              </a:extLst>
            </a:blip>
            <a:srcRect l="14902" t="17404" r="30605" b="21239"/>
            <a:stretch/>
          </p:blipFill>
          <p:spPr bwMode="auto">
            <a:xfrm>
              <a:off x="9546" y="-962"/>
              <a:ext cx="4773" cy="13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07" name="AutoShape 5"/>
            <p:cNvSpPr>
              <a:spLocks noChangeArrowheads="1"/>
            </p:cNvSpPr>
            <p:nvPr/>
          </p:nvSpPr>
          <p:spPr bwMode="auto">
            <a:xfrm rot="5400000">
              <a:off x="7358" y="3687"/>
              <a:ext cx="11743" cy="4140"/>
            </a:xfrm>
            <a:custGeom>
              <a:avLst/>
              <a:gdLst>
                <a:gd name="T0" fmla="*/ 106 w 21600"/>
                <a:gd name="T1" fmla="*/ 4 h 21600"/>
                <a:gd name="T2" fmla="*/ 49 w 21600"/>
                <a:gd name="T3" fmla="*/ 66 h 21600"/>
                <a:gd name="T4" fmla="*/ 135 w 21600"/>
                <a:gd name="T5" fmla="*/ 48 h 21600"/>
                <a:gd name="T6" fmla="*/ 282 w 21600"/>
                <a:gd name="T7" fmla="*/ 6 h 21600"/>
                <a:gd name="T8" fmla="*/ 287 w 21600"/>
                <a:gd name="T9" fmla="*/ 67 h 21600"/>
                <a:gd name="T10" fmla="*/ 166 w 21600"/>
                <a:gd name="T11" fmla="*/ 69 h 21600"/>
                <a:gd name="T12" fmla="*/ 0 60000 65536"/>
                <a:gd name="T13" fmla="*/ 0 60000 65536"/>
                <a:gd name="T14" fmla="*/ 0 60000 65536"/>
                <a:gd name="T15" fmla="*/ 0 60000 65536"/>
                <a:gd name="T16" fmla="*/ 0 60000 65536"/>
                <a:gd name="T17" fmla="*/ 0 60000 65536"/>
                <a:gd name="T18" fmla="*/ 3161 w 21600"/>
                <a:gd name="T19" fmla="*/ 3162 h 21600"/>
                <a:gd name="T20" fmla="*/ 18439 w 21600"/>
                <a:gd name="T21" fmla="*/ 1843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3590" y="7789"/>
                  </a:moveTo>
                  <a:cubicBezTo>
                    <a:pt x="12831" y="7085"/>
                    <a:pt x="11834" y="6695"/>
                    <a:pt x="10800" y="6695"/>
                  </a:cubicBezTo>
                  <a:cubicBezTo>
                    <a:pt x="8849" y="6694"/>
                    <a:pt x="7168" y="8067"/>
                    <a:pt x="6778" y="9978"/>
                  </a:cubicBezTo>
                  <a:lnTo>
                    <a:pt x="218" y="8638"/>
                  </a:lnTo>
                  <a:cubicBezTo>
                    <a:pt x="1245" y="3610"/>
                    <a:pt x="5668" y="-1"/>
                    <a:pt x="10800" y="0"/>
                  </a:cubicBezTo>
                  <a:cubicBezTo>
                    <a:pt x="13522" y="0"/>
                    <a:pt x="16145" y="1028"/>
                    <a:pt x="18141" y="2879"/>
                  </a:cubicBezTo>
                  <a:lnTo>
                    <a:pt x="19977" y="899"/>
                  </a:lnTo>
                  <a:lnTo>
                    <a:pt x="20301" y="9445"/>
                  </a:lnTo>
                  <a:lnTo>
                    <a:pt x="11755" y="9769"/>
                  </a:lnTo>
                  <a:lnTo>
                    <a:pt x="13590" y="7789"/>
                  </a:lnTo>
                  <a:close/>
                </a:path>
              </a:pathLst>
            </a:custGeom>
            <a:solidFill>
              <a:srgbClr val="FFFFFF"/>
            </a:solidFill>
            <a:ln w="9525">
              <a:solidFill>
                <a:srgbClr val="000000"/>
              </a:solidFill>
              <a:miter lim="800000"/>
              <a:headEnd/>
              <a:tailEnd/>
            </a:ln>
          </p:spPr>
          <p:txBody>
            <a:bodyPr/>
            <a:lstStyle/>
            <a:p>
              <a:endParaRPr lang="en-US"/>
            </a:p>
          </p:txBody>
        </p:sp>
        <p:sp>
          <p:nvSpPr>
            <p:cNvPr id="102408" name="AutoShape 6"/>
            <p:cNvSpPr>
              <a:spLocks noChangeArrowheads="1"/>
            </p:cNvSpPr>
            <p:nvPr/>
          </p:nvSpPr>
          <p:spPr bwMode="auto">
            <a:xfrm rot="16200000">
              <a:off x="4236" y="3566"/>
              <a:ext cx="12227" cy="4140"/>
            </a:xfrm>
            <a:custGeom>
              <a:avLst/>
              <a:gdLst>
                <a:gd name="T0" fmla="*/ 106 w 21600"/>
                <a:gd name="T1" fmla="*/ 4 h 21600"/>
                <a:gd name="T2" fmla="*/ 49 w 21600"/>
                <a:gd name="T3" fmla="*/ 66 h 21600"/>
                <a:gd name="T4" fmla="*/ 135 w 21600"/>
                <a:gd name="T5" fmla="*/ 48 h 21600"/>
                <a:gd name="T6" fmla="*/ 282 w 21600"/>
                <a:gd name="T7" fmla="*/ 6 h 21600"/>
                <a:gd name="T8" fmla="*/ 287 w 21600"/>
                <a:gd name="T9" fmla="*/ 67 h 21600"/>
                <a:gd name="T10" fmla="*/ 166 w 21600"/>
                <a:gd name="T11" fmla="*/ 69 h 21600"/>
                <a:gd name="T12" fmla="*/ 0 60000 65536"/>
                <a:gd name="T13" fmla="*/ 0 60000 65536"/>
                <a:gd name="T14" fmla="*/ 0 60000 65536"/>
                <a:gd name="T15" fmla="*/ 0 60000 65536"/>
                <a:gd name="T16" fmla="*/ 0 60000 65536"/>
                <a:gd name="T17" fmla="*/ 0 60000 65536"/>
                <a:gd name="T18" fmla="*/ 3161 w 21600"/>
                <a:gd name="T19" fmla="*/ 3162 h 21600"/>
                <a:gd name="T20" fmla="*/ 18439 w 21600"/>
                <a:gd name="T21" fmla="*/ 1843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3590" y="7789"/>
                  </a:moveTo>
                  <a:cubicBezTo>
                    <a:pt x="12831" y="7085"/>
                    <a:pt x="11834" y="6695"/>
                    <a:pt x="10800" y="6695"/>
                  </a:cubicBezTo>
                  <a:cubicBezTo>
                    <a:pt x="8849" y="6694"/>
                    <a:pt x="7168" y="8067"/>
                    <a:pt x="6778" y="9978"/>
                  </a:cubicBezTo>
                  <a:lnTo>
                    <a:pt x="218" y="8638"/>
                  </a:lnTo>
                  <a:cubicBezTo>
                    <a:pt x="1245" y="3610"/>
                    <a:pt x="5668" y="-1"/>
                    <a:pt x="10800" y="0"/>
                  </a:cubicBezTo>
                  <a:cubicBezTo>
                    <a:pt x="13522" y="0"/>
                    <a:pt x="16145" y="1028"/>
                    <a:pt x="18141" y="2879"/>
                  </a:cubicBezTo>
                  <a:lnTo>
                    <a:pt x="19977" y="899"/>
                  </a:lnTo>
                  <a:lnTo>
                    <a:pt x="20301" y="9445"/>
                  </a:lnTo>
                  <a:lnTo>
                    <a:pt x="11755" y="9769"/>
                  </a:lnTo>
                  <a:lnTo>
                    <a:pt x="13590" y="7789"/>
                  </a:lnTo>
                  <a:close/>
                </a:path>
              </a:pathLst>
            </a:custGeom>
            <a:solidFill>
              <a:srgbClr val="FFFFFF"/>
            </a:solidFill>
            <a:ln w="9525">
              <a:solidFill>
                <a:srgbClr val="000000"/>
              </a:solidFill>
              <a:miter lim="800000"/>
              <a:headEnd/>
              <a:tailEnd/>
            </a:ln>
          </p:spPr>
          <p:txBody>
            <a:bodyPr/>
            <a:lstStyle/>
            <a:p>
              <a:endParaRPr lang="en-US"/>
            </a:p>
          </p:txBody>
        </p:sp>
      </p:grpSp>
      <p:sp>
        <p:nvSpPr>
          <p:cNvPr id="102403" name="Rectangle 7"/>
          <p:cNvSpPr>
            <a:spLocks noChangeArrowheads="1"/>
          </p:cNvSpPr>
          <p:nvPr/>
        </p:nvSpPr>
        <p:spPr bwMode="auto">
          <a:xfrm>
            <a:off x="152400" y="6110288"/>
            <a:ext cx="8839200" cy="519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a:r>
              <a:rPr lang="en-US" sz="2800" b="1">
                <a:latin typeface="+mn-lt"/>
              </a:rPr>
              <a:t>They’re backwards of one another!!!</a:t>
            </a:r>
            <a:r>
              <a:rPr lang="en-US" sz="2800">
                <a:latin typeface="+mn-lt"/>
              </a:rPr>
              <a:t> </a:t>
            </a:r>
            <a:r>
              <a:rPr lang="en-US" sz="2800" b="1">
                <a:solidFill>
                  <a:schemeClr val="tx2"/>
                </a:solidFill>
                <a:latin typeface="+mn-lt"/>
              </a:rPr>
              <a:t>It’s a Cycle!...</a:t>
            </a:r>
          </a:p>
        </p:txBody>
      </p:sp>
      <p:sp>
        <p:nvSpPr>
          <p:cNvPr id="98308" name="WordArt 8"/>
          <p:cNvSpPr>
            <a:spLocks noChangeArrowheads="1" noChangeShapeType="1" noTextEdit="1"/>
          </p:cNvSpPr>
          <p:nvPr/>
        </p:nvSpPr>
        <p:spPr bwMode="auto">
          <a:xfrm>
            <a:off x="1981200" y="1104900"/>
            <a:ext cx="5619750" cy="723900"/>
          </a:xfrm>
          <a:prstGeom prst="rect">
            <a:avLst/>
          </a:prstGeom>
        </p:spPr>
        <p:txBody>
          <a:bodyPr spcFirstLastPara="1" wrap="none" fromWordArt="1">
            <a:prstTxWarp prst="textArchUp">
              <a:avLst>
                <a:gd name="adj" fmla="val 10800000"/>
              </a:avLst>
            </a:prstTxWarp>
          </a:bodyPr>
          <a:lstStyle/>
          <a:p>
            <a:pPr algn="ctr">
              <a:defRPr/>
            </a:pPr>
            <a:r>
              <a:rPr lang="pt-BR" sz="2000" kern="10">
                <a:ln w="9525">
                  <a:solidFill>
                    <a:srgbClr val="000000"/>
                  </a:solidFill>
                  <a:round/>
                  <a:headEnd/>
                  <a:tailEnd/>
                </a:ln>
                <a:solidFill>
                  <a:srgbClr val="000000"/>
                </a:solidFill>
                <a:latin typeface="+mn-lt"/>
              </a:rPr>
              <a:t>H</a:t>
            </a:r>
            <a:r>
              <a:rPr lang="pt-BR" sz="2000" kern="10" baseline="-25000">
                <a:ln w="9525">
                  <a:solidFill>
                    <a:srgbClr val="000000"/>
                  </a:solidFill>
                  <a:round/>
                  <a:headEnd/>
                  <a:tailEnd/>
                </a:ln>
                <a:solidFill>
                  <a:srgbClr val="000000"/>
                </a:solidFill>
                <a:latin typeface="+mn-lt"/>
              </a:rPr>
              <a:t>2</a:t>
            </a:r>
            <a:r>
              <a:rPr lang="pt-BR" sz="2000" kern="10">
                <a:ln w="9525">
                  <a:solidFill>
                    <a:srgbClr val="000000"/>
                  </a:solidFill>
                  <a:round/>
                  <a:headEnd/>
                  <a:tailEnd/>
                </a:ln>
                <a:solidFill>
                  <a:srgbClr val="000000"/>
                </a:solidFill>
                <a:latin typeface="+mn-lt"/>
              </a:rPr>
              <a:t>O + CO</a:t>
            </a:r>
            <a:r>
              <a:rPr lang="pt-BR" sz="2000" kern="10" baseline="-25000">
                <a:ln w="9525">
                  <a:solidFill>
                    <a:srgbClr val="000000"/>
                  </a:solidFill>
                  <a:round/>
                  <a:headEnd/>
                  <a:tailEnd/>
                </a:ln>
                <a:solidFill>
                  <a:srgbClr val="000000"/>
                </a:solidFill>
                <a:latin typeface="+mn-lt"/>
              </a:rPr>
              <a:t>2</a:t>
            </a:r>
            <a:r>
              <a:rPr lang="pt-BR" sz="2000" kern="10">
                <a:ln w="9525">
                  <a:solidFill>
                    <a:srgbClr val="000000"/>
                  </a:solidFill>
                  <a:round/>
                  <a:headEnd/>
                  <a:tailEnd/>
                </a:ln>
                <a:solidFill>
                  <a:srgbClr val="000000"/>
                </a:solidFill>
                <a:latin typeface="+mn-lt"/>
              </a:rPr>
              <a:t> + sunlight =&gt; C</a:t>
            </a:r>
            <a:r>
              <a:rPr lang="pt-BR" sz="2000" kern="10" baseline="-25000">
                <a:ln w="9525">
                  <a:solidFill>
                    <a:srgbClr val="000000"/>
                  </a:solidFill>
                  <a:round/>
                  <a:headEnd/>
                  <a:tailEnd/>
                </a:ln>
                <a:solidFill>
                  <a:srgbClr val="000000"/>
                </a:solidFill>
                <a:latin typeface="+mn-lt"/>
              </a:rPr>
              <a:t>6</a:t>
            </a:r>
            <a:r>
              <a:rPr lang="pt-BR" sz="2000" kern="10">
                <a:ln w="9525">
                  <a:solidFill>
                    <a:srgbClr val="000000"/>
                  </a:solidFill>
                  <a:round/>
                  <a:headEnd/>
                  <a:tailEnd/>
                </a:ln>
                <a:solidFill>
                  <a:srgbClr val="000000"/>
                </a:solidFill>
                <a:latin typeface="+mn-lt"/>
              </a:rPr>
              <a:t>H</a:t>
            </a:r>
            <a:r>
              <a:rPr lang="pt-BR" sz="2000" kern="10" baseline="-25000">
                <a:ln w="9525">
                  <a:solidFill>
                    <a:srgbClr val="000000"/>
                  </a:solidFill>
                  <a:round/>
                  <a:headEnd/>
                  <a:tailEnd/>
                </a:ln>
                <a:solidFill>
                  <a:srgbClr val="000000"/>
                </a:solidFill>
                <a:latin typeface="+mn-lt"/>
              </a:rPr>
              <a:t>12</a:t>
            </a:r>
            <a:r>
              <a:rPr lang="pt-BR" sz="2000" kern="10">
                <a:ln w="9525">
                  <a:solidFill>
                    <a:srgbClr val="000000"/>
                  </a:solidFill>
                  <a:round/>
                  <a:headEnd/>
                  <a:tailEnd/>
                </a:ln>
                <a:solidFill>
                  <a:srgbClr val="000000"/>
                </a:solidFill>
                <a:latin typeface="+mn-lt"/>
              </a:rPr>
              <a:t>O</a:t>
            </a:r>
            <a:r>
              <a:rPr lang="pt-BR" sz="2000" kern="10" baseline="-25000">
                <a:ln w="9525">
                  <a:solidFill>
                    <a:srgbClr val="000000"/>
                  </a:solidFill>
                  <a:round/>
                  <a:headEnd/>
                  <a:tailEnd/>
                </a:ln>
                <a:solidFill>
                  <a:srgbClr val="000000"/>
                </a:solidFill>
                <a:latin typeface="+mn-lt"/>
              </a:rPr>
              <a:t>6</a:t>
            </a:r>
            <a:r>
              <a:rPr lang="pt-BR" sz="2000" kern="10">
                <a:ln w="9525">
                  <a:solidFill>
                    <a:srgbClr val="000000"/>
                  </a:solidFill>
                  <a:round/>
                  <a:headEnd/>
                  <a:tailEnd/>
                </a:ln>
                <a:solidFill>
                  <a:srgbClr val="000000"/>
                </a:solidFill>
                <a:latin typeface="+mn-lt"/>
              </a:rPr>
              <a:t> +  O</a:t>
            </a:r>
            <a:r>
              <a:rPr lang="pt-BR" sz="2000" kern="10" baseline="-25000">
                <a:ln w="9525">
                  <a:solidFill>
                    <a:srgbClr val="000000"/>
                  </a:solidFill>
                  <a:round/>
                  <a:headEnd/>
                  <a:tailEnd/>
                </a:ln>
                <a:solidFill>
                  <a:srgbClr val="000000"/>
                </a:solidFill>
                <a:latin typeface="+mn-lt"/>
              </a:rPr>
              <a:t>2</a:t>
            </a:r>
            <a:endParaRPr lang="en-US" sz="2000" kern="10" baseline="-25000">
              <a:ln w="9525">
                <a:solidFill>
                  <a:srgbClr val="000000"/>
                </a:solidFill>
                <a:round/>
                <a:headEnd/>
                <a:tailEnd/>
              </a:ln>
              <a:solidFill>
                <a:srgbClr val="000000"/>
              </a:solidFill>
              <a:latin typeface="+mn-lt"/>
            </a:endParaRPr>
          </a:p>
        </p:txBody>
      </p:sp>
      <p:sp>
        <p:nvSpPr>
          <p:cNvPr id="98309" name="WordArt 9"/>
          <p:cNvSpPr>
            <a:spLocks noChangeArrowheads="1" noChangeShapeType="1" noTextEdit="1"/>
          </p:cNvSpPr>
          <p:nvPr/>
        </p:nvSpPr>
        <p:spPr bwMode="auto">
          <a:xfrm>
            <a:off x="1676400" y="4876800"/>
            <a:ext cx="5867400" cy="457200"/>
          </a:xfrm>
          <a:prstGeom prst="rect">
            <a:avLst/>
          </a:prstGeom>
        </p:spPr>
        <p:txBody>
          <a:bodyPr wrap="none" fromWordArt="1">
            <a:prstTxWarp prst="textArchDown">
              <a:avLst/>
            </a:prstTxWarp>
          </a:bodyPr>
          <a:lstStyle/>
          <a:p>
            <a:pPr algn="ctr">
              <a:defRPr/>
            </a:pPr>
            <a:r>
              <a:rPr lang="pt-BR" sz="2000" kern="10">
                <a:ln w="9525">
                  <a:solidFill>
                    <a:srgbClr val="000000"/>
                  </a:solidFill>
                  <a:round/>
                  <a:headEnd/>
                  <a:tailEnd/>
                </a:ln>
                <a:solidFill>
                  <a:srgbClr val="000000"/>
                </a:solidFill>
                <a:latin typeface="+mn-lt"/>
              </a:rPr>
              <a:t>C</a:t>
            </a:r>
            <a:r>
              <a:rPr lang="pt-BR" sz="2000" kern="10" baseline="-25000">
                <a:ln w="9525">
                  <a:solidFill>
                    <a:srgbClr val="000000"/>
                  </a:solidFill>
                  <a:round/>
                  <a:headEnd/>
                  <a:tailEnd/>
                </a:ln>
                <a:solidFill>
                  <a:srgbClr val="000000"/>
                </a:solidFill>
                <a:latin typeface="+mn-lt"/>
              </a:rPr>
              <a:t>6</a:t>
            </a:r>
            <a:r>
              <a:rPr lang="pt-BR" sz="2000" kern="10">
                <a:ln w="9525">
                  <a:solidFill>
                    <a:srgbClr val="000000"/>
                  </a:solidFill>
                  <a:round/>
                  <a:headEnd/>
                  <a:tailEnd/>
                </a:ln>
                <a:solidFill>
                  <a:srgbClr val="000000"/>
                </a:solidFill>
                <a:latin typeface="+mn-lt"/>
              </a:rPr>
              <a:t>H</a:t>
            </a:r>
            <a:r>
              <a:rPr lang="pt-BR" sz="2000" kern="10" baseline="-25000">
                <a:ln w="9525">
                  <a:solidFill>
                    <a:srgbClr val="000000"/>
                  </a:solidFill>
                  <a:round/>
                  <a:headEnd/>
                  <a:tailEnd/>
                </a:ln>
                <a:solidFill>
                  <a:srgbClr val="000000"/>
                </a:solidFill>
                <a:latin typeface="+mn-lt"/>
              </a:rPr>
              <a:t>12</a:t>
            </a:r>
            <a:r>
              <a:rPr lang="pt-BR" sz="2000" kern="10">
                <a:ln w="9525">
                  <a:solidFill>
                    <a:srgbClr val="000000"/>
                  </a:solidFill>
                  <a:round/>
                  <a:headEnd/>
                  <a:tailEnd/>
                </a:ln>
                <a:solidFill>
                  <a:srgbClr val="000000"/>
                </a:solidFill>
                <a:latin typeface="+mn-lt"/>
              </a:rPr>
              <a:t>O</a:t>
            </a:r>
            <a:r>
              <a:rPr lang="pt-BR" sz="2000" kern="10" baseline="-25000">
                <a:ln w="9525">
                  <a:solidFill>
                    <a:srgbClr val="000000"/>
                  </a:solidFill>
                  <a:round/>
                  <a:headEnd/>
                  <a:tailEnd/>
                </a:ln>
                <a:solidFill>
                  <a:srgbClr val="000000"/>
                </a:solidFill>
                <a:latin typeface="+mn-lt"/>
              </a:rPr>
              <a:t>6</a:t>
            </a:r>
            <a:r>
              <a:rPr lang="pt-BR" sz="2000" kern="10">
                <a:ln w="9525">
                  <a:solidFill>
                    <a:srgbClr val="000000"/>
                  </a:solidFill>
                  <a:round/>
                  <a:headEnd/>
                  <a:tailEnd/>
                </a:ln>
                <a:solidFill>
                  <a:srgbClr val="000000"/>
                </a:solidFill>
                <a:latin typeface="+mn-lt"/>
              </a:rPr>
              <a:t> +  O</a:t>
            </a:r>
            <a:r>
              <a:rPr lang="pt-BR" sz="2000" kern="10" baseline="-25000">
                <a:ln w="9525">
                  <a:solidFill>
                    <a:srgbClr val="000000"/>
                  </a:solidFill>
                  <a:round/>
                  <a:headEnd/>
                  <a:tailEnd/>
                </a:ln>
                <a:solidFill>
                  <a:srgbClr val="000000"/>
                </a:solidFill>
                <a:latin typeface="+mn-lt"/>
              </a:rPr>
              <a:t>2</a:t>
            </a:r>
            <a:r>
              <a:rPr lang="pt-BR" sz="2000" kern="10">
                <a:ln w="9525">
                  <a:solidFill>
                    <a:srgbClr val="000000"/>
                  </a:solidFill>
                  <a:round/>
                  <a:headEnd/>
                  <a:tailEnd/>
                </a:ln>
                <a:solidFill>
                  <a:srgbClr val="000000"/>
                </a:solidFill>
                <a:latin typeface="+mn-lt"/>
              </a:rPr>
              <a:t> =&gt; H</a:t>
            </a:r>
            <a:r>
              <a:rPr lang="pt-BR" sz="2000" kern="10" baseline="-25000">
                <a:ln w="9525">
                  <a:solidFill>
                    <a:srgbClr val="000000"/>
                  </a:solidFill>
                  <a:round/>
                  <a:headEnd/>
                  <a:tailEnd/>
                </a:ln>
                <a:solidFill>
                  <a:srgbClr val="000000"/>
                </a:solidFill>
                <a:latin typeface="+mn-lt"/>
              </a:rPr>
              <a:t>2</a:t>
            </a:r>
            <a:r>
              <a:rPr lang="pt-BR" sz="2000" kern="10">
                <a:ln w="9525">
                  <a:solidFill>
                    <a:srgbClr val="000000"/>
                  </a:solidFill>
                  <a:round/>
                  <a:headEnd/>
                  <a:tailEnd/>
                </a:ln>
                <a:solidFill>
                  <a:srgbClr val="000000"/>
                </a:solidFill>
                <a:latin typeface="+mn-lt"/>
              </a:rPr>
              <a:t>O + CO</a:t>
            </a:r>
            <a:r>
              <a:rPr lang="pt-BR" sz="2000" kern="10" baseline="-25000">
                <a:ln w="9525">
                  <a:solidFill>
                    <a:srgbClr val="000000"/>
                  </a:solidFill>
                  <a:round/>
                  <a:headEnd/>
                  <a:tailEnd/>
                </a:ln>
                <a:solidFill>
                  <a:srgbClr val="000000"/>
                </a:solidFill>
                <a:latin typeface="+mn-lt"/>
              </a:rPr>
              <a:t>2</a:t>
            </a:r>
            <a:r>
              <a:rPr lang="pt-BR" sz="2000" kern="10">
                <a:ln w="9525">
                  <a:solidFill>
                    <a:srgbClr val="000000"/>
                  </a:solidFill>
                  <a:round/>
                  <a:headEnd/>
                  <a:tailEnd/>
                </a:ln>
                <a:solidFill>
                  <a:srgbClr val="000000"/>
                </a:solidFill>
                <a:latin typeface="+mn-lt"/>
              </a:rPr>
              <a:t> + ENERGY (ATP)</a:t>
            </a:r>
            <a:endParaRPr lang="en-US" sz="2000" kern="10">
              <a:ln w="9525">
                <a:solidFill>
                  <a:srgbClr val="000000"/>
                </a:solidFill>
                <a:round/>
                <a:headEnd/>
                <a:tailEnd/>
              </a:ln>
              <a:solidFill>
                <a:srgbClr val="000000"/>
              </a:solidFill>
              <a:latin typeface="+mn-lt"/>
            </a:endParaRPr>
          </a:p>
        </p:txBody>
      </p:sp>
      <p:sp>
        <p:nvSpPr>
          <p:cNvPr id="9" name="TextBox 8"/>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929819"/>
            <a:ext cx="4572000" cy="4708981"/>
          </a:xfrm>
          <a:prstGeom prst="rect">
            <a:avLst/>
          </a:prstGeom>
        </p:spPr>
        <p:txBody>
          <a:bodyPr>
            <a:spAutoFit/>
          </a:bodyPr>
          <a:lstStyle/>
          <a:p>
            <a:pPr algn="ctr"/>
            <a:r>
              <a:rPr lang="en-US" sz="4400" b="1">
                <a:latin typeface="+mn-lt"/>
              </a:rPr>
              <a:t>Invaded!</a:t>
            </a:r>
            <a:br>
              <a:rPr lang="en-US" sz="4400">
                <a:latin typeface="+mn-lt"/>
              </a:rPr>
            </a:br>
            <a:r>
              <a:rPr lang="en-US" sz="4400" b="1">
                <a:latin typeface="+mn-lt"/>
              </a:rPr>
              <a:t>A Story about Chloroplasts…</a:t>
            </a:r>
            <a:br>
              <a:rPr lang="en-US"/>
            </a:br>
            <a:r>
              <a:rPr lang="en-US" sz="2800">
                <a:latin typeface="+mn-lt"/>
              </a:rPr>
              <a:t> </a:t>
            </a:r>
            <a:br>
              <a:rPr lang="en-US" sz="2800">
                <a:latin typeface="+mn-lt"/>
              </a:rPr>
            </a:br>
            <a:r>
              <a:rPr lang="en-US" sz="2800">
                <a:latin typeface="+mn-lt"/>
              </a:rPr>
              <a:t>Oh no!  A chloroplast invasion has occurred!  Those tiny organelles are on the loose again and they have gotten inside another organism!</a:t>
            </a:r>
          </a:p>
        </p:txBody>
      </p:sp>
      <p:pic>
        <p:nvPicPr>
          <p:cNvPr id="1028" name="Picture 4" descr="http://images.clipart.com/thb/thb11/PO/5344_2005020010/020723_1611_01/22490381.thb.jpg?020723_1611_0119_l__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1187" y="381000"/>
            <a:ext cx="2883190" cy="624840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08548" name="Group 4"/>
          <p:cNvGrpSpPr>
            <a:grpSpLocks/>
          </p:cNvGrpSpPr>
          <p:nvPr/>
        </p:nvGrpSpPr>
        <p:grpSpPr bwMode="auto">
          <a:xfrm>
            <a:off x="6306857" y="2005971"/>
            <a:ext cx="291130" cy="257518"/>
            <a:chOff x="1704" y="2544"/>
            <a:chExt cx="480" cy="288"/>
          </a:xfrm>
        </p:grpSpPr>
        <p:sp>
          <p:nvSpPr>
            <p:cNvPr id="108605" name="Oval 5"/>
            <p:cNvSpPr>
              <a:spLocks noChangeArrowheads="1"/>
            </p:cNvSpPr>
            <p:nvPr/>
          </p:nvSpPr>
          <p:spPr bwMode="auto">
            <a:xfrm rot="-3671978">
              <a:off x="1824" y="2448"/>
              <a:ext cx="240" cy="480"/>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08606" name="Oval 6"/>
            <p:cNvSpPr>
              <a:spLocks noChangeArrowheads="1"/>
            </p:cNvSpPr>
            <p:nvPr/>
          </p:nvSpPr>
          <p:spPr bwMode="auto">
            <a:xfrm rot="1561775">
              <a:off x="1824" y="2544"/>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08607" name="Oval 7"/>
            <p:cNvSpPr>
              <a:spLocks noChangeArrowheads="1"/>
            </p:cNvSpPr>
            <p:nvPr/>
          </p:nvSpPr>
          <p:spPr bwMode="auto">
            <a:xfrm rot="1561775">
              <a:off x="1776" y="2544"/>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08608" name="Oval 8"/>
            <p:cNvSpPr>
              <a:spLocks noChangeArrowheads="1"/>
            </p:cNvSpPr>
            <p:nvPr/>
          </p:nvSpPr>
          <p:spPr bwMode="auto">
            <a:xfrm rot="1561775">
              <a:off x="1776" y="2592"/>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08609" name="Oval 9"/>
            <p:cNvSpPr>
              <a:spLocks noChangeArrowheads="1"/>
            </p:cNvSpPr>
            <p:nvPr/>
          </p:nvSpPr>
          <p:spPr bwMode="auto">
            <a:xfrm rot="1561775">
              <a:off x="1728" y="2640"/>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08610" name="Oval 10"/>
            <p:cNvSpPr>
              <a:spLocks noChangeArrowheads="1"/>
            </p:cNvSpPr>
            <p:nvPr/>
          </p:nvSpPr>
          <p:spPr bwMode="auto">
            <a:xfrm rot="1561775">
              <a:off x="1920" y="2640"/>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08611" name="Oval 11"/>
            <p:cNvSpPr>
              <a:spLocks noChangeArrowheads="1"/>
            </p:cNvSpPr>
            <p:nvPr/>
          </p:nvSpPr>
          <p:spPr bwMode="auto">
            <a:xfrm rot="1561775">
              <a:off x="1968" y="2640"/>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08612" name="Oval 12"/>
            <p:cNvSpPr>
              <a:spLocks noChangeArrowheads="1"/>
            </p:cNvSpPr>
            <p:nvPr/>
          </p:nvSpPr>
          <p:spPr bwMode="auto">
            <a:xfrm rot="1561775">
              <a:off x="1920" y="2688"/>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08613" name="Oval 13"/>
            <p:cNvSpPr>
              <a:spLocks noChangeArrowheads="1"/>
            </p:cNvSpPr>
            <p:nvPr/>
          </p:nvSpPr>
          <p:spPr bwMode="auto">
            <a:xfrm rot="1561775">
              <a:off x="1872" y="2688"/>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08614" name="Oval 14"/>
            <p:cNvSpPr>
              <a:spLocks noChangeArrowheads="1"/>
            </p:cNvSpPr>
            <p:nvPr/>
          </p:nvSpPr>
          <p:spPr bwMode="auto">
            <a:xfrm rot="1561775">
              <a:off x="1920" y="2736"/>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grpSp>
        <p:nvGrpSpPr>
          <p:cNvPr id="108549" name="Group 15"/>
          <p:cNvGrpSpPr>
            <a:grpSpLocks/>
          </p:cNvGrpSpPr>
          <p:nvPr/>
        </p:nvGrpSpPr>
        <p:grpSpPr bwMode="auto">
          <a:xfrm>
            <a:off x="6476547" y="1752600"/>
            <a:ext cx="333710" cy="282325"/>
            <a:chOff x="1704" y="2544"/>
            <a:chExt cx="480" cy="288"/>
          </a:xfrm>
        </p:grpSpPr>
        <p:sp>
          <p:nvSpPr>
            <p:cNvPr id="108595" name="Oval 16"/>
            <p:cNvSpPr>
              <a:spLocks noChangeArrowheads="1"/>
            </p:cNvSpPr>
            <p:nvPr/>
          </p:nvSpPr>
          <p:spPr bwMode="auto">
            <a:xfrm rot="-3671978">
              <a:off x="1824" y="2448"/>
              <a:ext cx="240" cy="480"/>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08596" name="Oval 17"/>
            <p:cNvSpPr>
              <a:spLocks noChangeArrowheads="1"/>
            </p:cNvSpPr>
            <p:nvPr/>
          </p:nvSpPr>
          <p:spPr bwMode="auto">
            <a:xfrm rot="1561775">
              <a:off x="1824" y="2544"/>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08597" name="Oval 18"/>
            <p:cNvSpPr>
              <a:spLocks noChangeArrowheads="1"/>
            </p:cNvSpPr>
            <p:nvPr/>
          </p:nvSpPr>
          <p:spPr bwMode="auto">
            <a:xfrm rot="1561775">
              <a:off x="1776" y="2544"/>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08598" name="Oval 19"/>
            <p:cNvSpPr>
              <a:spLocks noChangeArrowheads="1"/>
            </p:cNvSpPr>
            <p:nvPr/>
          </p:nvSpPr>
          <p:spPr bwMode="auto">
            <a:xfrm rot="1561775">
              <a:off x="1776" y="2592"/>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08599" name="Oval 20"/>
            <p:cNvSpPr>
              <a:spLocks noChangeArrowheads="1"/>
            </p:cNvSpPr>
            <p:nvPr/>
          </p:nvSpPr>
          <p:spPr bwMode="auto">
            <a:xfrm rot="1561775">
              <a:off x="1728" y="2640"/>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08600" name="Oval 21"/>
            <p:cNvSpPr>
              <a:spLocks noChangeArrowheads="1"/>
            </p:cNvSpPr>
            <p:nvPr/>
          </p:nvSpPr>
          <p:spPr bwMode="auto">
            <a:xfrm rot="1561775">
              <a:off x="1920" y="2640"/>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08601" name="Oval 22"/>
            <p:cNvSpPr>
              <a:spLocks noChangeArrowheads="1"/>
            </p:cNvSpPr>
            <p:nvPr/>
          </p:nvSpPr>
          <p:spPr bwMode="auto">
            <a:xfrm rot="1561775">
              <a:off x="1968" y="2640"/>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08602" name="Oval 23"/>
            <p:cNvSpPr>
              <a:spLocks noChangeArrowheads="1"/>
            </p:cNvSpPr>
            <p:nvPr/>
          </p:nvSpPr>
          <p:spPr bwMode="auto">
            <a:xfrm rot="1561775">
              <a:off x="1920" y="2688"/>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08603" name="Oval 24"/>
            <p:cNvSpPr>
              <a:spLocks noChangeArrowheads="1"/>
            </p:cNvSpPr>
            <p:nvPr/>
          </p:nvSpPr>
          <p:spPr bwMode="auto">
            <a:xfrm rot="1561775">
              <a:off x="1872" y="2688"/>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08604" name="Oval 25"/>
            <p:cNvSpPr>
              <a:spLocks noChangeArrowheads="1"/>
            </p:cNvSpPr>
            <p:nvPr/>
          </p:nvSpPr>
          <p:spPr bwMode="auto">
            <a:xfrm rot="1561775">
              <a:off x="1920" y="2736"/>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grpSp>
        <p:nvGrpSpPr>
          <p:cNvPr id="108550" name="Group 26"/>
          <p:cNvGrpSpPr>
            <a:grpSpLocks/>
          </p:cNvGrpSpPr>
          <p:nvPr/>
        </p:nvGrpSpPr>
        <p:grpSpPr bwMode="auto">
          <a:xfrm rot="-2453832">
            <a:off x="5348758" y="1955783"/>
            <a:ext cx="378024" cy="248013"/>
            <a:chOff x="1704" y="2544"/>
            <a:chExt cx="480" cy="288"/>
          </a:xfrm>
        </p:grpSpPr>
        <p:sp>
          <p:nvSpPr>
            <p:cNvPr id="108585" name="Oval 27"/>
            <p:cNvSpPr>
              <a:spLocks noChangeArrowheads="1"/>
            </p:cNvSpPr>
            <p:nvPr/>
          </p:nvSpPr>
          <p:spPr bwMode="auto">
            <a:xfrm rot="-3671978">
              <a:off x="1824" y="2448"/>
              <a:ext cx="240" cy="480"/>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08586" name="Oval 28"/>
            <p:cNvSpPr>
              <a:spLocks noChangeArrowheads="1"/>
            </p:cNvSpPr>
            <p:nvPr/>
          </p:nvSpPr>
          <p:spPr bwMode="auto">
            <a:xfrm rot="1561775">
              <a:off x="1824" y="2544"/>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08587" name="Oval 29"/>
            <p:cNvSpPr>
              <a:spLocks noChangeArrowheads="1"/>
            </p:cNvSpPr>
            <p:nvPr/>
          </p:nvSpPr>
          <p:spPr bwMode="auto">
            <a:xfrm rot="1561775">
              <a:off x="1776" y="2544"/>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08588" name="Oval 30"/>
            <p:cNvSpPr>
              <a:spLocks noChangeArrowheads="1"/>
            </p:cNvSpPr>
            <p:nvPr/>
          </p:nvSpPr>
          <p:spPr bwMode="auto">
            <a:xfrm rot="1561775">
              <a:off x="1776" y="2592"/>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08589" name="Oval 31"/>
            <p:cNvSpPr>
              <a:spLocks noChangeArrowheads="1"/>
            </p:cNvSpPr>
            <p:nvPr/>
          </p:nvSpPr>
          <p:spPr bwMode="auto">
            <a:xfrm rot="1561775">
              <a:off x="1728" y="2640"/>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08590" name="Oval 32"/>
            <p:cNvSpPr>
              <a:spLocks noChangeArrowheads="1"/>
            </p:cNvSpPr>
            <p:nvPr/>
          </p:nvSpPr>
          <p:spPr bwMode="auto">
            <a:xfrm rot="1561775">
              <a:off x="1920" y="2640"/>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08591" name="Oval 33"/>
            <p:cNvSpPr>
              <a:spLocks noChangeArrowheads="1"/>
            </p:cNvSpPr>
            <p:nvPr/>
          </p:nvSpPr>
          <p:spPr bwMode="auto">
            <a:xfrm rot="1561775">
              <a:off x="1968" y="2640"/>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08592" name="Oval 34"/>
            <p:cNvSpPr>
              <a:spLocks noChangeArrowheads="1"/>
            </p:cNvSpPr>
            <p:nvPr/>
          </p:nvSpPr>
          <p:spPr bwMode="auto">
            <a:xfrm rot="1561775">
              <a:off x="1920" y="2688"/>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08593" name="Oval 35"/>
            <p:cNvSpPr>
              <a:spLocks noChangeArrowheads="1"/>
            </p:cNvSpPr>
            <p:nvPr/>
          </p:nvSpPr>
          <p:spPr bwMode="auto">
            <a:xfrm rot="1561775">
              <a:off x="1872" y="2688"/>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08594" name="Oval 36"/>
            <p:cNvSpPr>
              <a:spLocks noChangeArrowheads="1"/>
            </p:cNvSpPr>
            <p:nvPr/>
          </p:nvSpPr>
          <p:spPr bwMode="auto">
            <a:xfrm rot="1561775">
              <a:off x="1920" y="2736"/>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grpSp>
        <p:nvGrpSpPr>
          <p:cNvPr id="108551" name="Group 37"/>
          <p:cNvGrpSpPr>
            <a:grpSpLocks/>
          </p:cNvGrpSpPr>
          <p:nvPr/>
        </p:nvGrpSpPr>
        <p:grpSpPr bwMode="auto">
          <a:xfrm rot="2015731">
            <a:off x="6148882" y="2323712"/>
            <a:ext cx="382918" cy="272415"/>
            <a:chOff x="1704" y="2544"/>
            <a:chExt cx="480" cy="288"/>
          </a:xfrm>
        </p:grpSpPr>
        <p:sp>
          <p:nvSpPr>
            <p:cNvPr id="108575" name="Oval 38"/>
            <p:cNvSpPr>
              <a:spLocks noChangeArrowheads="1"/>
            </p:cNvSpPr>
            <p:nvPr/>
          </p:nvSpPr>
          <p:spPr bwMode="auto">
            <a:xfrm rot="-3671978">
              <a:off x="1824" y="2448"/>
              <a:ext cx="240" cy="480"/>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08576" name="Oval 39"/>
            <p:cNvSpPr>
              <a:spLocks noChangeArrowheads="1"/>
            </p:cNvSpPr>
            <p:nvPr/>
          </p:nvSpPr>
          <p:spPr bwMode="auto">
            <a:xfrm rot="1561775">
              <a:off x="1824" y="2544"/>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08577" name="Oval 40"/>
            <p:cNvSpPr>
              <a:spLocks noChangeArrowheads="1"/>
            </p:cNvSpPr>
            <p:nvPr/>
          </p:nvSpPr>
          <p:spPr bwMode="auto">
            <a:xfrm rot="1561775">
              <a:off x="1776" y="2544"/>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08578" name="Oval 41"/>
            <p:cNvSpPr>
              <a:spLocks noChangeArrowheads="1"/>
            </p:cNvSpPr>
            <p:nvPr/>
          </p:nvSpPr>
          <p:spPr bwMode="auto">
            <a:xfrm rot="1561775">
              <a:off x="1776" y="2592"/>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08579" name="Oval 42"/>
            <p:cNvSpPr>
              <a:spLocks noChangeArrowheads="1"/>
            </p:cNvSpPr>
            <p:nvPr/>
          </p:nvSpPr>
          <p:spPr bwMode="auto">
            <a:xfrm rot="1561775">
              <a:off x="1728" y="2640"/>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08580" name="Oval 43"/>
            <p:cNvSpPr>
              <a:spLocks noChangeArrowheads="1"/>
            </p:cNvSpPr>
            <p:nvPr/>
          </p:nvSpPr>
          <p:spPr bwMode="auto">
            <a:xfrm rot="1561775">
              <a:off x="1920" y="2640"/>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08581" name="Oval 44"/>
            <p:cNvSpPr>
              <a:spLocks noChangeArrowheads="1"/>
            </p:cNvSpPr>
            <p:nvPr/>
          </p:nvSpPr>
          <p:spPr bwMode="auto">
            <a:xfrm rot="1561775">
              <a:off x="1968" y="2640"/>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08582" name="Oval 45"/>
            <p:cNvSpPr>
              <a:spLocks noChangeArrowheads="1"/>
            </p:cNvSpPr>
            <p:nvPr/>
          </p:nvSpPr>
          <p:spPr bwMode="auto">
            <a:xfrm rot="1561775">
              <a:off x="1920" y="2688"/>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08583" name="Oval 46"/>
            <p:cNvSpPr>
              <a:spLocks noChangeArrowheads="1"/>
            </p:cNvSpPr>
            <p:nvPr/>
          </p:nvSpPr>
          <p:spPr bwMode="auto">
            <a:xfrm rot="1561775">
              <a:off x="1872" y="2688"/>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08584" name="Oval 47"/>
            <p:cNvSpPr>
              <a:spLocks noChangeArrowheads="1"/>
            </p:cNvSpPr>
            <p:nvPr/>
          </p:nvSpPr>
          <p:spPr bwMode="auto">
            <a:xfrm rot="1561775">
              <a:off x="1920" y="2736"/>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grpSp>
        <p:nvGrpSpPr>
          <p:cNvPr id="108552" name="Group 48"/>
          <p:cNvGrpSpPr>
            <a:grpSpLocks/>
          </p:cNvGrpSpPr>
          <p:nvPr/>
        </p:nvGrpSpPr>
        <p:grpSpPr bwMode="auto">
          <a:xfrm rot="-5563579">
            <a:off x="6495973" y="2229708"/>
            <a:ext cx="345374" cy="214755"/>
            <a:chOff x="1704" y="2544"/>
            <a:chExt cx="480" cy="288"/>
          </a:xfrm>
        </p:grpSpPr>
        <p:sp>
          <p:nvSpPr>
            <p:cNvPr id="108565" name="Oval 49"/>
            <p:cNvSpPr>
              <a:spLocks noChangeArrowheads="1"/>
            </p:cNvSpPr>
            <p:nvPr/>
          </p:nvSpPr>
          <p:spPr bwMode="auto">
            <a:xfrm rot="-3671978">
              <a:off x="1824" y="2448"/>
              <a:ext cx="240" cy="480"/>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08566" name="Oval 50"/>
            <p:cNvSpPr>
              <a:spLocks noChangeArrowheads="1"/>
            </p:cNvSpPr>
            <p:nvPr/>
          </p:nvSpPr>
          <p:spPr bwMode="auto">
            <a:xfrm rot="1561775">
              <a:off x="1824" y="2544"/>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08567" name="Oval 51"/>
            <p:cNvSpPr>
              <a:spLocks noChangeArrowheads="1"/>
            </p:cNvSpPr>
            <p:nvPr/>
          </p:nvSpPr>
          <p:spPr bwMode="auto">
            <a:xfrm rot="1561775">
              <a:off x="1776" y="2544"/>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08568" name="Oval 52"/>
            <p:cNvSpPr>
              <a:spLocks noChangeArrowheads="1"/>
            </p:cNvSpPr>
            <p:nvPr/>
          </p:nvSpPr>
          <p:spPr bwMode="auto">
            <a:xfrm rot="1561775">
              <a:off x="1776" y="2592"/>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08569" name="Oval 53"/>
            <p:cNvSpPr>
              <a:spLocks noChangeArrowheads="1"/>
            </p:cNvSpPr>
            <p:nvPr/>
          </p:nvSpPr>
          <p:spPr bwMode="auto">
            <a:xfrm rot="1561775">
              <a:off x="1728" y="2640"/>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08570" name="Oval 54"/>
            <p:cNvSpPr>
              <a:spLocks noChangeArrowheads="1"/>
            </p:cNvSpPr>
            <p:nvPr/>
          </p:nvSpPr>
          <p:spPr bwMode="auto">
            <a:xfrm rot="1561775">
              <a:off x="1920" y="2640"/>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08571" name="Oval 55"/>
            <p:cNvSpPr>
              <a:spLocks noChangeArrowheads="1"/>
            </p:cNvSpPr>
            <p:nvPr/>
          </p:nvSpPr>
          <p:spPr bwMode="auto">
            <a:xfrm rot="1561775">
              <a:off x="1968" y="2640"/>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08572" name="Oval 56"/>
            <p:cNvSpPr>
              <a:spLocks noChangeArrowheads="1"/>
            </p:cNvSpPr>
            <p:nvPr/>
          </p:nvSpPr>
          <p:spPr bwMode="auto">
            <a:xfrm rot="1561775">
              <a:off x="1920" y="2688"/>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08573" name="Oval 57"/>
            <p:cNvSpPr>
              <a:spLocks noChangeArrowheads="1"/>
            </p:cNvSpPr>
            <p:nvPr/>
          </p:nvSpPr>
          <p:spPr bwMode="auto">
            <a:xfrm rot="1561775">
              <a:off x="1872" y="2688"/>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08574" name="Oval 58"/>
            <p:cNvSpPr>
              <a:spLocks noChangeArrowheads="1"/>
            </p:cNvSpPr>
            <p:nvPr/>
          </p:nvSpPr>
          <p:spPr bwMode="auto">
            <a:xfrm rot="1561775">
              <a:off x="1920" y="2736"/>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grpSp>
        <p:nvGrpSpPr>
          <p:cNvPr id="108553" name="Group 59"/>
          <p:cNvGrpSpPr>
            <a:grpSpLocks/>
          </p:cNvGrpSpPr>
          <p:nvPr/>
        </p:nvGrpSpPr>
        <p:grpSpPr bwMode="auto">
          <a:xfrm rot="-2498013">
            <a:off x="4995436" y="3070280"/>
            <a:ext cx="348622" cy="260265"/>
            <a:chOff x="1704" y="2544"/>
            <a:chExt cx="480" cy="288"/>
          </a:xfrm>
        </p:grpSpPr>
        <p:sp>
          <p:nvSpPr>
            <p:cNvPr id="108555" name="Oval 60"/>
            <p:cNvSpPr>
              <a:spLocks noChangeArrowheads="1"/>
            </p:cNvSpPr>
            <p:nvPr/>
          </p:nvSpPr>
          <p:spPr bwMode="auto">
            <a:xfrm rot="-3671978">
              <a:off x="1824" y="2448"/>
              <a:ext cx="240" cy="480"/>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08556" name="Oval 61"/>
            <p:cNvSpPr>
              <a:spLocks noChangeArrowheads="1"/>
            </p:cNvSpPr>
            <p:nvPr/>
          </p:nvSpPr>
          <p:spPr bwMode="auto">
            <a:xfrm rot="1561775">
              <a:off x="1824" y="2544"/>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08557" name="Oval 62"/>
            <p:cNvSpPr>
              <a:spLocks noChangeArrowheads="1"/>
            </p:cNvSpPr>
            <p:nvPr/>
          </p:nvSpPr>
          <p:spPr bwMode="auto">
            <a:xfrm rot="1561775">
              <a:off x="1776" y="2544"/>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08558" name="Oval 63"/>
            <p:cNvSpPr>
              <a:spLocks noChangeArrowheads="1"/>
            </p:cNvSpPr>
            <p:nvPr/>
          </p:nvSpPr>
          <p:spPr bwMode="auto">
            <a:xfrm rot="1561775">
              <a:off x="1776" y="2592"/>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08559" name="Oval 64"/>
            <p:cNvSpPr>
              <a:spLocks noChangeArrowheads="1"/>
            </p:cNvSpPr>
            <p:nvPr/>
          </p:nvSpPr>
          <p:spPr bwMode="auto">
            <a:xfrm rot="1561775">
              <a:off x="1728" y="2640"/>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08560" name="Oval 65"/>
            <p:cNvSpPr>
              <a:spLocks noChangeArrowheads="1"/>
            </p:cNvSpPr>
            <p:nvPr/>
          </p:nvSpPr>
          <p:spPr bwMode="auto">
            <a:xfrm rot="1561775">
              <a:off x="1920" y="2640"/>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08561" name="Oval 66"/>
            <p:cNvSpPr>
              <a:spLocks noChangeArrowheads="1"/>
            </p:cNvSpPr>
            <p:nvPr/>
          </p:nvSpPr>
          <p:spPr bwMode="auto">
            <a:xfrm rot="1561775">
              <a:off x="1968" y="2640"/>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08562" name="Oval 67"/>
            <p:cNvSpPr>
              <a:spLocks noChangeArrowheads="1"/>
            </p:cNvSpPr>
            <p:nvPr/>
          </p:nvSpPr>
          <p:spPr bwMode="auto">
            <a:xfrm rot="1561775">
              <a:off x="1920" y="2688"/>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08563" name="Oval 68"/>
            <p:cNvSpPr>
              <a:spLocks noChangeArrowheads="1"/>
            </p:cNvSpPr>
            <p:nvPr/>
          </p:nvSpPr>
          <p:spPr bwMode="auto">
            <a:xfrm rot="1561775">
              <a:off x="1872" y="2688"/>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08564" name="Oval 69"/>
            <p:cNvSpPr>
              <a:spLocks noChangeArrowheads="1"/>
            </p:cNvSpPr>
            <p:nvPr/>
          </p:nvSpPr>
          <p:spPr bwMode="auto">
            <a:xfrm rot="1561775">
              <a:off x="1920" y="2736"/>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sp>
        <p:nvSpPr>
          <p:cNvPr id="3" name="Freeform 2"/>
          <p:cNvSpPr/>
          <p:nvPr/>
        </p:nvSpPr>
        <p:spPr>
          <a:xfrm>
            <a:off x="4165600" y="504950"/>
            <a:ext cx="2423886" cy="2688191"/>
          </a:xfrm>
          <a:custGeom>
            <a:avLst/>
            <a:gdLst>
              <a:gd name="connsiteX0" fmla="*/ 0 w 2423886"/>
              <a:gd name="connsiteY0" fmla="*/ 2443602 h 2443602"/>
              <a:gd name="connsiteX1" fmla="*/ 348343 w 2423886"/>
              <a:gd name="connsiteY1" fmla="*/ 1892059 h 2443602"/>
              <a:gd name="connsiteX2" fmla="*/ 957943 w 2423886"/>
              <a:gd name="connsiteY2" fmla="*/ 2356516 h 2443602"/>
              <a:gd name="connsiteX3" fmla="*/ 957943 w 2423886"/>
              <a:gd name="connsiteY3" fmla="*/ 2356516 h 2443602"/>
              <a:gd name="connsiteX4" fmla="*/ 769257 w 2423886"/>
              <a:gd name="connsiteY4" fmla="*/ 701888 h 2443602"/>
              <a:gd name="connsiteX5" fmla="*/ 1320800 w 2423886"/>
              <a:gd name="connsiteY5" fmla="*/ 1224402 h 2443602"/>
              <a:gd name="connsiteX6" fmla="*/ 1611086 w 2423886"/>
              <a:gd name="connsiteY6" fmla="*/ 339030 h 2443602"/>
              <a:gd name="connsiteX7" fmla="*/ 1611086 w 2423886"/>
              <a:gd name="connsiteY7" fmla="*/ 339030 h 2443602"/>
              <a:gd name="connsiteX8" fmla="*/ 1698171 w 2423886"/>
              <a:gd name="connsiteY8" fmla="*/ 19716 h 2443602"/>
              <a:gd name="connsiteX9" fmla="*/ 2423886 w 2423886"/>
              <a:gd name="connsiteY9" fmla="*/ 992173 h 2443602"/>
              <a:gd name="connsiteX10" fmla="*/ 2423886 w 2423886"/>
              <a:gd name="connsiteY10" fmla="*/ 992173 h 2443602"/>
              <a:gd name="connsiteX0" fmla="*/ 0 w 2423886"/>
              <a:gd name="connsiteY0" fmla="*/ 2453216 h 2453216"/>
              <a:gd name="connsiteX1" fmla="*/ 348343 w 2423886"/>
              <a:gd name="connsiteY1" fmla="*/ 1901673 h 2453216"/>
              <a:gd name="connsiteX2" fmla="*/ 957943 w 2423886"/>
              <a:gd name="connsiteY2" fmla="*/ 2366130 h 2453216"/>
              <a:gd name="connsiteX3" fmla="*/ 957943 w 2423886"/>
              <a:gd name="connsiteY3" fmla="*/ 2366130 h 2453216"/>
              <a:gd name="connsiteX4" fmla="*/ 769257 w 2423886"/>
              <a:gd name="connsiteY4" fmla="*/ 711502 h 2453216"/>
              <a:gd name="connsiteX5" fmla="*/ 1320800 w 2423886"/>
              <a:gd name="connsiteY5" fmla="*/ 1234016 h 2453216"/>
              <a:gd name="connsiteX6" fmla="*/ 1611086 w 2423886"/>
              <a:gd name="connsiteY6" fmla="*/ 348644 h 2453216"/>
              <a:gd name="connsiteX7" fmla="*/ 1480457 w 2423886"/>
              <a:gd name="connsiteY7" fmla="*/ 261558 h 2453216"/>
              <a:gd name="connsiteX8" fmla="*/ 1698171 w 2423886"/>
              <a:gd name="connsiteY8" fmla="*/ 29330 h 2453216"/>
              <a:gd name="connsiteX9" fmla="*/ 2423886 w 2423886"/>
              <a:gd name="connsiteY9" fmla="*/ 1001787 h 2453216"/>
              <a:gd name="connsiteX10" fmla="*/ 2423886 w 2423886"/>
              <a:gd name="connsiteY10" fmla="*/ 1001787 h 2453216"/>
              <a:gd name="connsiteX0" fmla="*/ 0 w 2423886"/>
              <a:gd name="connsiteY0" fmla="*/ 2453557 h 2453557"/>
              <a:gd name="connsiteX1" fmla="*/ 348343 w 2423886"/>
              <a:gd name="connsiteY1" fmla="*/ 1902014 h 2453557"/>
              <a:gd name="connsiteX2" fmla="*/ 957943 w 2423886"/>
              <a:gd name="connsiteY2" fmla="*/ 2366471 h 2453557"/>
              <a:gd name="connsiteX3" fmla="*/ 957943 w 2423886"/>
              <a:gd name="connsiteY3" fmla="*/ 2366471 h 2453557"/>
              <a:gd name="connsiteX4" fmla="*/ 769257 w 2423886"/>
              <a:gd name="connsiteY4" fmla="*/ 711843 h 2453557"/>
              <a:gd name="connsiteX5" fmla="*/ 1320800 w 2423886"/>
              <a:gd name="connsiteY5" fmla="*/ 1234357 h 2453557"/>
              <a:gd name="connsiteX6" fmla="*/ 1436915 w 2423886"/>
              <a:gd name="connsiteY6" fmla="*/ 378014 h 2453557"/>
              <a:gd name="connsiteX7" fmla="*/ 1480457 w 2423886"/>
              <a:gd name="connsiteY7" fmla="*/ 261899 h 2453557"/>
              <a:gd name="connsiteX8" fmla="*/ 1698171 w 2423886"/>
              <a:gd name="connsiteY8" fmla="*/ 29671 h 2453557"/>
              <a:gd name="connsiteX9" fmla="*/ 2423886 w 2423886"/>
              <a:gd name="connsiteY9" fmla="*/ 1002128 h 2453557"/>
              <a:gd name="connsiteX10" fmla="*/ 2423886 w 2423886"/>
              <a:gd name="connsiteY10" fmla="*/ 1002128 h 2453557"/>
              <a:gd name="connsiteX0" fmla="*/ 0 w 2423886"/>
              <a:gd name="connsiteY0" fmla="*/ 2485327 h 2485327"/>
              <a:gd name="connsiteX1" fmla="*/ 348343 w 2423886"/>
              <a:gd name="connsiteY1" fmla="*/ 1933784 h 2485327"/>
              <a:gd name="connsiteX2" fmla="*/ 957943 w 2423886"/>
              <a:gd name="connsiteY2" fmla="*/ 2398241 h 2485327"/>
              <a:gd name="connsiteX3" fmla="*/ 957943 w 2423886"/>
              <a:gd name="connsiteY3" fmla="*/ 2398241 h 2485327"/>
              <a:gd name="connsiteX4" fmla="*/ 769257 w 2423886"/>
              <a:gd name="connsiteY4" fmla="*/ 743613 h 2485327"/>
              <a:gd name="connsiteX5" fmla="*/ 1320800 w 2423886"/>
              <a:gd name="connsiteY5" fmla="*/ 1266127 h 2485327"/>
              <a:gd name="connsiteX6" fmla="*/ 1436915 w 2423886"/>
              <a:gd name="connsiteY6" fmla="*/ 409784 h 2485327"/>
              <a:gd name="connsiteX7" fmla="*/ 1422400 w 2423886"/>
              <a:gd name="connsiteY7" fmla="*/ 134012 h 2485327"/>
              <a:gd name="connsiteX8" fmla="*/ 1698171 w 2423886"/>
              <a:gd name="connsiteY8" fmla="*/ 61441 h 2485327"/>
              <a:gd name="connsiteX9" fmla="*/ 2423886 w 2423886"/>
              <a:gd name="connsiteY9" fmla="*/ 1033898 h 2485327"/>
              <a:gd name="connsiteX10" fmla="*/ 2423886 w 2423886"/>
              <a:gd name="connsiteY10" fmla="*/ 1033898 h 2485327"/>
              <a:gd name="connsiteX0" fmla="*/ 0 w 2423886"/>
              <a:gd name="connsiteY0" fmla="*/ 2638449 h 2638449"/>
              <a:gd name="connsiteX1" fmla="*/ 348343 w 2423886"/>
              <a:gd name="connsiteY1" fmla="*/ 2086906 h 2638449"/>
              <a:gd name="connsiteX2" fmla="*/ 957943 w 2423886"/>
              <a:gd name="connsiteY2" fmla="*/ 2551363 h 2638449"/>
              <a:gd name="connsiteX3" fmla="*/ 957943 w 2423886"/>
              <a:gd name="connsiteY3" fmla="*/ 2551363 h 2638449"/>
              <a:gd name="connsiteX4" fmla="*/ 769257 w 2423886"/>
              <a:gd name="connsiteY4" fmla="*/ 896735 h 2638449"/>
              <a:gd name="connsiteX5" fmla="*/ 1320800 w 2423886"/>
              <a:gd name="connsiteY5" fmla="*/ 1419249 h 2638449"/>
              <a:gd name="connsiteX6" fmla="*/ 1436915 w 2423886"/>
              <a:gd name="connsiteY6" fmla="*/ 562906 h 2638449"/>
              <a:gd name="connsiteX7" fmla="*/ 1422400 w 2423886"/>
              <a:gd name="connsiteY7" fmla="*/ 287134 h 2638449"/>
              <a:gd name="connsiteX8" fmla="*/ 1814285 w 2423886"/>
              <a:gd name="connsiteY8" fmla="*/ 40391 h 2638449"/>
              <a:gd name="connsiteX9" fmla="*/ 2423886 w 2423886"/>
              <a:gd name="connsiteY9" fmla="*/ 1187020 h 2638449"/>
              <a:gd name="connsiteX10" fmla="*/ 2423886 w 2423886"/>
              <a:gd name="connsiteY10" fmla="*/ 1187020 h 2638449"/>
              <a:gd name="connsiteX0" fmla="*/ 0 w 2423886"/>
              <a:gd name="connsiteY0" fmla="*/ 2643270 h 2643270"/>
              <a:gd name="connsiteX1" fmla="*/ 348343 w 2423886"/>
              <a:gd name="connsiteY1" fmla="*/ 2091727 h 2643270"/>
              <a:gd name="connsiteX2" fmla="*/ 957943 w 2423886"/>
              <a:gd name="connsiteY2" fmla="*/ 2556184 h 2643270"/>
              <a:gd name="connsiteX3" fmla="*/ 957943 w 2423886"/>
              <a:gd name="connsiteY3" fmla="*/ 2556184 h 2643270"/>
              <a:gd name="connsiteX4" fmla="*/ 769257 w 2423886"/>
              <a:gd name="connsiteY4" fmla="*/ 901556 h 2643270"/>
              <a:gd name="connsiteX5" fmla="*/ 1320800 w 2423886"/>
              <a:gd name="connsiteY5" fmla="*/ 1424070 h 2643270"/>
              <a:gd name="connsiteX6" fmla="*/ 1436915 w 2423886"/>
              <a:gd name="connsiteY6" fmla="*/ 567727 h 2643270"/>
              <a:gd name="connsiteX7" fmla="*/ 1509485 w 2423886"/>
              <a:gd name="connsiteY7" fmla="*/ 262926 h 2643270"/>
              <a:gd name="connsiteX8" fmla="*/ 1814285 w 2423886"/>
              <a:gd name="connsiteY8" fmla="*/ 45212 h 2643270"/>
              <a:gd name="connsiteX9" fmla="*/ 2423886 w 2423886"/>
              <a:gd name="connsiteY9" fmla="*/ 1191841 h 2643270"/>
              <a:gd name="connsiteX10" fmla="*/ 2423886 w 2423886"/>
              <a:gd name="connsiteY10" fmla="*/ 1191841 h 2643270"/>
              <a:gd name="connsiteX0" fmla="*/ 0 w 2423886"/>
              <a:gd name="connsiteY0" fmla="*/ 2643270 h 2643270"/>
              <a:gd name="connsiteX1" fmla="*/ 348343 w 2423886"/>
              <a:gd name="connsiteY1" fmla="*/ 2091727 h 2643270"/>
              <a:gd name="connsiteX2" fmla="*/ 957943 w 2423886"/>
              <a:gd name="connsiteY2" fmla="*/ 2556184 h 2643270"/>
              <a:gd name="connsiteX3" fmla="*/ 957943 w 2423886"/>
              <a:gd name="connsiteY3" fmla="*/ 2556184 h 2643270"/>
              <a:gd name="connsiteX4" fmla="*/ 769257 w 2423886"/>
              <a:gd name="connsiteY4" fmla="*/ 901556 h 2643270"/>
              <a:gd name="connsiteX5" fmla="*/ 1320800 w 2423886"/>
              <a:gd name="connsiteY5" fmla="*/ 1424070 h 2643270"/>
              <a:gd name="connsiteX6" fmla="*/ 1465943 w 2423886"/>
              <a:gd name="connsiteY6" fmla="*/ 567727 h 2643270"/>
              <a:gd name="connsiteX7" fmla="*/ 1509485 w 2423886"/>
              <a:gd name="connsiteY7" fmla="*/ 262926 h 2643270"/>
              <a:gd name="connsiteX8" fmla="*/ 1814285 w 2423886"/>
              <a:gd name="connsiteY8" fmla="*/ 45212 h 2643270"/>
              <a:gd name="connsiteX9" fmla="*/ 2423886 w 2423886"/>
              <a:gd name="connsiteY9" fmla="*/ 1191841 h 2643270"/>
              <a:gd name="connsiteX10" fmla="*/ 2423886 w 2423886"/>
              <a:gd name="connsiteY10" fmla="*/ 1191841 h 2643270"/>
              <a:gd name="connsiteX0" fmla="*/ 0 w 2423886"/>
              <a:gd name="connsiteY0" fmla="*/ 2688191 h 2688191"/>
              <a:gd name="connsiteX1" fmla="*/ 348343 w 2423886"/>
              <a:gd name="connsiteY1" fmla="*/ 2136648 h 2688191"/>
              <a:gd name="connsiteX2" fmla="*/ 957943 w 2423886"/>
              <a:gd name="connsiteY2" fmla="*/ 2601105 h 2688191"/>
              <a:gd name="connsiteX3" fmla="*/ 957943 w 2423886"/>
              <a:gd name="connsiteY3" fmla="*/ 2601105 h 2688191"/>
              <a:gd name="connsiteX4" fmla="*/ 769257 w 2423886"/>
              <a:gd name="connsiteY4" fmla="*/ 946477 h 2688191"/>
              <a:gd name="connsiteX5" fmla="*/ 1320800 w 2423886"/>
              <a:gd name="connsiteY5" fmla="*/ 1468991 h 2688191"/>
              <a:gd name="connsiteX6" fmla="*/ 1465943 w 2423886"/>
              <a:gd name="connsiteY6" fmla="*/ 612648 h 2688191"/>
              <a:gd name="connsiteX7" fmla="*/ 1523999 w 2423886"/>
              <a:gd name="connsiteY7" fmla="*/ 133676 h 2688191"/>
              <a:gd name="connsiteX8" fmla="*/ 1814285 w 2423886"/>
              <a:gd name="connsiteY8" fmla="*/ 90133 h 2688191"/>
              <a:gd name="connsiteX9" fmla="*/ 2423886 w 2423886"/>
              <a:gd name="connsiteY9" fmla="*/ 1236762 h 2688191"/>
              <a:gd name="connsiteX10" fmla="*/ 2423886 w 2423886"/>
              <a:gd name="connsiteY10" fmla="*/ 1236762 h 2688191"/>
              <a:gd name="connsiteX0" fmla="*/ 0 w 2423886"/>
              <a:gd name="connsiteY0" fmla="*/ 2688191 h 2688191"/>
              <a:gd name="connsiteX1" fmla="*/ 348343 w 2423886"/>
              <a:gd name="connsiteY1" fmla="*/ 2136648 h 2688191"/>
              <a:gd name="connsiteX2" fmla="*/ 957943 w 2423886"/>
              <a:gd name="connsiteY2" fmla="*/ 2601105 h 2688191"/>
              <a:gd name="connsiteX3" fmla="*/ 957943 w 2423886"/>
              <a:gd name="connsiteY3" fmla="*/ 2601105 h 2688191"/>
              <a:gd name="connsiteX4" fmla="*/ 769257 w 2423886"/>
              <a:gd name="connsiteY4" fmla="*/ 946477 h 2688191"/>
              <a:gd name="connsiteX5" fmla="*/ 972457 w 2423886"/>
              <a:gd name="connsiteY5" fmla="*/ 902936 h 2688191"/>
              <a:gd name="connsiteX6" fmla="*/ 1320800 w 2423886"/>
              <a:gd name="connsiteY6" fmla="*/ 1468991 h 2688191"/>
              <a:gd name="connsiteX7" fmla="*/ 1465943 w 2423886"/>
              <a:gd name="connsiteY7" fmla="*/ 612648 h 2688191"/>
              <a:gd name="connsiteX8" fmla="*/ 1523999 w 2423886"/>
              <a:gd name="connsiteY8" fmla="*/ 133676 h 2688191"/>
              <a:gd name="connsiteX9" fmla="*/ 1814285 w 2423886"/>
              <a:gd name="connsiteY9" fmla="*/ 90133 h 2688191"/>
              <a:gd name="connsiteX10" fmla="*/ 2423886 w 2423886"/>
              <a:gd name="connsiteY10" fmla="*/ 1236762 h 2688191"/>
              <a:gd name="connsiteX11" fmla="*/ 2423886 w 2423886"/>
              <a:gd name="connsiteY11" fmla="*/ 1236762 h 2688191"/>
              <a:gd name="connsiteX0" fmla="*/ 0 w 2423886"/>
              <a:gd name="connsiteY0" fmla="*/ 2688191 h 2688191"/>
              <a:gd name="connsiteX1" fmla="*/ 348343 w 2423886"/>
              <a:gd name="connsiteY1" fmla="*/ 2136648 h 2688191"/>
              <a:gd name="connsiteX2" fmla="*/ 957943 w 2423886"/>
              <a:gd name="connsiteY2" fmla="*/ 2601105 h 2688191"/>
              <a:gd name="connsiteX3" fmla="*/ 957943 w 2423886"/>
              <a:gd name="connsiteY3" fmla="*/ 2601105 h 2688191"/>
              <a:gd name="connsiteX4" fmla="*/ 769257 w 2423886"/>
              <a:gd name="connsiteY4" fmla="*/ 946477 h 2688191"/>
              <a:gd name="connsiteX5" fmla="*/ 972457 w 2423886"/>
              <a:gd name="connsiteY5" fmla="*/ 902936 h 2688191"/>
              <a:gd name="connsiteX6" fmla="*/ 1320800 w 2423886"/>
              <a:gd name="connsiteY6" fmla="*/ 1468991 h 2688191"/>
              <a:gd name="connsiteX7" fmla="*/ 1349829 w 2423886"/>
              <a:gd name="connsiteY7" fmla="*/ 1309336 h 2688191"/>
              <a:gd name="connsiteX8" fmla="*/ 1465943 w 2423886"/>
              <a:gd name="connsiteY8" fmla="*/ 612648 h 2688191"/>
              <a:gd name="connsiteX9" fmla="*/ 1523999 w 2423886"/>
              <a:gd name="connsiteY9" fmla="*/ 133676 h 2688191"/>
              <a:gd name="connsiteX10" fmla="*/ 1814285 w 2423886"/>
              <a:gd name="connsiteY10" fmla="*/ 90133 h 2688191"/>
              <a:gd name="connsiteX11" fmla="*/ 2423886 w 2423886"/>
              <a:gd name="connsiteY11" fmla="*/ 1236762 h 2688191"/>
              <a:gd name="connsiteX12" fmla="*/ 2423886 w 2423886"/>
              <a:gd name="connsiteY12" fmla="*/ 1236762 h 2688191"/>
              <a:gd name="connsiteX0" fmla="*/ 0 w 2423886"/>
              <a:gd name="connsiteY0" fmla="*/ 2688191 h 2688191"/>
              <a:gd name="connsiteX1" fmla="*/ 348343 w 2423886"/>
              <a:gd name="connsiteY1" fmla="*/ 2136648 h 2688191"/>
              <a:gd name="connsiteX2" fmla="*/ 957943 w 2423886"/>
              <a:gd name="connsiteY2" fmla="*/ 2601105 h 2688191"/>
              <a:gd name="connsiteX3" fmla="*/ 957943 w 2423886"/>
              <a:gd name="connsiteY3" fmla="*/ 2601105 h 2688191"/>
              <a:gd name="connsiteX4" fmla="*/ 769257 w 2423886"/>
              <a:gd name="connsiteY4" fmla="*/ 946477 h 2688191"/>
              <a:gd name="connsiteX5" fmla="*/ 972457 w 2423886"/>
              <a:gd name="connsiteY5" fmla="*/ 902936 h 2688191"/>
              <a:gd name="connsiteX6" fmla="*/ 1320800 w 2423886"/>
              <a:gd name="connsiteY6" fmla="*/ 1468991 h 2688191"/>
              <a:gd name="connsiteX7" fmla="*/ 1349829 w 2423886"/>
              <a:gd name="connsiteY7" fmla="*/ 1309336 h 2688191"/>
              <a:gd name="connsiteX8" fmla="*/ 1422400 w 2423886"/>
              <a:gd name="connsiteY8" fmla="*/ 612648 h 2688191"/>
              <a:gd name="connsiteX9" fmla="*/ 1523999 w 2423886"/>
              <a:gd name="connsiteY9" fmla="*/ 133676 h 2688191"/>
              <a:gd name="connsiteX10" fmla="*/ 1814285 w 2423886"/>
              <a:gd name="connsiteY10" fmla="*/ 90133 h 2688191"/>
              <a:gd name="connsiteX11" fmla="*/ 2423886 w 2423886"/>
              <a:gd name="connsiteY11" fmla="*/ 1236762 h 2688191"/>
              <a:gd name="connsiteX12" fmla="*/ 2423886 w 2423886"/>
              <a:gd name="connsiteY12" fmla="*/ 1236762 h 2688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3886" h="2688191">
                <a:moveTo>
                  <a:pt x="0" y="2688191"/>
                </a:moveTo>
                <a:cubicBezTo>
                  <a:pt x="94343" y="2419676"/>
                  <a:pt x="188686" y="2151162"/>
                  <a:pt x="348343" y="2136648"/>
                </a:cubicBezTo>
                <a:cubicBezTo>
                  <a:pt x="508000" y="2122134"/>
                  <a:pt x="957943" y="2601105"/>
                  <a:pt x="957943" y="2601105"/>
                </a:cubicBezTo>
                <a:lnTo>
                  <a:pt x="957943" y="2601105"/>
                </a:lnTo>
                <a:cubicBezTo>
                  <a:pt x="926495" y="2325334"/>
                  <a:pt x="766838" y="1229505"/>
                  <a:pt x="769257" y="946477"/>
                </a:cubicBezTo>
                <a:cubicBezTo>
                  <a:pt x="771676" y="663449"/>
                  <a:pt x="880533" y="815850"/>
                  <a:pt x="972457" y="902936"/>
                </a:cubicBezTo>
                <a:cubicBezTo>
                  <a:pt x="1064381" y="990022"/>
                  <a:pt x="1257905" y="1401258"/>
                  <a:pt x="1320800" y="1468991"/>
                </a:cubicBezTo>
                <a:cubicBezTo>
                  <a:pt x="1383695" y="1536724"/>
                  <a:pt x="1325639" y="1452060"/>
                  <a:pt x="1349829" y="1309336"/>
                </a:cubicBezTo>
                <a:cubicBezTo>
                  <a:pt x="1374020" y="1166612"/>
                  <a:pt x="1393372" y="808591"/>
                  <a:pt x="1422400" y="612648"/>
                </a:cubicBezTo>
                <a:cubicBezTo>
                  <a:pt x="1451428" y="416705"/>
                  <a:pt x="1458685" y="220762"/>
                  <a:pt x="1523999" y="133676"/>
                </a:cubicBezTo>
                <a:cubicBezTo>
                  <a:pt x="1589313" y="46590"/>
                  <a:pt x="1664304" y="-93715"/>
                  <a:pt x="1814285" y="90133"/>
                </a:cubicBezTo>
                <a:cubicBezTo>
                  <a:pt x="1964266" y="273981"/>
                  <a:pt x="2322286" y="1045657"/>
                  <a:pt x="2423886" y="1236762"/>
                </a:cubicBezTo>
                <a:lnTo>
                  <a:pt x="2423886" y="1236762"/>
                </a:lnTo>
              </a:path>
            </a:pathLst>
          </a:custGeom>
          <a:ln w="12700">
            <a:prstDash val="dash"/>
          </a:ln>
        </p:spPr>
        <p:style>
          <a:lnRef idx="2">
            <a:schemeClr val="accent4"/>
          </a:lnRef>
          <a:fillRef idx="0">
            <a:schemeClr val="accent4"/>
          </a:fillRef>
          <a:effectRef idx="1">
            <a:schemeClr val="accent4"/>
          </a:effectRef>
          <a:fontRef idx="minor">
            <a:schemeClr val="tx1"/>
          </a:fontRef>
        </p:style>
        <p:txBody>
          <a:bodyPr rtlCol="0" anchor="ctr"/>
          <a:lstStyle/>
          <a:p>
            <a:pPr algn="ctr"/>
            <a:endParaRPr lang="en-US"/>
          </a:p>
        </p:txBody>
      </p:sp>
      <p:sp>
        <p:nvSpPr>
          <p:cNvPr id="4" name="Rounded Rectangular Callout 3"/>
          <p:cNvSpPr/>
          <p:nvPr/>
        </p:nvSpPr>
        <p:spPr>
          <a:xfrm>
            <a:off x="5287644" y="3505200"/>
            <a:ext cx="1875156" cy="838200"/>
          </a:xfrm>
          <a:prstGeom prst="wedgeRoundRectCallout">
            <a:avLst>
              <a:gd name="adj1" fmla="val -44335"/>
              <a:gd name="adj2" fmla="val -72950"/>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t>Ha </a:t>
            </a:r>
            <a:r>
              <a:rPr lang="en-US" err="1"/>
              <a:t>Ha</a:t>
            </a:r>
            <a:r>
              <a:rPr lang="en-US"/>
              <a:t>!  Our plan is working!</a:t>
            </a:r>
          </a:p>
        </p:txBody>
      </p:sp>
      <p:sp>
        <p:nvSpPr>
          <p:cNvPr id="72" name="TextBox 71"/>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Rectangle 3"/>
          <p:cNvSpPr>
            <a:spLocks noGrp="1" noChangeArrowheads="1"/>
          </p:cNvSpPr>
          <p:nvPr>
            <p:ph type="body" idx="1"/>
          </p:nvPr>
        </p:nvSpPr>
        <p:spPr>
          <a:xfrm>
            <a:off x="304800" y="533400"/>
            <a:ext cx="4876800" cy="5867400"/>
          </a:xfrm>
        </p:spPr>
        <p:txBody>
          <a:bodyPr/>
          <a:lstStyle/>
          <a:p>
            <a:pPr marL="0" indent="0">
              <a:spcBef>
                <a:spcPts val="0"/>
              </a:spcBef>
              <a:buNone/>
            </a:pPr>
            <a:r>
              <a:rPr lang="en-US" sz="2600" b="1"/>
              <a:t>What You Do:</a:t>
            </a:r>
            <a:endParaRPr lang="en-US" sz="2600"/>
          </a:p>
          <a:p>
            <a:pPr marL="0" indent="0" algn="just">
              <a:spcBef>
                <a:spcPts val="0"/>
              </a:spcBef>
              <a:buNone/>
            </a:pPr>
            <a:r>
              <a:rPr lang="en-US" sz="2400"/>
              <a:t>Create a story about the organelles and their host that shows your understanding of what chloroplasts do and how an organism invaded by chloroplasts will be affected.</a:t>
            </a:r>
          </a:p>
          <a:p>
            <a:pPr marL="0" indent="0">
              <a:spcBef>
                <a:spcPts val="0"/>
              </a:spcBef>
              <a:buNone/>
            </a:pPr>
            <a:endParaRPr lang="en-US" sz="1800" i="1"/>
          </a:p>
          <a:p>
            <a:pPr marL="0" indent="0" algn="ctr">
              <a:spcBef>
                <a:spcPts val="0"/>
              </a:spcBef>
              <a:buNone/>
            </a:pPr>
            <a:r>
              <a:rPr lang="en-US" sz="1800" i="1"/>
              <a:t>Begin by choosing one of the following formats:</a:t>
            </a:r>
          </a:p>
          <a:p>
            <a:pPr marL="0" indent="0" algn="ctr">
              <a:spcBef>
                <a:spcPts val="0"/>
              </a:spcBef>
              <a:buNone/>
            </a:pPr>
            <a:r>
              <a:rPr lang="en-US" sz="2200"/>
              <a:t>Fairy tale</a:t>
            </a:r>
          </a:p>
          <a:p>
            <a:pPr marL="0" indent="0" algn="ctr">
              <a:spcBef>
                <a:spcPts val="0"/>
              </a:spcBef>
              <a:buNone/>
            </a:pPr>
            <a:r>
              <a:rPr lang="en-US" sz="2200"/>
              <a:t>Mobile</a:t>
            </a:r>
          </a:p>
          <a:p>
            <a:pPr marL="0" indent="0" algn="ctr">
              <a:spcBef>
                <a:spcPts val="0"/>
              </a:spcBef>
              <a:buNone/>
            </a:pPr>
            <a:r>
              <a:rPr lang="en-US" sz="2200"/>
              <a:t>Biography</a:t>
            </a:r>
          </a:p>
          <a:p>
            <a:pPr marL="0" indent="0" algn="ctr">
              <a:spcBef>
                <a:spcPts val="0"/>
              </a:spcBef>
              <a:buNone/>
            </a:pPr>
            <a:r>
              <a:rPr lang="en-US" sz="2200"/>
              <a:t>Newspaper article</a:t>
            </a:r>
          </a:p>
          <a:p>
            <a:pPr marL="0" indent="0" algn="ctr">
              <a:spcBef>
                <a:spcPts val="0"/>
              </a:spcBef>
              <a:buNone/>
            </a:pPr>
            <a:r>
              <a:rPr lang="en-US" sz="2200"/>
              <a:t>Comic strip</a:t>
            </a:r>
          </a:p>
          <a:p>
            <a:pPr marL="0" indent="0" algn="ctr">
              <a:spcBef>
                <a:spcPts val="0"/>
              </a:spcBef>
              <a:buNone/>
            </a:pPr>
            <a:r>
              <a:rPr lang="en-US" sz="2200"/>
              <a:t>Mock interview</a:t>
            </a:r>
          </a:p>
          <a:p>
            <a:pPr marL="0" indent="0" algn="ctr">
              <a:spcBef>
                <a:spcPts val="0"/>
              </a:spcBef>
              <a:buNone/>
            </a:pPr>
            <a:r>
              <a:rPr lang="en-US" sz="2200"/>
              <a:t>Poem/Song/Rap</a:t>
            </a:r>
          </a:p>
          <a:p>
            <a:pPr marL="0" indent="0" algn="ctr">
              <a:spcBef>
                <a:spcPts val="0"/>
              </a:spcBef>
              <a:buNone/>
            </a:pPr>
            <a:r>
              <a:rPr lang="en-US" sz="2200" err="1"/>
              <a:t>Powerpoint</a:t>
            </a:r>
            <a:r>
              <a:rPr lang="en-US" sz="2200"/>
              <a:t> Slide show</a:t>
            </a:r>
          </a:p>
          <a:p>
            <a:pPr marL="0" indent="0" algn="ctr">
              <a:spcBef>
                <a:spcPts val="0"/>
              </a:spcBef>
              <a:buNone/>
            </a:pPr>
            <a:r>
              <a:rPr lang="en-US" sz="2200"/>
              <a:t>Magazine Advertisement</a:t>
            </a:r>
          </a:p>
          <a:p>
            <a:pPr marL="0" indent="0">
              <a:buNone/>
            </a:pPr>
            <a:endParaRPr lang="en-US" sz="2800"/>
          </a:p>
        </p:txBody>
      </p:sp>
      <p:pic>
        <p:nvPicPr>
          <p:cNvPr id="2050" name="Picture 2" descr="C:\Users\mzaher\AppData\Local\Microsoft\Windows\Temporary Internet Files\Content.IE5\BXUOCY66\MP90044656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219200"/>
            <a:ext cx="3535680" cy="457200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ounded Rectangular Callout 6"/>
          <p:cNvSpPr/>
          <p:nvPr/>
        </p:nvSpPr>
        <p:spPr>
          <a:xfrm>
            <a:off x="7116444" y="1066800"/>
            <a:ext cx="1875156" cy="838200"/>
          </a:xfrm>
          <a:prstGeom prst="wedgeRoundRectCallout">
            <a:avLst>
              <a:gd name="adj1" fmla="val -45883"/>
              <a:gd name="adj2" fmla="val 136574"/>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t>Once upon a time… there was this chloroplast…</a:t>
            </a:r>
          </a:p>
        </p:txBody>
      </p:sp>
      <p:sp>
        <p:nvSpPr>
          <p:cNvPr id="5" name="TextBox 4"/>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body" idx="1"/>
          </p:nvPr>
        </p:nvSpPr>
        <p:spPr>
          <a:xfrm>
            <a:off x="246744" y="823686"/>
            <a:ext cx="4953000" cy="5257800"/>
          </a:xfrm>
        </p:spPr>
        <p:txBody>
          <a:bodyPr/>
          <a:lstStyle/>
          <a:p>
            <a:pPr marL="0" indent="0" algn="ctr">
              <a:spcBef>
                <a:spcPts val="0"/>
              </a:spcBef>
              <a:buNone/>
            </a:pPr>
            <a:r>
              <a:rPr lang="en-US" sz="2000">
                <a:solidFill>
                  <a:srgbClr val="FF0000"/>
                </a:solidFill>
              </a:rPr>
              <a:t>Whatever format you choose, you must meet the following </a:t>
            </a:r>
            <a:r>
              <a:rPr lang="en-US" sz="2000" b="1">
                <a:solidFill>
                  <a:srgbClr val="FF0000"/>
                </a:solidFill>
              </a:rPr>
              <a:t>FIVE </a:t>
            </a:r>
            <a:r>
              <a:rPr lang="en-US" sz="2000">
                <a:solidFill>
                  <a:srgbClr val="FF0000"/>
                </a:solidFill>
              </a:rPr>
              <a:t>criteria in your presentation:</a:t>
            </a:r>
          </a:p>
          <a:p>
            <a:pPr marL="457200" lvl="0" indent="-457200" algn="just">
              <a:spcBef>
                <a:spcPts val="0"/>
              </a:spcBef>
              <a:buFont typeface="+mj-lt"/>
              <a:buAutoNum type="arabicPeriod"/>
            </a:pPr>
            <a:r>
              <a:rPr lang="en-US" sz="2000" i="1"/>
              <a:t>Introduce your character and its surroundings:</a:t>
            </a:r>
            <a:r>
              <a:rPr lang="en-US" sz="2000"/>
              <a:t>  What type of animal is it? Pick your favorite animal.  Where is your animal found?  Describe the habitat where your animal lives including the weather, plants, and other critters.</a:t>
            </a:r>
          </a:p>
          <a:p>
            <a:pPr marL="457200" lvl="0" indent="-457200" algn="just">
              <a:spcBef>
                <a:spcPts val="0"/>
              </a:spcBef>
              <a:buFont typeface="+mj-lt"/>
              <a:buAutoNum type="arabicPeriod"/>
            </a:pPr>
            <a:r>
              <a:rPr lang="en-US" sz="2000" i="1"/>
              <a:t>Describe what a chloroplast is and what it does:</a:t>
            </a:r>
            <a:r>
              <a:rPr lang="en-US" sz="2000"/>
              <a:t>  How was your animal “infected” or “invaded” by the chloroplasts?  Was it by accident (eating or drinking something)? Maybe the chloroplasts have a plan?  What is a chloroplast?  Where are they usually found?  What does a chloroplast look like?  </a:t>
            </a:r>
          </a:p>
          <a:p>
            <a:pPr marL="0" indent="0" algn="just" eaLnBrk="1" hangingPunct="1">
              <a:lnSpc>
                <a:spcPct val="90000"/>
              </a:lnSpc>
              <a:spcBef>
                <a:spcPts val="0"/>
              </a:spcBef>
              <a:buNone/>
            </a:pPr>
            <a:endParaRPr lang="en-US" sz="2000"/>
          </a:p>
          <a:p>
            <a:pPr algn="just" eaLnBrk="1" hangingPunct="1">
              <a:lnSpc>
                <a:spcPct val="90000"/>
              </a:lnSpc>
              <a:spcBef>
                <a:spcPts val="0"/>
              </a:spcBef>
            </a:pPr>
            <a:endParaRPr lang="en-US" sz="2000"/>
          </a:p>
        </p:txBody>
      </p:sp>
      <p:pic>
        <p:nvPicPr>
          <p:cNvPr id="3074" name="Picture 2" descr="C:\Users\mzaher\AppData\Local\Microsoft\Windows\Temporary Internet Files\Content.IE5\M6JX7GJN\MP90044659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4800" y="1143000"/>
            <a:ext cx="3530600" cy="4572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body" idx="1"/>
          </p:nvPr>
        </p:nvSpPr>
        <p:spPr>
          <a:xfrm>
            <a:off x="8042" y="76200"/>
            <a:ext cx="5325958" cy="6781800"/>
          </a:xfrm>
        </p:spPr>
        <p:txBody>
          <a:bodyPr/>
          <a:lstStyle/>
          <a:p>
            <a:pPr marL="0" indent="0" algn="ctr">
              <a:spcBef>
                <a:spcPts val="0"/>
              </a:spcBef>
              <a:buNone/>
            </a:pPr>
            <a:r>
              <a:rPr lang="en-US" sz="2000">
                <a:solidFill>
                  <a:srgbClr val="FF0000"/>
                </a:solidFill>
              </a:rPr>
              <a:t>Continued…</a:t>
            </a:r>
          </a:p>
          <a:p>
            <a:pPr marL="457200" lvl="0" indent="-457200" algn="just">
              <a:spcBef>
                <a:spcPts val="0"/>
              </a:spcBef>
              <a:buFont typeface="+mj-lt"/>
              <a:buAutoNum type="arabicPeriod" startAt="3"/>
            </a:pPr>
            <a:r>
              <a:rPr lang="en-US" sz="2000" i="1"/>
              <a:t>Use your knowledge of chloroplasts to describe what the chloroplasts would do to the animal now that it is infected with them:</a:t>
            </a:r>
            <a:r>
              <a:rPr lang="en-US" sz="2000"/>
              <a:t>  Be scientific!  What is the resulting effect of having chloroplasts inside your animal’s body?  What are the negative and/or positive outcomes of this invasion? </a:t>
            </a:r>
          </a:p>
          <a:p>
            <a:pPr marL="457200" lvl="0" indent="-457200" algn="just">
              <a:spcBef>
                <a:spcPts val="0"/>
              </a:spcBef>
              <a:buFont typeface="+mj-lt"/>
              <a:buAutoNum type="arabicPeriod" startAt="3"/>
            </a:pPr>
            <a:r>
              <a:rPr lang="en-US" sz="2000" i="1"/>
              <a:t>Conclusion</a:t>
            </a:r>
            <a:r>
              <a:rPr lang="en-US" sz="2000"/>
              <a:t>: How does your story end?  What is the outcome of your animal being invaded by chloroplasts?  Do they live happily ever after or are there further complications?</a:t>
            </a:r>
          </a:p>
          <a:p>
            <a:pPr marL="457200" lvl="0" indent="-457200" algn="just">
              <a:spcBef>
                <a:spcPts val="0"/>
              </a:spcBef>
              <a:buFont typeface="+mj-lt"/>
              <a:buAutoNum type="arabicPeriod" startAt="3"/>
            </a:pPr>
            <a:r>
              <a:rPr lang="en-US" sz="2000" i="1"/>
              <a:t>Whichever format you choose, you must have a picture to accompany your story:</a:t>
            </a:r>
            <a:r>
              <a:rPr lang="en-US" sz="2000"/>
              <a:t>  YOU must create the picture - draw, create it on the computer, or make a collage.  If you chose comic strip, your pictures should be included.  Show your animal invaded by chloroplasts in the surroundings you described.  Illustrate a part of your story that you find most interesting.</a:t>
            </a:r>
          </a:p>
          <a:p>
            <a:pPr algn="just" eaLnBrk="1" hangingPunct="1">
              <a:lnSpc>
                <a:spcPct val="90000"/>
              </a:lnSpc>
              <a:spcBef>
                <a:spcPts val="0"/>
              </a:spcBef>
            </a:pPr>
            <a:endParaRPr lang="en-US" sz="2000"/>
          </a:p>
          <a:p>
            <a:pPr algn="just" eaLnBrk="1" hangingPunct="1">
              <a:lnSpc>
                <a:spcPct val="90000"/>
              </a:lnSpc>
              <a:spcBef>
                <a:spcPts val="0"/>
              </a:spcBef>
            </a:pPr>
            <a:endParaRPr lang="en-US" sz="2000"/>
          </a:p>
        </p:txBody>
      </p:sp>
      <p:pic>
        <p:nvPicPr>
          <p:cNvPr id="4098" name="Picture 2" descr="C:\Users\mzaher\AppData\Local\Microsoft\Windows\Temporary Internet Files\Content.IE5\M6JX7GJN\MP90044659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2157" y="1106712"/>
            <a:ext cx="3589443" cy="46482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extLst>
      <p:ext uri="{BB962C8B-B14F-4D97-AF65-F5344CB8AC3E}">
        <p14:creationId xmlns:p14="http://schemas.microsoft.com/office/powerpoint/2010/main" val="98717268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mzaher\AppData\Local\Microsoft\Windows\Temporary Internet Files\Content.IE5\E3UR9CZ6\MP900403149[1].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3200" b="93600" l="9902" r="97324"/>
                    </a14:imgEffect>
                  </a14:imgLayer>
                </a14:imgProps>
              </a:ext>
              <a:ext uri="{28A0092B-C50C-407E-A947-70E740481C1C}">
                <a14:useLocalDpi xmlns:a14="http://schemas.microsoft.com/office/drawing/2010/main" val="0"/>
              </a:ext>
            </a:extLst>
          </a:blip>
          <a:srcRect/>
          <a:stretch>
            <a:fillRect/>
          </a:stretch>
        </p:blipFill>
        <p:spPr bwMode="auto">
          <a:xfrm>
            <a:off x="4982450" y="4114800"/>
            <a:ext cx="3628150" cy="2427398"/>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4" name="Table 3"/>
          <p:cNvGraphicFramePr>
            <a:graphicFrameLocks noGrp="1"/>
          </p:cNvGraphicFramePr>
          <p:nvPr>
            <p:extLst>
              <p:ext uri="{D42A27DB-BD31-4B8C-83A1-F6EECF244321}">
                <p14:modId xmlns:p14="http://schemas.microsoft.com/office/powerpoint/2010/main" val="2924659809"/>
              </p:ext>
            </p:extLst>
          </p:nvPr>
        </p:nvGraphicFramePr>
        <p:xfrm>
          <a:off x="381000" y="1828800"/>
          <a:ext cx="8382000" cy="1828800"/>
        </p:xfrm>
        <a:graphic>
          <a:graphicData uri="http://schemas.openxmlformats.org/drawingml/2006/table">
            <a:tbl>
              <a:tblPr>
                <a:tableStyleId>{5C22544A-7EE6-4342-B048-85BDC9FD1C3A}</a:tableStyleId>
              </a:tblPr>
              <a:tblGrid>
                <a:gridCol w="6292304">
                  <a:extLst>
                    <a:ext uri="{9D8B030D-6E8A-4147-A177-3AD203B41FA5}">
                      <a16:colId xmlns:a16="http://schemas.microsoft.com/office/drawing/2014/main" val="20000"/>
                    </a:ext>
                  </a:extLst>
                </a:gridCol>
                <a:gridCol w="794296">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tblGrid>
              <a:tr h="381000">
                <a:tc>
                  <a:txBody>
                    <a:bodyPr/>
                    <a:lstStyle/>
                    <a:p>
                      <a:pPr marL="0" marR="0" algn="ctr">
                        <a:spcBef>
                          <a:spcPts val="0"/>
                        </a:spcBef>
                        <a:spcAft>
                          <a:spcPts val="0"/>
                        </a:spcAft>
                      </a:pPr>
                      <a:r>
                        <a:rPr lang="en-US" sz="1800">
                          <a:effectLst/>
                        </a:rPr>
                        <a:t>Content for elements 1-4 are included</a:t>
                      </a:r>
                      <a:endParaRPr lang="en-US" sz="1800">
                        <a:effectLst/>
                        <a:latin typeface="Times New Roman"/>
                        <a:ea typeface="Times New Roman"/>
                      </a:endParaRPr>
                    </a:p>
                  </a:txBody>
                  <a:tcPr marL="0" marR="0" marT="0" marB="0"/>
                </a:tc>
                <a:tc>
                  <a:txBody>
                    <a:bodyPr/>
                    <a:lstStyle/>
                    <a:p>
                      <a:pPr marL="0" marR="0" algn="ctr">
                        <a:spcBef>
                          <a:spcPts val="0"/>
                        </a:spcBef>
                        <a:spcAft>
                          <a:spcPts val="0"/>
                        </a:spcAft>
                      </a:pPr>
                      <a:r>
                        <a:rPr lang="en-US" sz="1800">
                          <a:effectLst/>
                        </a:rPr>
                        <a:t>20/20</a:t>
                      </a:r>
                      <a:endParaRPr lang="en-US" sz="1800">
                        <a:effectLst/>
                        <a:latin typeface="Times New Roman"/>
                        <a:ea typeface="Times New Roman"/>
                      </a:endParaRPr>
                    </a:p>
                  </a:txBody>
                  <a:tcPr marL="0" marR="0" marT="0" marB="0"/>
                </a:tc>
                <a:tc>
                  <a:txBody>
                    <a:bodyPr/>
                    <a:lstStyle/>
                    <a:p>
                      <a:pPr marL="0" marR="0" algn="ctr">
                        <a:spcBef>
                          <a:spcPts val="0"/>
                        </a:spcBef>
                        <a:spcAft>
                          <a:spcPts val="0"/>
                        </a:spcAft>
                      </a:pPr>
                      <a:r>
                        <a:rPr lang="en-US" sz="1800">
                          <a:effectLst/>
                        </a:rPr>
                        <a:t>  /20</a:t>
                      </a:r>
                      <a:endParaRPr lang="en-US" sz="1800">
                        <a:effectLst/>
                        <a:latin typeface="Times New Roman"/>
                        <a:ea typeface="Times New Roman"/>
                      </a:endParaRPr>
                    </a:p>
                  </a:txBody>
                  <a:tcPr marL="0" marR="0" marT="0" marB="0"/>
                </a:tc>
                <a:extLst>
                  <a:ext uri="{0D108BD9-81ED-4DB2-BD59-A6C34878D82A}">
                    <a16:rowId xmlns:a16="http://schemas.microsoft.com/office/drawing/2014/main" val="10000"/>
                  </a:ext>
                </a:extLst>
              </a:tr>
              <a:tr h="313023">
                <a:tc>
                  <a:txBody>
                    <a:bodyPr/>
                    <a:lstStyle/>
                    <a:p>
                      <a:pPr marL="0" marR="0" algn="ctr">
                        <a:spcBef>
                          <a:spcPts val="0"/>
                        </a:spcBef>
                        <a:spcAft>
                          <a:spcPts val="0"/>
                        </a:spcAft>
                      </a:pPr>
                      <a:r>
                        <a:rPr lang="en-US" sz="1800">
                          <a:effectLst/>
                        </a:rPr>
                        <a:t>Show understanding of chloroplasts</a:t>
                      </a:r>
                      <a:endParaRPr lang="en-US" sz="1800">
                        <a:effectLst/>
                        <a:latin typeface="Times New Roman"/>
                        <a:ea typeface="Times New Roman"/>
                      </a:endParaRPr>
                    </a:p>
                  </a:txBody>
                  <a:tcPr marL="0" marR="0" marT="0" marB="0"/>
                </a:tc>
                <a:tc>
                  <a:txBody>
                    <a:bodyPr/>
                    <a:lstStyle/>
                    <a:p>
                      <a:pPr marL="0" marR="0" algn="ctr">
                        <a:spcBef>
                          <a:spcPts val="0"/>
                        </a:spcBef>
                        <a:spcAft>
                          <a:spcPts val="0"/>
                        </a:spcAft>
                      </a:pPr>
                      <a:r>
                        <a:rPr lang="en-US" sz="1800">
                          <a:effectLst/>
                        </a:rPr>
                        <a:t>20/20</a:t>
                      </a:r>
                      <a:endParaRPr lang="en-US" sz="1800">
                        <a:effectLst/>
                        <a:latin typeface="Times New Roman"/>
                        <a:ea typeface="Times New Roman"/>
                      </a:endParaRPr>
                    </a:p>
                  </a:txBody>
                  <a:tcPr marL="0" marR="0" marT="0" marB="0"/>
                </a:tc>
                <a:tc>
                  <a:txBody>
                    <a:bodyPr/>
                    <a:lstStyle/>
                    <a:p>
                      <a:pPr marL="0" marR="0" algn="ctr">
                        <a:spcBef>
                          <a:spcPts val="0"/>
                        </a:spcBef>
                        <a:spcAft>
                          <a:spcPts val="0"/>
                        </a:spcAft>
                      </a:pPr>
                      <a:r>
                        <a:rPr lang="en-US" sz="1800">
                          <a:effectLst/>
                        </a:rPr>
                        <a:t> /20</a:t>
                      </a:r>
                      <a:endParaRPr lang="en-US" sz="1800">
                        <a:effectLst/>
                        <a:latin typeface="Times New Roman"/>
                        <a:ea typeface="Times New Roman"/>
                      </a:endParaRPr>
                    </a:p>
                  </a:txBody>
                  <a:tcPr marL="0" marR="0" marT="0" marB="0"/>
                </a:tc>
                <a:extLst>
                  <a:ext uri="{0D108BD9-81ED-4DB2-BD59-A6C34878D82A}">
                    <a16:rowId xmlns:a16="http://schemas.microsoft.com/office/drawing/2014/main" val="10001"/>
                  </a:ext>
                </a:extLst>
              </a:tr>
              <a:tr h="397446">
                <a:tc>
                  <a:txBody>
                    <a:bodyPr/>
                    <a:lstStyle/>
                    <a:p>
                      <a:pPr marL="0" marR="0" algn="ctr">
                        <a:spcBef>
                          <a:spcPts val="0"/>
                        </a:spcBef>
                        <a:spcAft>
                          <a:spcPts val="0"/>
                        </a:spcAft>
                      </a:pPr>
                      <a:r>
                        <a:rPr lang="en-US" sz="1800">
                          <a:effectLst/>
                        </a:rPr>
                        <a:t>Show understanding of how animal would be affected</a:t>
                      </a:r>
                      <a:endParaRPr lang="en-US" sz="1800">
                        <a:effectLst/>
                        <a:latin typeface="Times New Roman"/>
                        <a:ea typeface="Times New Roman"/>
                      </a:endParaRPr>
                    </a:p>
                  </a:txBody>
                  <a:tcPr marL="0" marR="0" marT="0" marB="0"/>
                </a:tc>
                <a:tc>
                  <a:txBody>
                    <a:bodyPr/>
                    <a:lstStyle/>
                    <a:p>
                      <a:pPr marL="0" marR="0" algn="ctr">
                        <a:spcBef>
                          <a:spcPts val="0"/>
                        </a:spcBef>
                        <a:spcAft>
                          <a:spcPts val="0"/>
                        </a:spcAft>
                      </a:pPr>
                      <a:r>
                        <a:rPr lang="en-US" sz="1800">
                          <a:effectLst/>
                        </a:rPr>
                        <a:t>20/20</a:t>
                      </a:r>
                      <a:endParaRPr lang="en-US" sz="1800">
                        <a:effectLst/>
                        <a:latin typeface="Times New Roman"/>
                        <a:ea typeface="Times New Roman"/>
                      </a:endParaRPr>
                    </a:p>
                  </a:txBody>
                  <a:tcPr marL="0" marR="0" marT="0" marB="0"/>
                </a:tc>
                <a:tc>
                  <a:txBody>
                    <a:bodyPr/>
                    <a:lstStyle/>
                    <a:p>
                      <a:pPr marL="0" marR="0" algn="ctr">
                        <a:spcBef>
                          <a:spcPts val="0"/>
                        </a:spcBef>
                        <a:spcAft>
                          <a:spcPts val="0"/>
                        </a:spcAft>
                      </a:pPr>
                      <a:r>
                        <a:rPr lang="en-US" sz="1800">
                          <a:effectLst/>
                        </a:rPr>
                        <a:t> /20</a:t>
                      </a:r>
                      <a:endParaRPr lang="en-US" sz="1800">
                        <a:effectLst/>
                        <a:latin typeface="Times New Roman"/>
                        <a:ea typeface="Times New Roman"/>
                      </a:endParaRPr>
                    </a:p>
                  </a:txBody>
                  <a:tcPr marL="0" marR="0" marT="0" marB="0"/>
                </a:tc>
                <a:extLst>
                  <a:ext uri="{0D108BD9-81ED-4DB2-BD59-A6C34878D82A}">
                    <a16:rowId xmlns:a16="http://schemas.microsoft.com/office/drawing/2014/main" val="10002"/>
                  </a:ext>
                </a:extLst>
              </a:tr>
              <a:tr h="405669">
                <a:tc>
                  <a:txBody>
                    <a:bodyPr/>
                    <a:lstStyle/>
                    <a:p>
                      <a:pPr marL="0" marR="0" algn="ctr">
                        <a:spcBef>
                          <a:spcPts val="0"/>
                        </a:spcBef>
                        <a:spcAft>
                          <a:spcPts val="0"/>
                        </a:spcAft>
                      </a:pPr>
                      <a:r>
                        <a:rPr lang="en-US" sz="1800">
                          <a:effectLst/>
                        </a:rPr>
                        <a:t>Picture is included</a:t>
                      </a:r>
                      <a:endParaRPr lang="en-US" sz="1800">
                        <a:effectLst/>
                        <a:latin typeface="Times New Roman"/>
                        <a:ea typeface="Times New Roman"/>
                      </a:endParaRPr>
                    </a:p>
                  </a:txBody>
                  <a:tcPr marL="0" marR="0" marT="0" marB="0"/>
                </a:tc>
                <a:tc>
                  <a:txBody>
                    <a:bodyPr/>
                    <a:lstStyle/>
                    <a:p>
                      <a:pPr marL="0" marR="0" algn="ctr">
                        <a:spcBef>
                          <a:spcPts val="0"/>
                        </a:spcBef>
                        <a:spcAft>
                          <a:spcPts val="0"/>
                        </a:spcAft>
                      </a:pPr>
                      <a:r>
                        <a:rPr lang="en-US" sz="1800">
                          <a:effectLst/>
                        </a:rPr>
                        <a:t>20/20</a:t>
                      </a:r>
                      <a:endParaRPr lang="en-US" sz="1800">
                        <a:effectLst/>
                        <a:latin typeface="Times New Roman"/>
                        <a:ea typeface="Times New Roman"/>
                      </a:endParaRPr>
                    </a:p>
                  </a:txBody>
                  <a:tcPr marL="0" marR="0" marT="0" marB="0"/>
                </a:tc>
                <a:tc>
                  <a:txBody>
                    <a:bodyPr/>
                    <a:lstStyle/>
                    <a:p>
                      <a:pPr marL="0" marR="0" algn="ctr">
                        <a:spcBef>
                          <a:spcPts val="0"/>
                        </a:spcBef>
                        <a:spcAft>
                          <a:spcPts val="0"/>
                        </a:spcAft>
                      </a:pPr>
                      <a:r>
                        <a:rPr lang="en-US" sz="1800">
                          <a:effectLst/>
                        </a:rPr>
                        <a:t> /20</a:t>
                      </a:r>
                      <a:endParaRPr lang="en-US" sz="1800">
                        <a:effectLst/>
                        <a:latin typeface="Times New Roman"/>
                        <a:ea typeface="Times New Roman"/>
                      </a:endParaRPr>
                    </a:p>
                  </a:txBody>
                  <a:tcPr marL="0" marR="0" marT="0" marB="0"/>
                </a:tc>
                <a:extLst>
                  <a:ext uri="{0D108BD9-81ED-4DB2-BD59-A6C34878D82A}">
                    <a16:rowId xmlns:a16="http://schemas.microsoft.com/office/drawing/2014/main" val="10003"/>
                  </a:ext>
                </a:extLst>
              </a:tr>
              <a:tr h="331662">
                <a:tc>
                  <a:txBody>
                    <a:bodyPr/>
                    <a:lstStyle/>
                    <a:p>
                      <a:pPr marL="0" marR="0" algn="ctr">
                        <a:spcBef>
                          <a:spcPts val="0"/>
                        </a:spcBef>
                        <a:spcAft>
                          <a:spcPts val="0"/>
                        </a:spcAft>
                      </a:pPr>
                      <a:r>
                        <a:rPr lang="en-US" sz="1800">
                          <a:effectLst/>
                        </a:rPr>
                        <a:t>Picture is neat and colorful; Elements 1-4 neatly typed/handwritten</a:t>
                      </a:r>
                      <a:endParaRPr lang="en-US" sz="1800">
                        <a:effectLst/>
                        <a:latin typeface="Times New Roman"/>
                        <a:ea typeface="Times New Roman"/>
                      </a:endParaRPr>
                    </a:p>
                  </a:txBody>
                  <a:tcPr marL="0" marR="0" marT="0" marB="0"/>
                </a:tc>
                <a:tc>
                  <a:txBody>
                    <a:bodyPr/>
                    <a:lstStyle/>
                    <a:p>
                      <a:pPr marL="0" marR="0" algn="ctr">
                        <a:spcBef>
                          <a:spcPts val="0"/>
                        </a:spcBef>
                        <a:spcAft>
                          <a:spcPts val="0"/>
                        </a:spcAft>
                      </a:pPr>
                      <a:r>
                        <a:rPr lang="en-US" sz="1800">
                          <a:effectLst/>
                        </a:rPr>
                        <a:t>20/20</a:t>
                      </a:r>
                      <a:endParaRPr lang="en-US" sz="1800">
                        <a:effectLst/>
                        <a:latin typeface="Times New Roman"/>
                        <a:ea typeface="Times New Roman"/>
                      </a:endParaRPr>
                    </a:p>
                  </a:txBody>
                  <a:tcPr marL="0" marR="0" marT="0" marB="0"/>
                </a:tc>
                <a:tc>
                  <a:txBody>
                    <a:bodyPr/>
                    <a:lstStyle/>
                    <a:p>
                      <a:pPr marL="0" marR="0" algn="ctr">
                        <a:spcBef>
                          <a:spcPts val="0"/>
                        </a:spcBef>
                        <a:spcAft>
                          <a:spcPts val="0"/>
                        </a:spcAft>
                      </a:pPr>
                      <a:r>
                        <a:rPr lang="en-US" sz="1800">
                          <a:effectLst/>
                        </a:rPr>
                        <a:t> /20</a:t>
                      </a:r>
                      <a:endParaRPr lang="en-US" sz="1800">
                        <a:effectLst/>
                        <a:latin typeface="Times New Roman"/>
                        <a:ea typeface="Times New Roman"/>
                      </a:endParaRPr>
                    </a:p>
                  </a:txBody>
                  <a:tcPr marL="0" marR="0" marT="0" marB="0"/>
                </a:tc>
                <a:extLst>
                  <a:ext uri="{0D108BD9-81ED-4DB2-BD59-A6C34878D82A}">
                    <a16:rowId xmlns:a16="http://schemas.microsoft.com/office/drawing/2014/main" val="10004"/>
                  </a:ext>
                </a:extLst>
              </a:tr>
            </a:tbl>
          </a:graphicData>
        </a:graphic>
      </p:graphicFrame>
      <p:sp>
        <p:nvSpPr>
          <p:cNvPr id="5" name="Rectangle 1"/>
          <p:cNvSpPr>
            <a:spLocks noChangeArrowheads="1"/>
          </p:cNvSpPr>
          <p:nvPr/>
        </p:nvSpPr>
        <p:spPr bwMode="auto">
          <a:xfrm>
            <a:off x="381000" y="228600"/>
            <a:ext cx="8382000" cy="13849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i="0" u="none" strike="noStrike" cap="none" normalizeH="0" baseline="0">
                <a:ln>
                  <a:noFill/>
                </a:ln>
                <a:solidFill>
                  <a:schemeClr val="tx1"/>
                </a:solidFill>
                <a:effectLst/>
                <a:latin typeface="+mj-lt"/>
                <a:ea typeface="Times New Roman" pitchFamily="18" charset="0"/>
                <a:cs typeface="Calibri" pitchFamily="34" charset="0"/>
              </a:rPr>
              <a:t>STAPLE YOUR SHEET TO YOUR PROJECT WHEN YOU TURN IT IN.  THIS WILL SERVE AS YOUR RUBRIC FOR YOUR PROJECT</a:t>
            </a:r>
            <a:endParaRPr kumimoji="0" lang="en-US" sz="2800" i="0" u="none" strike="noStrike" cap="none" normalizeH="0" baseline="0">
              <a:ln>
                <a:noFill/>
              </a:ln>
              <a:solidFill>
                <a:schemeClr val="tx1"/>
              </a:solidFill>
              <a:effectLst/>
              <a:latin typeface="+mj-lt"/>
              <a:cs typeface="Arial" pitchFamily="34" charset="0"/>
            </a:endParaRPr>
          </a:p>
        </p:txBody>
      </p:sp>
      <p:grpSp>
        <p:nvGrpSpPr>
          <p:cNvPr id="8" name="Group 4"/>
          <p:cNvGrpSpPr>
            <a:grpSpLocks/>
          </p:cNvGrpSpPr>
          <p:nvPr/>
        </p:nvGrpSpPr>
        <p:grpSpPr bwMode="auto">
          <a:xfrm>
            <a:off x="311635" y="6238811"/>
            <a:ext cx="291130" cy="257518"/>
            <a:chOff x="1704" y="2544"/>
            <a:chExt cx="480" cy="288"/>
          </a:xfrm>
        </p:grpSpPr>
        <p:sp>
          <p:nvSpPr>
            <p:cNvPr id="9" name="Oval 5"/>
            <p:cNvSpPr>
              <a:spLocks noChangeArrowheads="1"/>
            </p:cNvSpPr>
            <p:nvPr/>
          </p:nvSpPr>
          <p:spPr bwMode="auto">
            <a:xfrm rot="-3671978">
              <a:off x="1824" y="2448"/>
              <a:ext cx="240" cy="480"/>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0" name="Oval 6"/>
            <p:cNvSpPr>
              <a:spLocks noChangeArrowheads="1"/>
            </p:cNvSpPr>
            <p:nvPr/>
          </p:nvSpPr>
          <p:spPr bwMode="auto">
            <a:xfrm rot="1561775">
              <a:off x="1824" y="2544"/>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1" name="Oval 7"/>
            <p:cNvSpPr>
              <a:spLocks noChangeArrowheads="1"/>
            </p:cNvSpPr>
            <p:nvPr/>
          </p:nvSpPr>
          <p:spPr bwMode="auto">
            <a:xfrm rot="1561775">
              <a:off x="1776" y="2544"/>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2" name="Oval 8"/>
            <p:cNvSpPr>
              <a:spLocks noChangeArrowheads="1"/>
            </p:cNvSpPr>
            <p:nvPr/>
          </p:nvSpPr>
          <p:spPr bwMode="auto">
            <a:xfrm rot="1561775">
              <a:off x="1776" y="2592"/>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3" name="Oval 9"/>
            <p:cNvSpPr>
              <a:spLocks noChangeArrowheads="1"/>
            </p:cNvSpPr>
            <p:nvPr/>
          </p:nvSpPr>
          <p:spPr bwMode="auto">
            <a:xfrm rot="1561775">
              <a:off x="1728" y="2640"/>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4" name="Oval 10"/>
            <p:cNvSpPr>
              <a:spLocks noChangeArrowheads="1"/>
            </p:cNvSpPr>
            <p:nvPr/>
          </p:nvSpPr>
          <p:spPr bwMode="auto">
            <a:xfrm rot="1561775">
              <a:off x="1920" y="2640"/>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5" name="Oval 11"/>
            <p:cNvSpPr>
              <a:spLocks noChangeArrowheads="1"/>
            </p:cNvSpPr>
            <p:nvPr/>
          </p:nvSpPr>
          <p:spPr bwMode="auto">
            <a:xfrm rot="1561775">
              <a:off x="1968" y="2640"/>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6" name="Oval 12"/>
            <p:cNvSpPr>
              <a:spLocks noChangeArrowheads="1"/>
            </p:cNvSpPr>
            <p:nvPr/>
          </p:nvSpPr>
          <p:spPr bwMode="auto">
            <a:xfrm rot="1561775">
              <a:off x="1920" y="2688"/>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7" name="Oval 13"/>
            <p:cNvSpPr>
              <a:spLocks noChangeArrowheads="1"/>
            </p:cNvSpPr>
            <p:nvPr/>
          </p:nvSpPr>
          <p:spPr bwMode="auto">
            <a:xfrm rot="1561775">
              <a:off x="1872" y="2688"/>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8" name="Oval 14"/>
            <p:cNvSpPr>
              <a:spLocks noChangeArrowheads="1"/>
            </p:cNvSpPr>
            <p:nvPr/>
          </p:nvSpPr>
          <p:spPr bwMode="auto">
            <a:xfrm rot="1561775">
              <a:off x="1920" y="2736"/>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grpSp>
        <p:nvGrpSpPr>
          <p:cNvPr id="19" name="Group 15"/>
          <p:cNvGrpSpPr>
            <a:grpSpLocks/>
          </p:cNvGrpSpPr>
          <p:nvPr/>
        </p:nvGrpSpPr>
        <p:grpSpPr bwMode="auto">
          <a:xfrm>
            <a:off x="6141182" y="4945934"/>
            <a:ext cx="333710" cy="282325"/>
            <a:chOff x="1704" y="2544"/>
            <a:chExt cx="480" cy="288"/>
          </a:xfrm>
        </p:grpSpPr>
        <p:sp>
          <p:nvSpPr>
            <p:cNvPr id="20" name="Oval 16"/>
            <p:cNvSpPr>
              <a:spLocks noChangeArrowheads="1"/>
            </p:cNvSpPr>
            <p:nvPr/>
          </p:nvSpPr>
          <p:spPr bwMode="auto">
            <a:xfrm rot="-3671978">
              <a:off x="1824" y="2448"/>
              <a:ext cx="240" cy="480"/>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1" name="Oval 17"/>
            <p:cNvSpPr>
              <a:spLocks noChangeArrowheads="1"/>
            </p:cNvSpPr>
            <p:nvPr/>
          </p:nvSpPr>
          <p:spPr bwMode="auto">
            <a:xfrm rot="1561775">
              <a:off x="1824" y="2544"/>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2" name="Oval 18"/>
            <p:cNvSpPr>
              <a:spLocks noChangeArrowheads="1"/>
            </p:cNvSpPr>
            <p:nvPr/>
          </p:nvSpPr>
          <p:spPr bwMode="auto">
            <a:xfrm rot="1561775">
              <a:off x="1776" y="2544"/>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3" name="Oval 19"/>
            <p:cNvSpPr>
              <a:spLocks noChangeArrowheads="1"/>
            </p:cNvSpPr>
            <p:nvPr/>
          </p:nvSpPr>
          <p:spPr bwMode="auto">
            <a:xfrm rot="1561775">
              <a:off x="1776" y="2592"/>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4" name="Oval 20"/>
            <p:cNvSpPr>
              <a:spLocks noChangeArrowheads="1"/>
            </p:cNvSpPr>
            <p:nvPr/>
          </p:nvSpPr>
          <p:spPr bwMode="auto">
            <a:xfrm rot="1561775">
              <a:off x="1728" y="2640"/>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5" name="Oval 21"/>
            <p:cNvSpPr>
              <a:spLocks noChangeArrowheads="1"/>
            </p:cNvSpPr>
            <p:nvPr/>
          </p:nvSpPr>
          <p:spPr bwMode="auto">
            <a:xfrm rot="1561775">
              <a:off x="1920" y="2640"/>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6" name="Oval 22"/>
            <p:cNvSpPr>
              <a:spLocks noChangeArrowheads="1"/>
            </p:cNvSpPr>
            <p:nvPr/>
          </p:nvSpPr>
          <p:spPr bwMode="auto">
            <a:xfrm rot="1561775">
              <a:off x="1968" y="2640"/>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7" name="Oval 23"/>
            <p:cNvSpPr>
              <a:spLocks noChangeArrowheads="1"/>
            </p:cNvSpPr>
            <p:nvPr/>
          </p:nvSpPr>
          <p:spPr bwMode="auto">
            <a:xfrm rot="1561775">
              <a:off x="1920" y="2688"/>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8" name="Oval 24"/>
            <p:cNvSpPr>
              <a:spLocks noChangeArrowheads="1"/>
            </p:cNvSpPr>
            <p:nvPr/>
          </p:nvSpPr>
          <p:spPr bwMode="auto">
            <a:xfrm rot="1561775">
              <a:off x="1872" y="2688"/>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9" name="Oval 25"/>
            <p:cNvSpPr>
              <a:spLocks noChangeArrowheads="1"/>
            </p:cNvSpPr>
            <p:nvPr/>
          </p:nvSpPr>
          <p:spPr bwMode="auto">
            <a:xfrm rot="1561775">
              <a:off x="1920" y="2736"/>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grpSp>
        <p:nvGrpSpPr>
          <p:cNvPr id="30" name="Group 26"/>
          <p:cNvGrpSpPr>
            <a:grpSpLocks/>
          </p:cNvGrpSpPr>
          <p:nvPr/>
        </p:nvGrpSpPr>
        <p:grpSpPr bwMode="auto">
          <a:xfrm rot="-2453832">
            <a:off x="3540257" y="5248670"/>
            <a:ext cx="378024" cy="248013"/>
            <a:chOff x="1704" y="2544"/>
            <a:chExt cx="480" cy="288"/>
          </a:xfrm>
        </p:grpSpPr>
        <p:sp>
          <p:nvSpPr>
            <p:cNvPr id="31" name="Oval 27"/>
            <p:cNvSpPr>
              <a:spLocks noChangeArrowheads="1"/>
            </p:cNvSpPr>
            <p:nvPr/>
          </p:nvSpPr>
          <p:spPr bwMode="auto">
            <a:xfrm rot="-3671978">
              <a:off x="1824" y="2448"/>
              <a:ext cx="240" cy="480"/>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2" name="Oval 28"/>
            <p:cNvSpPr>
              <a:spLocks noChangeArrowheads="1"/>
            </p:cNvSpPr>
            <p:nvPr/>
          </p:nvSpPr>
          <p:spPr bwMode="auto">
            <a:xfrm rot="1561775">
              <a:off x="1824" y="2544"/>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3" name="Oval 29"/>
            <p:cNvSpPr>
              <a:spLocks noChangeArrowheads="1"/>
            </p:cNvSpPr>
            <p:nvPr/>
          </p:nvSpPr>
          <p:spPr bwMode="auto">
            <a:xfrm rot="1561775">
              <a:off x="1776" y="2544"/>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4" name="Oval 30"/>
            <p:cNvSpPr>
              <a:spLocks noChangeArrowheads="1"/>
            </p:cNvSpPr>
            <p:nvPr/>
          </p:nvSpPr>
          <p:spPr bwMode="auto">
            <a:xfrm rot="1561775">
              <a:off x="1776" y="2592"/>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5" name="Oval 31"/>
            <p:cNvSpPr>
              <a:spLocks noChangeArrowheads="1"/>
            </p:cNvSpPr>
            <p:nvPr/>
          </p:nvSpPr>
          <p:spPr bwMode="auto">
            <a:xfrm rot="1561775">
              <a:off x="1728" y="2640"/>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6" name="Oval 32"/>
            <p:cNvSpPr>
              <a:spLocks noChangeArrowheads="1"/>
            </p:cNvSpPr>
            <p:nvPr/>
          </p:nvSpPr>
          <p:spPr bwMode="auto">
            <a:xfrm rot="1561775">
              <a:off x="1920" y="2640"/>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7" name="Oval 33"/>
            <p:cNvSpPr>
              <a:spLocks noChangeArrowheads="1"/>
            </p:cNvSpPr>
            <p:nvPr/>
          </p:nvSpPr>
          <p:spPr bwMode="auto">
            <a:xfrm rot="1561775">
              <a:off x="1968" y="2640"/>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8" name="Oval 34"/>
            <p:cNvSpPr>
              <a:spLocks noChangeArrowheads="1"/>
            </p:cNvSpPr>
            <p:nvPr/>
          </p:nvSpPr>
          <p:spPr bwMode="auto">
            <a:xfrm rot="1561775">
              <a:off x="1920" y="2688"/>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9" name="Oval 35"/>
            <p:cNvSpPr>
              <a:spLocks noChangeArrowheads="1"/>
            </p:cNvSpPr>
            <p:nvPr/>
          </p:nvSpPr>
          <p:spPr bwMode="auto">
            <a:xfrm rot="1561775">
              <a:off x="1872" y="2688"/>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40" name="Oval 36"/>
            <p:cNvSpPr>
              <a:spLocks noChangeArrowheads="1"/>
            </p:cNvSpPr>
            <p:nvPr/>
          </p:nvSpPr>
          <p:spPr bwMode="auto">
            <a:xfrm rot="1561775">
              <a:off x="1920" y="2736"/>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grpSp>
        <p:nvGrpSpPr>
          <p:cNvPr id="41" name="Group 37"/>
          <p:cNvGrpSpPr>
            <a:grpSpLocks/>
          </p:cNvGrpSpPr>
          <p:nvPr/>
        </p:nvGrpSpPr>
        <p:grpSpPr bwMode="auto">
          <a:xfrm rot="2015731">
            <a:off x="6355499" y="5721980"/>
            <a:ext cx="382918" cy="272415"/>
            <a:chOff x="1704" y="2544"/>
            <a:chExt cx="480" cy="288"/>
          </a:xfrm>
        </p:grpSpPr>
        <p:sp>
          <p:nvSpPr>
            <p:cNvPr id="42" name="Oval 38"/>
            <p:cNvSpPr>
              <a:spLocks noChangeArrowheads="1"/>
            </p:cNvSpPr>
            <p:nvPr/>
          </p:nvSpPr>
          <p:spPr bwMode="auto">
            <a:xfrm rot="-3671978">
              <a:off x="1824" y="2448"/>
              <a:ext cx="240" cy="480"/>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43" name="Oval 39"/>
            <p:cNvSpPr>
              <a:spLocks noChangeArrowheads="1"/>
            </p:cNvSpPr>
            <p:nvPr/>
          </p:nvSpPr>
          <p:spPr bwMode="auto">
            <a:xfrm rot="1561775">
              <a:off x="1824" y="2544"/>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44" name="Oval 40"/>
            <p:cNvSpPr>
              <a:spLocks noChangeArrowheads="1"/>
            </p:cNvSpPr>
            <p:nvPr/>
          </p:nvSpPr>
          <p:spPr bwMode="auto">
            <a:xfrm rot="1561775">
              <a:off x="1776" y="2544"/>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45" name="Oval 41"/>
            <p:cNvSpPr>
              <a:spLocks noChangeArrowheads="1"/>
            </p:cNvSpPr>
            <p:nvPr/>
          </p:nvSpPr>
          <p:spPr bwMode="auto">
            <a:xfrm rot="1561775">
              <a:off x="1776" y="2592"/>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46" name="Oval 42"/>
            <p:cNvSpPr>
              <a:spLocks noChangeArrowheads="1"/>
            </p:cNvSpPr>
            <p:nvPr/>
          </p:nvSpPr>
          <p:spPr bwMode="auto">
            <a:xfrm rot="1561775">
              <a:off x="1728" y="2640"/>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47" name="Oval 43"/>
            <p:cNvSpPr>
              <a:spLocks noChangeArrowheads="1"/>
            </p:cNvSpPr>
            <p:nvPr/>
          </p:nvSpPr>
          <p:spPr bwMode="auto">
            <a:xfrm rot="1561775">
              <a:off x="1920" y="2640"/>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48" name="Oval 44"/>
            <p:cNvSpPr>
              <a:spLocks noChangeArrowheads="1"/>
            </p:cNvSpPr>
            <p:nvPr/>
          </p:nvSpPr>
          <p:spPr bwMode="auto">
            <a:xfrm rot="1561775">
              <a:off x="1968" y="2640"/>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49" name="Oval 45"/>
            <p:cNvSpPr>
              <a:spLocks noChangeArrowheads="1"/>
            </p:cNvSpPr>
            <p:nvPr/>
          </p:nvSpPr>
          <p:spPr bwMode="auto">
            <a:xfrm rot="1561775">
              <a:off x="1920" y="2688"/>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50" name="Oval 46"/>
            <p:cNvSpPr>
              <a:spLocks noChangeArrowheads="1"/>
            </p:cNvSpPr>
            <p:nvPr/>
          </p:nvSpPr>
          <p:spPr bwMode="auto">
            <a:xfrm rot="1561775">
              <a:off x="1872" y="2688"/>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51" name="Oval 47"/>
            <p:cNvSpPr>
              <a:spLocks noChangeArrowheads="1"/>
            </p:cNvSpPr>
            <p:nvPr/>
          </p:nvSpPr>
          <p:spPr bwMode="auto">
            <a:xfrm rot="1561775">
              <a:off x="1920" y="2736"/>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grpSp>
        <p:nvGrpSpPr>
          <p:cNvPr id="52" name="Group 48"/>
          <p:cNvGrpSpPr>
            <a:grpSpLocks/>
          </p:cNvGrpSpPr>
          <p:nvPr/>
        </p:nvGrpSpPr>
        <p:grpSpPr bwMode="auto">
          <a:xfrm rot="-5563579">
            <a:off x="7027032" y="5785225"/>
            <a:ext cx="345374" cy="214755"/>
            <a:chOff x="1704" y="2544"/>
            <a:chExt cx="480" cy="288"/>
          </a:xfrm>
        </p:grpSpPr>
        <p:sp>
          <p:nvSpPr>
            <p:cNvPr id="53" name="Oval 49"/>
            <p:cNvSpPr>
              <a:spLocks noChangeArrowheads="1"/>
            </p:cNvSpPr>
            <p:nvPr/>
          </p:nvSpPr>
          <p:spPr bwMode="auto">
            <a:xfrm rot="-3671978">
              <a:off x="1824" y="2448"/>
              <a:ext cx="240" cy="480"/>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54" name="Oval 50"/>
            <p:cNvSpPr>
              <a:spLocks noChangeArrowheads="1"/>
            </p:cNvSpPr>
            <p:nvPr/>
          </p:nvSpPr>
          <p:spPr bwMode="auto">
            <a:xfrm rot="1561775">
              <a:off x="1824" y="2544"/>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55" name="Oval 51"/>
            <p:cNvSpPr>
              <a:spLocks noChangeArrowheads="1"/>
            </p:cNvSpPr>
            <p:nvPr/>
          </p:nvSpPr>
          <p:spPr bwMode="auto">
            <a:xfrm rot="1561775">
              <a:off x="1776" y="2544"/>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56" name="Oval 52"/>
            <p:cNvSpPr>
              <a:spLocks noChangeArrowheads="1"/>
            </p:cNvSpPr>
            <p:nvPr/>
          </p:nvSpPr>
          <p:spPr bwMode="auto">
            <a:xfrm rot="1561775">
              <a:off x="1776" y="2592"/>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57" name="Oval 53"/>
            <p:cNvSpPr>
              <a:spLocks noChangeArrowheads="1"/>
            </p:cNvSpPr>
            <p:nvPr/>
          </p:nvSpPr>
          <p:spPr bwMode="auto">
            <a:xfrm rot="1561775">
              <a:off x="1728" y="2640"/>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58" name="Oval 54"/>
            <p:cNvSpPr>
              <a:spLocks noChangeArrowheads="1"/>
            </p:cNvSpPr>
            <p:nvPr/>
          </p:nvSpPr>
          <p:spPr bwMode="auto">
            <a:xfrm rot="1561775">
              <a:off x="1920" y="2640"/>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59" name="Oval 55"/>
            <p:cNvSpPr>
              <a:spLocks noChangeArrowheads="1"/>
            </p:cNvSpPr>
            <p:nvPr/>
          </p:nvSpPr>
          <p:spPr bwMode="auto">
            <a:xfrm rot="1561775">
              <a:off x="1968" y="2640"/>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60" name="Oval 56"/>
            <p:cNvSpPr>
              <a:spLocks noChangeArrowheads="1"/>
            </p:cNvSpPr>
            <p:nvPr/>
          </p:nvSpPr>
          <p:spPr bwMode="auto">
            <a:xfrm rot="1561775">
              <a:off x="1920" y="2688"/>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61" name="Oval 57"/>
            <p:cNvSpPr>
              <a:spLocks noChangeArrowheads="1"/>
            </p:cNvSpPr>
            <p:nvPr/>
          </p:nvSpPr>
          <p:spPr bwMode="auto">
            <a:xfrm rot="1561775">
              <a:off x="1872" y="2688"/>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62" name="Oval 58"/>
            <p:cNvSpPr>
              <a:spLocks noChangeArrowheads="1"/>
            </p:cNvSpPr>
            <p:nvPr/>
          </p:nvSpPr>
          <p:spPr bwMode="auto">
            <a:xfrm rot="1561775">
              <a:off x="1920" y="2736"/>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grpSp>
        <p:nvGrpSpPr>
          <p:cNvPr id="63" name="Group 59"/>
          <p:cNvGrpSpPr>
            <a:grpSpLocks/>
          </p:cNvGrpSpPr>
          <p:nvPr/>
        </p:nvGrpSpPr>
        <p:grpSpPr bwMode="auto">
          <a:xfrm rot="-2498013">
            <a:off x="2633236" y="6078584"/>
            <a:ext cx="348622" cy="260265"/>
            <a:chOff x="1704" y="2544"/>
            <a:chExt cx="480" cy="288"/>
          </a:xfrm>
        </p:grpSpPr>
        <p:sp>
          <p:nvSpPr>
            <p:cNvPr id="64" name="Oval 60"/>
            <p:cNvSpPr>
              <a:spLocks noChangeArrowheads="1"/>
            </p:cNvSpPr>
            <p:nvPr/>
          </p:nvSpPr>
          <p:spPr bwMode="auto">
            <a:xfrm rot="-3671978">
              <a:off x="1824" y="2448"/>
              <a:ext cx="240" cy="480"/>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65" name="Oval 61"/>
            <p:cNvSpPr>
              <a:spLocks noChangeArrowheads="1"/>
            </p:cNvSpPr>
            <p:nvPr/>
          </p:nvSpPr>
          <p:spPr bwMode="auto">
            <a:xfrm rot="1561775">
              <a:off x="1824" y="2544"/>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66" name="Oval 62"/>
            <p:cNvSpPr>
              <a:spLocks noChangeArrowheads="1"/>
            </p:cNvSpPr>
            <p:nvPr/>
          </p:nvSpPr>
          <p:spPr bwMode="auto">
            <a:xfrm rot="1561775">
              <a:off x="1776" y="2544"/>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67" name="Oval 63"/>
            <p:cNvSpPr>
              <a:spLocks noChangeArrowheads="1"/>
            </p:cNvSpPr>
            <p:nvPr/>
          </p:nvSpPr>
          <p:spPr bwMode="auto">
            <a:xfrm rot="1561775">
              <a:off x="1776" y="2592"/>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68" name="Oval 64"/>
            <p:cNvSpPr>
              <a:spLocks noChangeArrowheads="1"/>
            </p:cNvSpPr>
            <p:nvPr/>
          </p:nvSpPr>
          <p:spPr bwMode="auto">
            <a:xfrm rot="1561775">
              <a:off x="1728" y="2640"/>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69" name="Oval 65"/>
            <p:cNvSpPr>
              <a:spLocks noChangeArrowheads="1"/>
            </p:cNvSpPr>
            <p:nvPr/>
          </p:nvSpPr>
          <p:spPr bwMode="auto">
            <a:xfrm rot="1561775">
              <a:off x="1920" y="2640"/>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70" name="Oval 66"/>
            <p:cNvSpPr>
              <a:spLocks noChangeArrowheads="1"/>
            </p:cNvSpPr>
            <p:nvPr/>
          </p:nvSpPr>
          <p:spPr bwMode="auto">
            <a:xfrm rot="1561775">
              <a:off x="1968" y="2640"/>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71" name="Oval 67"/>
            <p:cNvSpPr>
              <a:spLocks noChangeArrowheads="1"/>
            </p:cNvSpPr>
            <p:nvPr/>
          </p:nvSpPr>
          <p:spPr bwMode="auto">
            <a:xfrm rot="1561775">
              <a:off x="1920" y="2688"/>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72" name="Oval 68"/>
            <p:cNvSpPr>
              <a:spLocks noChangeArrowheads="1"/>
            </p:cNvSpPr>
            <p:nvPr/>
          </p:nvSpPr>
          <p:spPr bwMode="auto">
            <a:xfrm rot="1561775">
              <a:off x="1872" y="2688"/>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73" name="Oval 69"/>
            <p:cNvSpPr>
              <a:spLocks noChangeArrowheads="1"/>
            </p:cNvSpPr>
            <p:nvPr/>
          </p:nvSpPr>
          <p:spPr bwMode="auto">
            <a:xfrm rot="1561775">
              <a:off x="1920" y="2736"/>
              <a:ext cx="192" cy="96"/>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sp>
        <p:nvSpPr>
          <p:cNvPr id="74" name="Freeform 73"/>
          <p:cNvSpPr/>
          <p:nvPr/>
        </p:nvSpPr>
        <p:spPr>
          <a:xfrm>
            <a:off x="457200" y="3962400"/>
            <a:ext cx="5827486" cy="2278741"/>
          </a:xfrm>
          <a:custGeom>
            <a:avLst/>
            <a:gdLst>
              <a:gd name="connsiteX0" fmla="*/ 0 w 2423886"/>
              <a:gd name="connsiteY0" fmla="*/ 2443602 h 2443602"/>
              <a:gd name="connsiteX1" fmla="*/ 348343 w 2423886"/>
              <a:gd name="connsiteY1" fmla="*/ 1892059 h 2443602"/>
              <a:gd name="connsiteX2" fmla="*/ 957943 w 2423886"/>
              <a:gd name="connsiteY2" fmla="*/ 2356516 h 2443602"/>
              <a:gd name="connsiteX3" fmla="*/ 957943 w 2423886"/>
              <a:gd name="connsiteY3" fmla="*/ 2356516 h 2443602"/>
              <a:gd name="connsiteX4" fmla="*/ 769257 w 2423886"/>
              <a:gd name="connsiteY4" fmla="*/ 701888 h 2443602"/>
              <a:gd name="connsiteX5" fmla="*/ 1320800 w 2423886"/>
              <a:gd name="connsiteY5" fmla="*/ 1224402 h 2443602"/>
              <a:gd name="connsiteX6" fmla="*/ 1611086 w 2423886"/>
              <a:gd name="connsiteY6" fmla="*/ 339030 h 2443602"/>
              <a:gd name="connsiteX7" fmla="*/ 1611086 w 2423886"/>
              <a:gd name="connsiteY7" fmla="*/ 339030 h 2443602"/>
              <a:gd name="connsiteX8" fmla="*/ 1698171 w 2423886"/>
              <a:gd name="connsiteY8" fmla="*/ 19716 h 2443602"/>
              <a:gd name="connsiteX9" fmla="*/ 2423886 w 2423886"/>
              <a:gd name="connsiteY9" fmla="*/ 992173 h 2443602"/>
              <a:gd name="connsiteX10" fmla="*/ 2423886 w 2423886"/>
              <a:gd name="connsiteY10" fmla="*/ 992173 h 2443602"/>
              <a:gd name="connsiteX0" fmla="*/ 0 w 2423886"/>
              <a:gd name="connsiteY0" fmla="*/ 2453216 h 2453216"/>
              <a:gd name="connsiteX1" fmla="*/ 348343 w 2423886"/>
              <a:gd name="connsiteY1" fmla="*/ 1901673 h 2453216"/>
              <a:gd name="connsiteX2" fmla="*/ 957943 w 2423886"/>
              <a:gd name="connsiteY2" fmla="*/ 2366130 h 2453216"/>
              <a:gd name="connsiteX3" fmla="*/ 957943 w 2423886"/>
              <a:gd name="connsiteY3" fmla="*/ 2366130 h 2453216"/>
              <a:gd name="connsiteX4" fmla="*/ 769257 w 2423886"/>
              <a:gd name="connsiteY4" fmla="*/ 711502 h 2453216"/>
              <a:gd name="connsiteX5" fmla="*/ 1320800 w 2423886"/>
              <a:gd name="connsiteY5" fmla="*/ 1234016 h 2453216"/>
              <a:gd name="connsiteX6" fmla="*/ 1611086 w 2423886"/>
              <a:gd name="connsiteY6" fmla="*/ 348644 h 2453216"/>
              <a:gd name="connsiteX7" fmla="*/ 1480457 w 2423886"/>
              <a:gd name="connsiteY7" fmla="*/ 261558 h 2453216"/>
              <a:gd name="connsiteX8" fmla="*/ 1698171 w 2423886"/>
              <a:gd name="connsiteY8" fmla="*/ 29330 h 2453216"/>
              <a:gd name="connsiteX9" fmla="*/ 2423886 w 2423886"/>
              <a:gd name="connsiteY9" fmla="*/ 1001787 h 2453216"/>
              <a:gd name="connsiteX10" fmla="*/ 2423886 w 2423886"/>
              <a:gd name="connsiteY10" fmla="*/ 1001787 h 2453216"/>
              <a:gd name="connsiteX0" fmla="*/ 0 w 2423886"/>
              <a:gd name="connsiteY0" fmla="*/ 2453557 h 2453557"/>
              <a:gd name="connsiteX1" fmla="*/ 348343 w 2423886"/>
              <a:gd name="connsiteY1" fmla="*/ 1902014 h 2453557"/>
              <a:gd name="connsiteX2" fmla="*/ 957943 w 2423886"/>
              <a:gd name="connsiteY2" fmla="*/ 2366471 h 2453557"/>
              <a:gd name="connsiteX3" fmla="*/ 957943 w 2423886"/>
              <a:gd name="connsiteY3" fmla="*/ 2366471 h 2453557"/>
              <a:gd name="connsiteX4" fmla="*/ 769257 w 2423886"/>
              <a:gd name="connsiteY4" fmla="*/ 711843 h 2453557"/>
              <a:gd name="connsiteX5" fmla="*/ 1320800 w 2423886"/>
              <a:gd name="connsiteY5" fmla="*/ 1234357 h 2453557"/>
              <a:gd name="connsiteX6" fmla="*/ 1436915 w 2423886"/>
              <a:gd name="connsiteY6" fmla="*/ 378014 h 2453557"/>
              <a:gd name="connsiteX7" fmla="*/ 1480457 w 2423886"/>
              <a:gd name="connsiteY7" fmla="*/ 261899 h 2453557"/>
              <a:gd name="connsiteX8" fmla="*/ 1698171 w 2423886"/>
              <a:gd name="connsiteY8" fmla="*/ 29671 h 2453557"/>
              <a:gd name="connsiteX9" fmla="*/ 2423886 w 2423886"/>
              <a:gd name="connsiteY9" fmla="*/ 1002128 h 2453557"/>
              <a:gd name="connsiteX10" fmla="*/ 2423886 w 2423886"/>
              <a:gd name="connsiteY10" fmla="*/ 1002128 h 2453557"/>
              <a:gd name="connsiteX0" fmla="*/ 0 w 2423886"/>
              <a:gd name="connsiteY0" fmla="*/ 2485327 h 2485327"/>
              <a:gd name="connsiteX1" fmla="*/ 348343 w 2423886"/>
              <a:gd name="connsiteY1" fmla="*/ 1933784 h 2485327"/>
              <a:gd name="connsiteX2" fmla="*/ 957943 w 2423886"/>
              <a:gd name="connsiteY2" fmla="*/ 2398241 h 2485327"/>
              <a:gd name="connsiteX3" fmla="*/ 957943 w 2423886"/>
              <a:gd name="connsiteY3" fmla="*/ 2398241 h 2485327"/>
              <a:gd name="connsiteX4" fmla="*/ 769257 w 2423886"/>
              <a:gd name="connsiteY4" fmla="*/ 743613 h 2485327"/>
              <a:gd name="connsiteX5" fmla="*/ 1320800 w 2423886"/>
              <a:gd name="connsiteY5" fmla="*/ 1266127 h 2485327"/>
              <a:gd name="connsiteX6" fmla="*/ 1436915 w 2423886"/>
              <a:gd name="connsiteY6" fmla="*/ 409784 h 2485327"/>
              <a:gd name="connsiteX7" fmla="*/ 1422400 w 2423886"/>
              <a:gd name="connsiteY7" fmla="*/ 134012 h 2485327"/>
              <a:gd name="connsiteX8" fmla="*/ 1698171 w 2423886"/>
              <a:gd name="connsiteY8" fmla="*/ 61441 h 2485327"/>
              <a:gd name="connsiteX9" fmla="*/ 2423886 w 2423886"/>
              <a:gd name="connsiteY9" fmla="*/ 1033898 h 2485327"/>
              <a:gd name="connsiteX10" fmla="*/ 2423886 w 2423886"/>
              <a:gd name="connsiteY10" fmla="*/ 1033898 h 2485327"/>
              <a:gd name="connsiteX0" fmla="*/ 0 w 2423886"/>
              <a:gd name="connsiteY0" fmla="*/ 2638449 h 2638449"/>
              <a:gd name="connsiteX1" fmla="*/ 348343 w 2423886"/>
              <a:gd name="connsiteY1" fmla="*/ 2086906 h 2638449"/>
              <a:gd name="connsiteX2" fmla="*/ 957943 w 2423886"/>
              <a:gd name="connsiteY2" fmla="*/ 2551363 h 2638449"/>
              <a:gd name="connsiteX3" fmla="*/ 957943 w 2423886"/>
              <a:gd name="connsiteY3" fmla="*/ 2551363 h 2638449"/>
              <a:gd name="connsiteX4" fmla="*/ 769257 w 2423886"/>
              <a:gd name="connsiteY4" fmla="*/ 896735 h 2638449"/>
              <a:gd name="connsiteX5" fmla="*/ 1320800 w 2423886"/>
              <a:gd name="connsiteY5" fmla="*/ 1419249 h 2638449"/>
              <a:gd name="connsiteX6" fmla="*/ 1436915 w 2423886"/>
              <a:gd name="connsiteY6" fmla="*/ 562906 h 2638449"/>
              <a:gd name="connsiteX7" fmla="*/ 1422400 w 2423886"/>
              <a:gd name="connsiteY7" fmla="*/ 287134 h 2638449"/>
              <a:gd name="connsiteX8" fmla="*/ 1814285 w 2423886"/>
              <a:gd name="connsiteY8" fmla="*/ 40391 h 2638449"/>
              <a:gd name="connsiteX9" fmla="*/ 2423886 w 2423886"/>
              <a:gd name="connsiteY9" fmla="*/ 1187020 h 2638449"/>
              <a:gd name="connsiteX10" fmla="*/ 2423886 w 2423886"/>
              <a:gd name="connsiteY10" fmla="*/ 1187020 h 2638449"/>
              <a:gd name="connsiteX0" fmla="*/ 0 w 2423886"/>
              <a:gd name="connsiteY0" fmla="*/ 2643270 h 2643270"/>
              <a:gd name="connsiteX1" fmla="*/ 348343 w 2423886"/>
              <a:gd name="connsiteY1" fmla="*/ 2091727 h 2643270"/>
              <a:gd name="connsiteX2" fmla="*/ 957943 w 2423886"/>
              <a:gd name="connsiteY2" fmla="*/ 2556184 h 2643270"/>
              <a:gd name="connsiteX3" fmla="*/ 957943 w 2423886"/>
              <a:gd name="connsiteY3" fmla="*/ 2556184 h 2643270"/>
              <a:gd name="connsiteX4" fmla="*/ 769257 w 2423886"/>
              <a:gd name="connsiteY4" fmla="*/ 901556 h 2643270"/>
              <a:gd name="connsiteX5" fmla="*/ 1320800 w 2423886"/>
              <a:gd name="connsiteY5" fmla="*/ 1424070 h 2643270"/>
              <a:gd name="connsiteX6" fmla="*/ 1436915 w 2423886"/>
              <a:gd name="connsiteY6" fmla="*/ 567727 h 2643270"/>
              <a:gd name="connsiteX7" fmla="*/ 1509485 w 2423886"/>
              <a:gd name="connsiteY7" fmla="*/ 262926 h 2643270"/>
              <a:gd name="connsiteX8" fmla="*/ 1814285 w 2423886"/>
              <a:gd name="connsiteY8" fmla="*/ 45212 h 2643270"/>
              <a:gd name="connsiteX9" fmla="*/ 2423886 w 2423886"/>
              <a:gd name="connsiteY9" fmla="*/ 1191841 h 2643270"/>
              <a:gd name="connsiteX10" fmla="*/ 2423886 w 2423886"/>
              <a:gd name="connsiteY10" fmla="*/ 1191841 h 2643270"/>
              <a:gd name="connsiteX0" fmla="*/ 0 w 2423886"/>
              <a:gd name="connsiteY0" fmla="*/ 2643270 h 2643270"/>
              <a:gd name="connsiteX1" fmla="*/ 348343 w 2423886"/>
              <a:gd name="connsiteY1" fmla="*/ 2091727 h 2643270"/>
              <a:gd name="connsiteX2" fmla="*/ 957943 w 2423886"/>
              <a:gd name="connsiteY2" fmla="*/ 2556184 h 2643270"/>
              <a:gd name="connsiteX3" fmla="*/ 957943 w 2423886"/>
              <a:gd name="connsiteY3" fmla="*/ 2556184 h 2643270"/>
              <a:gd name="connsiteX4" fmla="*/ 769257 w 2423886"/>
              <a:gd name="connsiteY4" fmla="*/ 901556 h 2643270"/>
              <a:gd name="connsiteX5" fmla="*/ 1320800 w 2423886"/>
              <a:gd name="connsiteY5" fmla="*/ 1424070 h 2643270"/>
              <a:gd name="connsiteX6" fmla="*/ 1465943 w 2423886"/>
              <a:gd name="connsiteY6" fmla="*/ 567727 h 2643270"/>
              <a:gd name="connsiteX7" fmla="*/ 1509485 w 2423886"/>
              <a:gd name="connsiteY7" fmla="*/ 262926 h 2643270"/>
              <a:gd name="connsiteX8" fmla="*/ 1814285 w 2423886"/>
              <a:gd name="connsiteY8" fmla="*/ 45212 h 2643270"/>
              <a:gd name="connsiteX9" fmla="*/ 2423886 w 2423886"/>
              <a:gd name="connsiteY9" fmla="*/ 1191841 h 2643270"/>
              <a:gd name="connsiteX10" fmla="*/ 2423886 w 2423886"/>
              <a:gd name="connsiteY10" fmla="*/ 1191841 h 2643270"/>
              <a:gd name="connsiteX0" fmla="*/ 0 w 2423886"/>
              <a:gd name="connsiteY0" fmla="*/ 2688191 h 2688191"/>
              <a:gd name="connsiteX1" fmla="*/ 348343 w 2423886"/>
              <a:gd name="connsiteY1" fmla="*/ 2136648 h 2688191"/>
              <a:gd name="connsiteX2" fmla="*/ 957943 w 2423886"/>
              <a:gd name="connsiteY2" fmla="*/ 2601105 h 2688191"/>
              <a:gd name="connsiteX3" fmla="*/ 957943 w 2423886"/>
              <a:gd name="connsiteY3" fmla="*/ 2601105 h 2688191"/>
              <a:gd name="connsiteX4" fmla="*/ 769257 w 2423886"/>
              <a:gd name="connsiteY4" fmla="*/ 946477 h 2688191"/>
              <a:gd name="connsiteX5" fmla="*/ 1320800 w 2423886"/>
              <a:gd name="connsiteY5" fmla="*/ 1468991 h 2688191"/>
              <a:gd name="connsiteX6" fmla="*/ 1465943 w 2423886"/>
              <a:gd name="connsiteY6" fmla="*/ 612648 h 2688191"/>
              <a:gd name="connsiteX7" fmla="*/ 1523999 w 2423886"/>
              <a:gd name="connsiteY7" fmla="*/ 133676 h 2688191"/>
              <a:gd name="connsiteX8" fmla="*/ 1814285 w 2423886"/>
              <a:gd name="connsiteY8" fmla="*/ 90133 h 2688191"/>
              <a:gd name="connsiteX9" fmla="*/ 2423886 w 2423886"/>
              <a:gd name="connsiteY9" fmla="*/ 1236762 h 2688191"/>
              <a:gd name="connsiteX10" fmla="*/ 2423886 w 2423886"/>
              <a:gd name="connsiteY10" fmla="*/ 1236762 h 2688191"/>
              <a:gd name="connsiteX0" fmla="*/ 0 w 2423886"/>
              <a:gd name="connsiteY0" fmla="*/ 2688191 h 2688191"/>
              <a:gd name="connsiteX1" fmla="*/ 348343 w 2423886"/>
              <a:gd name="connsiteY1" fmla="*/ 2136648 h 2688191"/>
              <a:gd name="connsiteX2" fmla="*/ 957943 w 2423886"/>
              <a:gd name="connsiteY2" fmla="*/ 2601105 h 2688191"/>
              <a:gd name="connsiteX3" fmla="*/ 957943 w 2423886"/>
              <a:gd name="connsiteY3" fmla="*/ 2601105 h 2688191"/>
              <a:gd name="connsiteX4" fmla="*/ 769257 w 2423886"/>
              <a:gd name="connsiteY4" fmla="*/ 946477 h 2688191"/>
              <a:gd name="connsiteX5" fmla="*/ 972457 w 2423886"/>
              <a:gd name="connsiteY5" fmla="*/ 902936 h 2688191"/>
              <a:gd name="connsiteX6" fmla="*/ 1320800 w 2423886"/>
              <a:gd name="connsiteY6" fmla="*/ 1468991 h 2688191"/>
              <a:gd name="connsiteX7" fmla="*/ 1465943 w 2423886"/>
              <a:gd name="connsiteY7" fmla="*/ 612648 h 2688191"/>
              <a:gd name="connsiteX8" fmla="*/ 1523999 w 2423886"/>
              <a:gd name="connsiteY8" fmla="*/ 133676 h 2688191"/>
              <a:gd name="connsiteX9" fmla="*/ 1814285 w 2423886"/>
              <a:gd name="connsiteY9" fmla="*/ 90133 h 2688191"/>
              <a:gd name="connsiteX10" fmla="*/ 2423886 w 2423886"/>
              <a:gd name="connsiteY10" fmla="*/ 1236762 h 2688191"/>
              <a:gd name="connsiteX11" fmla="*/ 2423886 w 2423886"/>
              <a:gd name="connsiteY11" fmla="*/ 1236762 h 2688191"/>
              <a:gd name="connsiteX0" fmla="*/ 0 w 2423886"/>
              <a:gd name="connsiteY0" fmla="*/ 2688191 h 2688191"/>
              <a:gd name="connsiteX1" fmla="*/ 348343 w 2423886"/>
              <a:gd name="connsiteY1" fmla="*/ 2136648 h 2688191"/>
              <a:gd name="connsiteX2" fmla="*/ 957943 w 2423886"/>
              <a:gd name="connsiteY2" fmla="*/ 2601105 h 2688191"/>
              <a:gd name="connsiteX3" fmla="*/ 957943 w 2423886"/>
              <a:gd name="connsiteY3" fmla="*/ 2601105 h 2688191"/>
              <a:gd name="connsiteX4" fmla="*/ 769257 w 2423886"/>
              <a:gd name="connsiteY4" fmla="*/ 946477 h 2688191"/>
              <a:gd name="connsiteX5" fmla="*/ 972457 w 2423886"/>
              <a:gd name="connsiteY5" fmla="*/ 902936 h 2688191"/>
              <a:gd name="connsiteX6" fmla="*/ 1320800 w 2423886"/>
              <a:gd name="connsiteY6" fmla="*/ 1468991 h 2688191"/>
              <a:gd name="connsiteX7" fmla="*/ 1349829 w 2423886"/>
              <a:gd name="connsiteY7" fmla="*/ 1309336 h 2688191"/>
              <a:gd name="connsiteX8" fmla="*/ 1465943 w 2423886"/>
              <a:gd name="connsiteY8" fmla="*/ 612648 h 2688191"/>
              <a:gd name="connsiteX9" fmla="*/ 1523999 w 2423886"/>
              <a:gd name="connsiteY9" fmla="*/ 133676 h 2688191"/>
              <a:gd name="connsiteX10" fmla="*/ 1814285 w 2423886"/>
              <a:gd name="connsiteY10" fmla="*/ 90133 h 2688191"/>
              <a:gd name="connsiteX11" fmla="*/ 2423886 w 2423886"/>
              <a:gd name="connsiteY11" fmla="*/ 1236762 h 2688191"/>
              <a:gd name="connsiteX12" fmla="*/ 2423886 w 2423886"/>
              <a:gd name="connsiteY12" fmla="*/ 1236762 h 2688191"/>
              <a:gd name="connsiteX0" fmla="*/ 0 w 2423886"/>
              <a:gd name="connsiteY0" fmla="*/ 2688191 h 2688191"/>
              <a:gd name="connsiteX1" fmla="*/ 348343 w 2423886"/>
              <a:gd name="connsiteY1" fmla="*/ 2136648 h 2688191"/>
              <a:gd name="connsiteX2" fmla="*/ 957943 w 2423886"/>
              <a:gd name="connsiteY2" fmla="*/ 2601105 h 2688191"/>
              <a:gd name="connsiteX3" fmla="*/ 957943 w 2423886"/>
              <a:gd name="connsiteY3" fmla="*/ 2601105 h 2688191"/>
              <a:gd name="connsiteX4" fmla="*/ 769257 w 2423886"/>
              <a:gd name="connsiteY4" fmla="*/ 946477 h 2688191"/>
              <a:gd name="connsiteX5" fmla="*/ 972457 w 2423886"/>
              <a:gd name="connsiteY5" fmla="*/ 902936 h 2688191"/>
              <a:gd name="connsiteX6" fmla="*/ 1320800 w 2423886"/>
              <a:gd name="connsiteY6" fmla="*/ 1468991 h 2688191"/>
              <a:gd name="connsiteX7" fmla="*/ 1349829 w 2423886"/>
              <a:gd name="connsiteY7" fmla="*/ 1309336 h 2688191"/>
              <a:gd name="connsiteX8" fmla="*/ 1422400 w 2423886"/>
              <a:gd name="connsiteY8" fmla="*/ 612648 h 2688191"/>
              <a:gd name="connsiteX9" fmla="*/ 1523999 w 2423886"/>
              <a:gd name="connsiteY9" fmla="*/ 133676 h 2688191"/>
              <a:gd name="connsiteX10" fmla="*/ 1814285 w 2423886"/>
              <a:gd name="connsiteY10" fmla="*/ 90133 h 2688191"/>
              <a:gd name="connsiteX11" fmla="*/ 2423886 w 2423886"/>
              <a:gd name="connsiteY11" fmla="*/ 1236762 h 2688191"/>
              <a:gd name="connsiteX12" fmla="*/ 2423886 w 2423886"/>
              <a:gd name="connsiteY12" fmla="*/ 1236762 h 2688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3886" h="2688191">
                <a:moveTo>
                  <a:pt x="0" y="2688191"/>
                </a:moveTo>
                <a:cubicBezTo>
                  <a:pt x="94343" y="2419676"/>
                  <a:pt x="188686" y="2151162"/>
                  <a:pt x="348343" y="2136648"/>
                </a:cubicBezTo>
                <a:cubicBezTo>
                  <a:pt x="508000" y="2122134"/>
                  <a:pt x="957943" y="2601105"/>
                  <a:pt x="957943" y="2601105"/>
                </a:cubicBezTo>
                <a:lnTo>
                  <a:pt x="957943" y="2601105"/>
                </a:lnTo>
                <a:cubicBezTo>
                  <a:pt x="926495" y="2325334"/>
                  <a:pt x="766838" y="1229505"/>
                  <a:pt x="769257" y="946477"/>
                </a:cubicBezTo>
                <a:cubicBezTo>
                  <a:pt x="771676" y="663449"/>
                  <a:pt x="880533" y="815850"/>
                  <a:pt x="972457" y="902936"/>
                </a:cubicBezTo>
                <a:cubicBezTo>
                  <a:pt x="1064381" y="990022"/>
                  <a:pt x="1257905" y="1401258"/>
                  <a:pt x="1320800" y="1468991"/>
                </a:cubicBezTo>
                <a:cubicBezTo>
                  <a:pt x="1383695" y="1536724"/>
                  <a:pt x="1325639" y="1452060"/>
                  <a:pt x="1349829" y="1309336"/>
                </a:cubicBezTo>
                <a:cubicBezTo>
                  <a:pt x="1374020" y="1166612"/>
                  <a:pt x="1393372" y="808591"/>
                  <a:pt x="1422400" y="612648"/>
                </a:cubicBezTo>
                <a:cubicBezTo>
                  <a:pt x="1451428" y="416705"/>
                  <a:pt x="1458685" y="220762"/>
                  <a:pt x="1523999" y="133676"/>
                </a:cubicBezTo>
                <a:cubicBezTo>
                  <a:pt x="1589313" y="46590"/>
                  <a:pt x="1664304" y="-93715"/>
                  <a:pt x="1814285" y="90133"/>
                </a:cubicBezTo>
                <a:cubicBezTo>
                  <a:pt x="1964266" y="273981"/>
                  <a:pt x="2322286" y="1045657"/>
                  <a:pt x="2423886" y="1236762"/>
                </a:cubicBezTo>
                <a:lnTo>
                  <a:pt x="2423886" y="1236762"/>
                </a:lnTo>
              </a:path>
            </a:pathLst>
          </a:custGeom>
          <a:ln w="12700">
            <a:prstDash val="dash"/>
          </a:ln>
        </p:spPr>
        <p:style>
          <a:lnRef idx="2">
            <a:schemeClr val="accent4"/>
          </a:lnRef>
          <a:fillRef idx="0">
            <a:schemeClr val="accent4"/>
          </a:fillRef>
          <a:effectRef idx="1">
            <a:schemeClr val="accent4"/>
          </a:effectRef>
          <a:fontRef idx="minor">
            <a:schemeClr val="tx1"/>
          </a:fontRef>
        </p:style>
        <p:txBody>
          <a:bodyPr rtlCol="0" anchor="ctr"/>
          <a:lstStyle/>
          <a:p>
            <a:pPr algn="ctr"/>
            <a:endParaRPr lang="en-US"/>
          </a:p>
        </p:txBody>
      </p:sp>
      <p:sp>
        <p:nvSpPr>
          <p:cNvPr id="75" name="Rounded Rectangular Callout 74"/>
          <p:cNvSpPr/>
          <p:nvPr/>
        </p:nvSpPr>
        <p:spPr>
          <a:xfrm>
            <a:off x="6536684" y="3810000"/>
            <a:ext cx="2454916" cy="1245210"/>
          </a:xfrm>
          <a:prstGeom prst="wedgeRoundRectCallout">
            <a:avLst>
              <a:gd name="adj1" fmla="val -22094"/>
              <a:gd name="adj2" fmla="val 102609"/>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t>Now we just need some unsuspecting organism to EAT US!!</a:t>
            </a:r>
          </a:p>
        </p:txBody>
      </p:sp>
      <p:sp>
        <p:nvSpPr>
          <p:cNvPr id="76" name="TextBox 75"/>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2" descr="C:\Users\mzaher\AppData\Local\Microsoft\Windows\Temporary Internet Files\Content.IE5\E3UR9CZ6\MP900430836[1].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3333" t="14233" r="13387" b="11905"/>
          <a:stretch/>
        </p:blipFill>
        <p:spPr bwMode="auto">
          <a:xfrm>
            <a:off x="5064388" y="1219200"/>
            <a:ext cx="3936188" cy="4594412"/>
          </a:xfrm>
          <a:prstGeom prst="rect">
            <a:avLst/>
          </a:prstGeom>
          <a:noFill/>
          <a:extLst>
            <a:ext uri="{909E8E84-426E-40dd-AFC4-6F175D3DCCD1}">
              <a14:hiddenFill xmlns:a14="http://schemas.microsoft.com/office/drawing/2010/main" xmlns="">
                <a:solidFill>
                  <a:srgbClr val="FFFFFF"/>
                </a:solidFill>
              </a14:hiddenFill>
            </a:ext>
          </a:extLst>
        </p:spPr>
      </p:pic>
      <p:sp>
        <p:nvSpPr>
          <p:cNvPr id="87043" name="Rectangle 3"/>
          <p:cNvSpPr>
            <a:spLocks noGrp="1" noChangeArrowheads="1"/>
          </p:cNvSpPr>
          <p:nvPr>
            <p:ph type="body" idx="1"/>
          </p:nvPr>
        </p:nvSpPr>
        <p:spPr>
          <a:xfrm>
            <a:off x="152400" y="381000"/>
            <a:ext cx="4953000" cy="6019800"/>
          </a:xfrm>
        </p:spPr>
        <p:txBody>
          <a:bodyPr/>
          <a:lstStyle/>
          <a:p>
            <a:pPr marL="0" indent="0" algn="ctr" eaLnBrk="1" hangingPunct="1">
              <a:buFontTx/>
              <a:buNone/>
            </a:pPr>
            <a:r>
              <a:rPr lang="en-US" sz="4400" b="1"/>
              <a:t>Cell Mitosis:  Flipping Out Over Cell Division</a:t>
            </a:r>
          </a:p>
          <a:p>
            <a:pPr marL="0" indent="0" algn="just">
              <a:buNone/>
            </a:pPr>
            <a:r>
              <a:rPr lang="en-US" sz="2800" b="1"/>
              <a:t>Objective</a:t>
            </a:r>
            <a:r>
              <a:rPr lang="en-US" sz="2800"/>
              <a:t>:  </a:t>
            </a:r>
            <a:r>
              <a:rPr lang="en-US" sz="2400"/>
              <a:t>To explain how cells make new cells through cell division</a:t>
            </a:r>
          </a:p>
          <a:p>
            <a:pPr marL="0" indent="0" algn="just">
              <a:buNone/>
            </a:pPr>
            <a:r>
              <a:rPr lang="en-US" sz="2800" b="1"/>
              <a:t>Bell work</a:t>
            </a:r>
            <a:r>
              <a:rPr lang="en-US" sz="2800"/>
              <a:t>:  </a:t>
            </a:r>
          </a:p>
          <a:p>
            <a:pPr marL="514350" indent="-514350" algn="just">
              <a:buAutoNum type="arabicPeriod"/>
            </a:pPr>
            <a:r>
              <a:rPr lang="en-US" sz="2400"/>
              <a:t>When an organism grows in size, what is happening to its cells?</a:t>
            </a:r>
          </a:p>
          <a:p>
            <a:pPr marL="0" indent="0" algn="ctr">
              <a:buNone/>
            </a:pPr>
            <a:r>
              <a:rPr lang="en-US" sz="2400" b="1"/>
              <a:t>They are dividing</a:t>
            </a:r>
          </a:p>
          <a:p>
            <a:pPr marL="514350" indent="-514350" algn="just">
              <a:buFont typeface="+mj-lt"/>
              <a:buAutoNum type="arabicPeriod" startAt="2"/>
            </a:pPr>
            <a:r>
              <a:rPr lang="en-US" sz="2400"/>
              <a:t>In what organelle do you think cell division begins?</a:t>
            </a:r>
          </a:p>
          <a:p>
            <a:pPr marL="0" indent="0" algn="ctr">
              <a:buNone/>
            </a:pPr>
            <a:r>
              <a:rPr lang="en-US" sz="2400" b="1"/>
              <a:t>The nucleus</a:t>
            </a:r>
          </a:p>
          <a:p>
            <a:pPr marL="0" indent="0">
              <a:buNone/>
            </a:pPr>
            <a:endParaRPr lang="en-US" sz="2800"/>
          </a:p>
        </p:txBody>
      </p:sp>
      <p:pic>
        <p:nvPicPr>
          <p:cNvPr id="6146" name="Picture 2" descr="C:\Users\mzaher\AppData\Local\Microsoft\Windows\Temporary Internet Files\Content.IE5\E3UR9CZ6\MP900430836[1].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3333" t="14233" r="13387" b="11905"/>
          <a:stretch/>
        </p:blipFill>
        <p:spPr bwMode="auto">
          <a:xfrm>
            <a:off x="6006814" y="2508196"/>
            <a:ext cx="1781296" cy="2079171"/>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extLst>
      <p:ext uri="{BB962C8B-B14F-4D97-AF65-F5344CB8AC3E}">
        <p14:creationId xmlns:p14="http://schemas.microsoft.com/office/powerpoint/2010/main" val="3718052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4600" fill="hold"/>
                                        <p:tgtEl>
                                          <p:spTgt spid="6146"/>
                                        </p:tgtEl>
                                      </p:cBhvr>
                                      <p:by x="200000" y="200000"/>
                                    </p:animScale>
                                  </p:childTnLst>
                                </p:cTn>
                              </p:par>
                            </p:childTnLst>
                          </p:cTn>
                        </p:par>
                        <p:par>
                          <p:cTn id="7" fill="hold">
                            <p:stCondLst>
                              <p:cond delay="4600"/>
                            </p:stCondLst>
                            <p:childTnLst>
                              <p:par>
                                <p:cTn id="8" presetID="1" presetClass="exit" presetSubtype="0" fill="hold" nodeType="afterEffect">
                                  <p:stCondLst>
                                    <p:cond delay="0"/>
                                  </p:stCondLst>
                                  <p:childTnLst>
                                    <p:set>
                                      <p:cBhvr>
                                        <p:cTn id="9" dur="1" fill="hold">
                                          <p:stCondLst>
                                            <p:cond delay="0"/>
                                          </p:stCondLst>
                                        </p:cTn>
                                        <p:tgtEl>
                                          <p:spTgt spid="6146"/>
                                        </p:tgtEl>
                                        <p:attrNameLst>
                                          <p:attrName>style.visibility</p:attrName>
                                        </p:attrNameLst>
                                      </p:cBhvr>
                                      <p:to>
                                        <p:strVal val="hidden"/>
                                      </p:to>
                                    </p:set>
                                  </p:childTnLst>
                                </p:cTn>
                              </p:par>
                              <p:par>
                                <p:cTn id="10" presetID="1" presetClass="entr" presetSubtype="0" fill="hold" nodeType="withEffect">
                                  <p:stCondLst>
                                    <p:cond delay="0"/>
                                  </p:stCondLst>
                                  <p:childTnLst>
                                    <p:set>
                                      <p:cBhvr>
                                        <p:cTn id="11" dur="1" fill="hold">
                                          <p:stCondLst>
                                            <p:cond delay="0"/>
                                          </p:stCondLst>
                                        </p:cTn>
                                        <p:tgtEl>
                                          <p:spTgt spid="4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87043">
                                            <p:txEl>
                                              <p:pRg st="4" end="4"/>
                                            </p:txEl>
                                          </p:spTgt>
                                        </p:tgtEl>
                                        <p:attrNameLst>
                                          <p:attrName>style.visibility</p:attrName>
                                        </p:attrNameLst>
                                      </p:cBhvr>
                                      <p:to>
                                        <p:strVal val="visible"/>
                                      </p:to>
                                    </p:set>
                                    <p:anim calcmode="lin" valueType="num">
                                      <p:cBhvr additive="base">
                                        <p:cTn id="16" dur="500" fill="hold"/>
                                        <p:tgtEl>
                                          <p:spTgt spid="87043">
                                            <p:txEl>
                                              <p:pRg st="4" end="4"/>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8704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87043">
                                            <p:txEl>
                                              <p:pRg st="6" end="6"/>
                                            </p:txEl>
                                          </p:spTgt>
                                        </p:tgtEl>
                                        <p:attrNameLst>
                                          <p:attrName>style.visibility</p:attrName>
                                        </p:attrNameLst>
                                      </p:cBhvr>
                                      <p:to>
                                        <p:strVal val="visible"/>
                                      </p:to>
                                    </p:set>
                                    <p:anim calcmode="lin" valueType="num">
                                      <p:cBhvr additive="base">
                                        <p:cTn id="22" dur="500" fill="hold"/>
                                        <p:tgtEl>
                                          <p:spTgt spid="87043">
                                            <p:txEl>
                                              <p:pRg st="6" end="6"/>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8704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type="body" idx="1"/>
          </p:nvPr>
        </p:nvSpPr>
        <p:spPr>
          <a:xfrm>
            <a:off x="381000" y="58271"/>
            <a:ext cx="6172200" cy="6781800"/>
          </a:xfrm>
        </p:spPr>
        <p:txBody>
          <a:bodyPr/>
          <a:lstStyle/>
          <a:p>
            <a:pPr marL="0" indent="0" algn="ctr" eaLnBrk="1" hangingPunct="1">
              <a:buNone/>
            </a:pPr>
            <a:r>
              <a:rPr lang="en-US">
                <a:solidFill>
                  <a:schemeClr val="accent6"/>
                </a:solidFill>
              </a:rPr>
              <a:t>Choose a flap and keep all other flaps closed.  Under the flap, write the following characteristic</a:t>
            </a:r>
            <a:r>
              <a:rPr lang="en-US" b="1">
                <a:solidFill>
                  <a:schemeClr val="accent6"/>
                </a:solidFill>
              </a:rPr>
              <a:t>: </a:t>
            </a:r>
          </a:p>
          <a:p>
            <a:pPr marL="0" indent="0" algn="ctr" eaLnBrk="1" hangingPunct="1">
              <a:buNone/>
            </a:pPr>
            <a:r>
              <a:rPr lang="en-US" sz="6600" b="1"/>
              <a:t>Share Similar Chemicals</a:t>
            </a:r>
          </a:p>
          <a:p>
            <a:pPr marL="0" indent="0" algn="just" eaLnBrk="1" hangingPunct="1">
              <a:buNone/>
            </a:pPr>
            <a:r>
              <a:rPr lang="en-US"/>
              <a:t>Organisms have:</a:t>
            </a:r>
          </a:p>
          <a:p>
            <a:pPr eaLnBrk="1" hangingPunct="1"/>
            <a:r>
              <a:rPr lang="en-US"/>
              <a:t>DNA - nucleic acids</a:t>
            </a:r>
          </a:p>
          <a:p>
            <a:pPr eaLnBrk="1" hangingPunct="1"/>
            <a:r>
              <a:rPr lang="en-US"/>
              <a:t>Protein</a:t>
            </a:r>
          </a:p>
          <a:p>
            <a:pPr eaLnBrk="1" hangingPunct="1"/>
            <a:r>
              <a:rPr lang="en-US"/>
              <a:t>Lipids - fat</a:t>
            </a:r>
          </a:p>
          <a:p>
            <a:pPr eaLnBrk="1" hangingPunct="1"/>
            <a:r>
              <a:rPr lang="en-US"/>
              <a:t>Carbohydrates - energy</a:t>
            </a:r>
          </a:p>
        </p:txBody>
      </p:sp>
      <p:pic>
        <p:nvPicPr>
          <p:cNvPr id="5122" name="Picture 2" descr="C:\Users\mzaher\AppData\Local\Microsoft\Windows\Temporary Internet Files\Content.IE5\DPAN9GLL\MP900409506[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762391">
            <a:off x="6277116" y="734337"/>
            <a:ext cx="2191867" cy="3276600"/>
          </a:xfrm>
          <a:prstGeom prst="rect">
            <a:avLst/>
          </a:prstGeom>
          <a:noFill/>
          <a:extLst>
            <a:ext uri="{909E8E84-426E-40dd-AFC4-6F175D3DCCD1}">
              <a14:hiddenFill xmlns:a14="http://schemas.microsoft.com/office/drawing/2010/main" xmlns="">
                <a:solidFill>
                  <a:srgbClr val="FFFFFF"/>
                </a:solidFill>
              </a14:hiddenFill>
            </a:ext>
          </a:extLst>
        </p:spPr>
      </p:pic>
      <p:pic>
        <p:nvPicPr>
          <p:cNvPr id="5124" name="Picture 4" descr="http://images.clipart.com/thb/thb8/PH/cs5359_20040528f/cs5359_20040528f/16449142.thb.jpg?5359_040607_31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601622">
            <a:off x="5611847" y="4067587"/>
            <a:ext cx="3175292" cy="2131983"/>
          </a:xfrm>
          <a:prstGeom prst="rect">
            <a:avLst/>
          </a:prstGeom>
          <a:noFill/>
          <a:effectLst>
            <a:softEdge rad="63500"/>
          </a:effectLst>
          <a:extLst>
            <a:ext uri="{909E8E84-426E-40dd-AFC4-6F175D3DCCD1}">
              <a14:hiddenFill xmlns:a14="http://schemas.microsoft.com/office/drawing/2010/main" xmlns="">
                <a:solidFill>
                  <a:srgbClr val="FFFFFF"/>
                </a:solidFill>
              </a14:hiddenFill>
            </a:ext>
          </a:extLst>
        </p:spPr>
      </p:pic>
      <p:sp>
        <p:nvSpPr>
          <p:cNvPr id="12" name="TextBox 11"/>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extLst>
      <p:ext uri="{BB962C8B-B14F-4D97-AF65-F5344CB8AC3E}">
        <p14:creationId xmlns:p14="http://schemas.microsoft.com/office/powerpoint/2010/main" val="3452190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483">
                                            <p:txEl>
                                              <p:pRg st="1" end="1"/>
                                            </p:txEl>
                                          </p:spTgt>
                                        </p:tgtEl>
                                        <p:attrNameLst>
                                          <p:attrName>style.visibility</p:attrName>
                                        </p:attrNameLst>
                                      </p:cBhvr>
                                      <p:to>
                                        <p:strVal val="visible"/>
                                      </p:to>
                                    </p:set>
                                    <p:anim calcmode="lin" valueType="num">
                                      <p:cBhvr additive="base">
                                        <p:cTn id="7" dur="500" fill="hold"/>
                                        <p:tgtEl>
                                          <p:spTgt spid="2048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48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483">
                                            <p:txEl>
                                              <p:pRg st="2" end="2"/>
                                            </p:txEl>
                                          </p:spTgt>
                                        </p:tgtEl>
                                        <p:attrNameLst>
                                          <p:attrName>style.visibility</p:attrName>
                                        </p:attrNameLst>
                                      </p:cBhvr>
                                      <p:to>
                                        <p:strVal val="visible"/>
                                      </p:to>
                                    </p:set>
                                    <p:anim calcmode="lin" valueType="num">
                                      <p:cBhvr additive="base">
                                        <p:cTn id="11" dur="500" fill="hold"/>
                                        <p:tgtEl>
                                          <p:spTgt spid="2048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048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483">
                                            <p:txEl>
                                              <p:pRg st="3" end="3"/>
                                            </p:txEl>
                                          </p:spTgt>
                                        </p:tgtEl>
                                        <p:attrNameLst>
                                          <p:attrName>style.visibility</p:attrName>
                                        </p:attrNameLst>
                                      </p:cBhvr>
                                      <p:to>
                                        <p:strVal val="visible"/>
                                      </p:to>
                                    </p:set>
                                    <p:anim calcmode="lin" valueType="num">
                                      <p:cBhvr additive="base">
                                        <p:cTn id="15" dur="500" fill="hold"/>
                                        <p:tgtEl>
                                          <p:spTgt spid="2048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048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0483">
                                            <p:txEl>
                                              <p:pRg st="4" end="4"/>
                                            </p:txEl>
                                          </p:spTgt>
                                        </p:tgtEl>
                                        <p:attrNameLst>
                                          <p:attrName>style.visibility</p:attrName>
                                        </p:attrNameLst>
                                      </p:cBhvr>
                                      <p:to>
                                        <p:strVal val="visible"/>
                                      </p:to>
                                    </p:set>
                                    <p:anim calcmode="lin" valueType="num">
                                      <p:cBhvr additive="base">
                                        <p:cTn id="19" dur="500" fill="hold"/>
                                        <p:tgtEl>
                                          <p:spTgt spid="2048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483">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0483">
                                            <p:txEl>
                                              <p:pRg st="5" end="5"/>
                                            </p:txEl>
                                          </p:spTgt>
                                        </p:tgtEl>
                                        <p:attrNameLst>
                                          <p:attrName>style.visibility</p:attrName>
                                        </p:attrNameLst>
                                      </p:cBhvr>
                                      <p:to>
                                        <p:strVal val="visible"/>
                                      </p:to>
                                    </p:set>
                                    <p:anim calcmode="lin" valueType="num">
                                      <p:cBhvr additive="base">
                                        <p:cTn id="23" dur="500" fill="hold"/>
                                        <p:tgtEl>
                                          <p:spTgt spid="2048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0483">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0483">
                                            <p:txEl>
                                              <p:pRg st="6" end="6"/>
                                            </p:txEl>
                                          </p:spTgt>
                                        </p:tgtEl>
                                        <p:attrNameLst>
                                          <p:attrName>style.visibility</p:attrName>
                                        </p:attrNameLst>
                                      </p:cBhvr>
                                      <p:to>
                                        <p:strVal val="visible"/>
                                      </p:to>
                                    </p:set>
                                    <p:anim calcmode="lin" valueType="num">
                                      <p:cBhvr additive="base">
                                        <p:cTn id="27" dur="500" fill="hold"/>
                                        <p:tgtEl>
                                          <p:spTgt spid="20483">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048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3"/>
          <p:cNvSpPr>
            <a:spLocks noGrp="1" noChangeArrowheads="1"/>
          </p:cNvSpPr>
          <p:nvPr>
            <p:ph type="body" idx="1"/>
          </p:nvPr>
        </p:nvSpPr>
        <p:spPr>
          <a:xfrm>
            <a:off x="152400" y="381000"/>
            <a:ext cx="8763000" cy="6019800"/>
          </a:xfrm>
        </p:spPr>
        <p:txBody>
          <a:bodyPr/>
          <a:lstStyle/>
          <a:p>
            <a:pPr marL="0" indent="0" algn="ctr">
              <a:buNone/>
            </a:pPr>
            <a:r>
              <a:rPr lang="en-US" sz="2800"/>
              <a:t>Cells have periods of </a:t>
            </a:r>
            <a:r>
              <a:rPr lang="en-US" sz="2800" b="1"/>
              <a:t>formation</a:t>
            </a:r>
            <a:r>
              <a:rPr lang="en-US" sz="2800"/>
              <a:t>, </a:t>
            </a:r>
            <a:r>
              <a:rPr lang="en-US" sz="2800" b="1"/>
              <a:t>growth</a:t>
            </a:r>
            <a:r>
              <a:rPr lang="en-US" sz="2800"/>
              <a:t> and </a:t>
            </a:r>
            <a:r>
              <a:rPr lang="en-US" sz="2800" b="1"/>
              <a:t>development</a:t>
            </a:r>
            <a:r>
              <a:rPr lang="en-US" sz="2800"/>
              <a:t>, and </a:t>
            </a:r>
            <a:r>
              <a:rPr lang="en-US" sz="2800" b="1"/>
              <a:t>death </a:t>
            </a:r>
            <a:r>
              <a:rPr lang="en-US" sz="2800"/>
              <a:t>known as the cell cycle.</a:t>
            </a:r>
            <a:endParaRPr lang="en-US" sz="2800" b="1"/>
          </a:p>
        </p:txBody>
      </p:sp>
      <p:sp>
        <p:nvSpPr>
          <p:cNvPr id="4" name="TextBox 3"/>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grpSp>
        <p:nvGrpSpPr>
          <p:cNvPr id="6" name="Group 5"/>
          <p:cNvGrpSpPr/>
          <p:nvPr/>
        </p:nvGrpSpPr>
        <p:grpSpPr>
          <a:xfrm>
            <a:off x="1143000" y="1307229"/>
            <a:ext cx="6858000" cy="5398371"/>
            <a:chOff x="1143000" y="1307229"/>
            <a:chExt cx="6858000" cy="5398371"/>
          </a:xfrm>
        </p:grpSpPr>
        <p:pic>
          <p:nvPicPr>
            <p:cNvPr id="7" name="Picture 6"/>
            <p:cNvPicPr>
              <a:picLocks noChangeAspect="1"/>
            </p:cNvPicPr>
            <p:nvPr/>
          </p:nvPicPr>
          <p:blipFill rotWithShape="1">
            <a:blip r:embed="rId2">
              <a:extLst>
                <a:ext uri="{BEBA8EAE-BF5A-486C-A8C5-ECC9F3942E4B}">
                  <a14:imgProps xmlns:a14="http://schemas.microsoft.com/office/drawing/2010/main">
                    <a14:imgLayer r:embed="rId3">
                      <a14:imgEffect>
                        <a14:backgroundRemoval t="11773" b="100000" l="19063" r="82188">
                          <a14:foregroundMark x1="21953" y1="49723" x2="71484" y2="89197"/>
                          <a14:foregroundMark x1="25391" y1="98753" x2="25391" y2="98753"/>
                          <a14:foregroundMark x1="25391" y1="98753" x2="25391" y2="98753"/>
                          <a14:foregroundMark x1="23984" y1="42382" x2="22969" y2="92521"/>
                          <a14:foregroundMark x1="19688" y1="83657" x2="26563" y2="78670"/>
                          <a14:foregroundMark x1="36953" y1="41413" x2="51172" y2="43906"/>
                          <a14:foregroundMark x1="30938" y1="18837" x2="63984" y2="24792"/>
                          <a14:foregroundMark x1="56875" y1="18144" x2="61094" y2="18144"/>
                          <a14:foregroundMark x1="68594" y1="61773" x2="77656" y2="59003"/>
                          <a14:foregroundMark x1="70391" y1="63850" x2="82031" y2="65235"/>
                          <a14:foregroundMark x1="78047" y1="62604" x2="79844" y2="59834"/>
                          <a14:foregroundMark x1="53984" y1="28532" x2="62813" y2="28947"/>
                          <a14:foregroundMark x1="19453" y1="82548" x2="23281" y2="77701"/>
                          <a14:foregroundMark x1="23750" y1="62050" x2="22188" y2="48892"/>
                          <a14:foregroundMark x1="55156" y1="38504" x2="57734" y2="27839"/>
                          <a14:backgroundMark x1="48984" y1="58172" x2="70938" y2="38504"/>
                          <a14:backgroundMark x1="57422" y1="68144" x2="62187" y2="63435"/>
                          <a14:backgroundMark x1="55000" y1="67313" x2="49609" y2="49723"/>
                          <a14:backgroundMark x1="50156" y1="48615" x2="65078" y2="31717"/>
                        </a14:backgroundRemoval>
                      </a14:imgEffect>
                    </a14:imgLayer>
                  </a14:imgProps>
                </a:ext>
                <a:ext uri="{28A0092B-C50C-407E-A947-70E740481C1C}">
                  <a14:useLocalDpi xmlns:a14="http://schemas.microsoft.com/office/drawing/2010/main" val="0"/>
                </a:ext>
              </a:extLst>
            </a:blip>
            <a:srcRect l="19206" t="12503" r="18096"/>
            <a:stretch/>
          </p:blipFill>
          <p:spPr>
            <a:xfrm>
              <a:off x="1143000" y="1307229"/>
              <a:ext cx="6858000" cy="5398371"/>
            </a:xfrm>
            <a:prstGeom prst="rect">
              <a:avLst/>
            </a:prstGeom>
          </p:spPr>
        </p:pic>
        <p:pic>
          <p:nvPicPr>
            <p:cNvPr id="8" name="Picture 7"/>
            <p:cNvPicPr>
              <a:picLocks noChangeAspect="1"/>
            </p:cNvPicPr>
            <p:nvPr/>
          </p:nvPicPr>
          <p:blipFill rotWithShape="1">
            <a:blip r:embed="rId4">
              <a:extLst>
                <a:ext uri="{BEBA8EAE-BF5A-486C-A8C5-ECC9F3942E4B}">
                  <a14:imgProps xmlns:a14="http://schemas.microsoft.com/office/drawing/2010/main">
                    <a14:imgLayer r:embed="rId5">
                      <a14:imgEffect>
                        <a14:backgroundRemoval t="24654" b="54986" l="32266" r="63906">
                          <a14:foregroundMark x1="36875" y1="27839" x2="46328" y2="47507"/>
                          <a14:foregroundMark x1="34219" y1="47091" x2="46953" y2="31302"/>
                          <a14:foregroundMark x1="52812" y1="27147" x2="60156" y2="49446"/>
                          <a14:foregroundMark x1="50078" y1="49446" x2="61016" y2="29086"/>
                        </a14:backgroundRemoval>
                      </a14:imgEffect>
                    </a14:imgLayer>
                  </a14:imgProps>
                </a:ext>
                <a:ext uri="{28A0092B-C50C-407E-A947-70E740481C1C}">
                  <a14:useLocalDpi xmlns:a14="http://schemas.microsoft.com/office/drawing/2010/main" val="0"/>
                </a:ext>
              </a:extLst>
            </a:blip>
            <a:srcRect l="32500" t="24884" r="35833" b="45568"/>
            <a:stretch/>
          </p:blipFill>
          <p:spPr>
            <a:xfrm rot="19272666">
              <a:off x="4292853" y="2813600"/>
              <a:ext cx="3261892" cy="1716785"/>
            </a:xfrm>
            <a:prstGeom prst="rect">
              <a:avLst/>
            </a:prstGeom>
          </p:spPr>
        </p:pic>
      </p:grpSp>
    </p:spTree>
    <p:extLst>
      <p:ext uri="{BB962C8B-B14F-4D97-AF65-F5344CB8AC3E}">
        <p14:creationId xmlns:p14="http://schemas.microsoft.com/office/powerpoint/2010/main" val="304130689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C:\Users\mzaher\AppData\Local\Microsoft\Windows\Temporary Internet Files\Content.IE5\E3UR9CZ6\MP900430836[1].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3333" t="14233" r="13387" b="11905"/>
          <a:stretch/>
        </p:blipFill>
        <p:spPr bwMode="auto">
          <a:xfrm>
            <a:off x="4876800" y="964507"/>
            <a:ext cx="4331040" cy="5055293"/>
          </a:xfrm>
          <a:prstGeom prst="rect">
            <a:avLst/>
          </a:prstGeom>
          <a:noFill/>
          <a:extLst>
            <a:ext uri="{909E8E84-426E-40dd-AFC4-6F175D3DCCD1}">
              <a14:hiddenFill xmlns:a14="http://schemas.microsoft.com/office/drawing/2010/main" xmlns="">
                <a:solidFill>
                  <a:srgbClr val="FFFFFF"/>
                </a:solidFill>
              </a14:hiddenFill>
            </a:ext>
          </a:extLst>
        </p:spPr>
      </p:pic>
      <p:sp>
        <p:nvSpPr>
          <p:cNvPr id="87043" name="Rectangle 3"/>
          <p:cNvSpPr>
            <a:spLocks noGrp="1" noChangeArrowheads="1"/>
          </p:cNvSpPr>
          <p:nvPr>
            <p:ph type="body" idx="1"/>
          </p:nvPr>
        </p:nvSpPr>
        <p:spPr>
          <a:xfrm>
            <a:off x="76200" y="1447800"/>
            <a:ext cx="4953000" cy="3962400"/>
          </a:xfrm>
        </p:spPr>
        <p:txBody>
          <a:bodyPr/>
          <a:lstStyle/>
          <a:p>
            <a:pPr marL="0" indent="0" eaLnBrk="1" hangingPunct="1">
              <a:buFontTx/>
              <a:buNone/>
            </a:pPr>
            <a:r>
              <a:rPr lang="en-US" sz="4400" b="1"/>
              <a:t>Mitosis:</a:t>
            </a:r>
          </a:p>
          <a:p>
            <a:pPr marL="514350" lvl="0" indent="-514350" algn="just">
              <a:buFont typeface="+mj-lt"/>
              <a:buAutoNum type="arabicPeriod"/>
            </a:pPr>
            <a:r>
              <a:rPr lang="en-US" sz="2800"/>
              <a:t>The process of cell division which results in the production of </a:t>
            </a:r>
            <a:r>
              <a:rPr lang="en-US" sz="2800" b="1"/>
              <a:t>two identical cells</a:t>
            </a:r>
            <a:r>
              <a:rPr lang="en-US" sz="2800"/>
              <a:t> from </a:t>
            </a:r>
            <a:r>
              <a:rPr lang="en-US" sz="2800" b="1"/>
              <a:t>a single parent cell</a:t>
            </a:r>
            <a:r>
              <a:rPr lang="en-US" sz="2800"/>
              <a:t>.</a:t>
            </a:r>
          </a:p>
          <a:p>
            <a:pPr marL="514350" lvl="0" indent="-514350" algn="just">
              <a:buFont typeface="+mj-lt"/>
              <a:buAutoNum type="arabicPeriod"/>
            </a:pPr>
            <a:r>
              <a:rPr lang="en-US" sz="2800"/>
              <a:t>Most </a:t>
            </a:r>
            <a:r>
              <a:rPr lang="en-US" sz="2800" b="1"/>
              <a:t>body </a:t>
            </a:r>
            <a:r>
              <a:rPr lang="en-US" sz="2800"/>
              <a:t>(somatic) cells reproduce this way</a:t>
            </a:r>
          </a:p>
          <a:p>
            <a:pPr marL="0" indent="0">
              <a:buNone/>
            </a:pPr>
            <a:endParaRPr lang="en-US" sz="2800"/>
          </a:p>
        </p:txBody>
      </p:sp>
      <p:grpSp>
        <p:nvGrpSpPr>
          <p:cNvPr id="2" name="Group 1"/>
          <p:cNvGrpSpPr/>
          <p:nvPr/>
        </p:nvGrpSpPr>
        <p:grpSpPr>
          <a:xfrm>
            <a:off x="6465794" y="1389529"/>
            <a:ext cx="1066800" cy="1066800"/>
            <a:chOff x="6896100" y="1219200"/>
            <a:chExt cx="1066800" cy="1066800"/>
          </a:xfrm>
        </p:grpSpPr>
        <p:sp>
          <p:nvSpPr>
            <p:cNvPr id="5" name="Oval 4"/>
            <p:cNvSpPr/>
            <p:nvPr/>
          </p:nvSpPr>
          <p:spPr>
            <a:xfrm>
              <a:off x="6896100" y="1219200"/>
              <a:ext cx="1066800" cy="1066800"/>
            </a:xfrm>
            <a:prstGeom prst="ellipse">
              <a:avLst/>
            </a:prstGeom>
            <a:solidFill>
              <a:srgbClr val="F3FFFF"/>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6" name="Oval 5"/>
            <p:cNvSpPr/>
            <p:nvPr/>
          </p:nvSpPr>
          <p:spPr>
            <a:xfrm>
              <a:off x="7478806" y="1810871"/>
              <a:ext cx="266700" cy="228600"/>
            </a:xfrm>
            <a:prstGeom prst="ellipse">
              <a:avLst/>
            </a:prstGeom>
            <a:solidFill>
              <a:srgbClr val="FF9900"/>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grpSp>
      <p:grpSp>
        <p:nvGrpSpPr>
          <p:cNvPr id="11" name="Group 10"/>
          <p:cNvGrpSpPr/>
          <p:nvPr/>
        </p:nvGrpSpPr>
        <p:grpSpPr>
          <a:xfrm>
            <a:off x="6447865" y="3200400"/>
            <a:ext cx="1066800" cy="1066800"/>
            <a:chOff x="6896100" y="1219200"/>
            <a:chExt cx="1066800" cy="1066800"/>
          </a:xfrm>
        </p:grpSpPr>
        <p:sp>
          <p:nvSpPr>
            <p:cNvPr id="12" name="Oval 11"/>
            <p:cNvSpPr/>
            <p:nvPr/>
          </p:nvSpPr>
          <p:spPr>
            <a:xfrm>
              <a:off x="6896100" y="1219200"/>
              <a:ext cx="1066800" cy="1066800"/>
            </a:xfrm>
            <a:prstGeom prst="ellipse">
              <a:avLst/>
            </a:prstGeom>
            <a:solidFill>
              <a:srgbClr val="F3FFFF"/>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3" name="Oval 12"/>
            <p:cNvSpPr/>
            <p:nvPr/>
          </p:nvSpPr>
          <p:spPr>
            <a:xfrm>
              <a:off x="7496735" y="1828800"/>
              <a:ext cx="266700" cy="228600"/>
            </a:xfrm>
            <a:prstGeom prst="ellipse">
              <a:avLst/>
            </a:prstGeom>
            <a:solidFill>
              <a:srgbClr val="FF9900"/>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grpSp>
      <p:grpSp>
        <p:nvGrpSpPr>
          <p:cNvPr id="14" name="Group 13"/>
          <p:cNvGrpSpPr/>
          <p:nvPr/>
        </p:nvGrpSpPr>
        <p:grpSpPr>
          <a:xfrm>
            <a:off x="6477000" y="3200400"/>
            <a:ext cx="1066800" cy="1066800"/>
            <a:chOff x="6896100" y="1219200"/>
            <a:chExt cx="1066800" cy="1066800"/>
          </a:xfrm>
        </p:grpSpPr>
        <p:sp>
          <p:nvSpPr>
            <p:cNvPr id="15" name="Oval 14"/>
            <p:cNvSpPr/>
            <p:nvPr/>
          </p:nvSpPr>
          <p:spPr>
            <a:xfrm>
              <a:off x="6896100" y="1219200"/>
              <a:ext cx="1066800" cy="1066800"/>
            </a:xfrm>
            <a:prstGeom prst="ellipse">
              <a:avLst/>
            </a:prstGeom>
            <a:solidFill>
              <a:srgbClr val="F3FFFF"/>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6" name="Oval 15"/>
            <p:cNvSpPr/>
            <p:nvPr/>
          </p:nvSpPr>
          <p:spPr>
            <a:xfrm>
              <a:off x="7059706" y="1600200"/>
              <a:ext cx="266700" cy="228600"/>
            </a:xfrm>
            <a:prstGeom prst="ellipse">
              <a:avLst/>
            </a:prstGeom>
            <a:solidFill>
              <a:srgbClr val="FF9900"/>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grpSp>
      <p:sp>
        <p:nvSpPr>
          <p:cNvPr id="3" name="TextBox 2"/>
          <p:cNvSpPr txBox="1"/>
          <p:nvPr/>
        </p:nvSpPr>
        <p:spPr>
          <a:xfrm>
            <a:off x="5600117" y="697468"/>
            <a:ext cx="2762295" cy="369332"/>
          </a:xfrm>
          <a:prstGeom prst="rect">
            <a:avLst/>
          </a:prstGeom>
          <a:noFill/>
        </p:spPr>
        <p:txBody>
          <a:bodyPr wrap="none" rtlCol="0">
            <a:spAutoFit/>
          </a:bodyPr>
          <a:lstStyle/>
          <a:p>
            <a:pPr algn="ctr"/>
            <a:r>
              <a:rPr lang="en-US" b="1">
                <a:solidFill>
                  <a:srgbClr val="FF0000"/>
                </a:solidFill>
              </a:rPr>
              <a:t>One cell grows larger…</a:t>
            </a:r>
          </a:p>
        </p:txBody>
      </p:sp>
      <p:sp>
        <p:nvSpPr>
          <p:cNvPr id="20" name="TextBox 19"/>
          <p:cNvSpPr txBox="1"/>
          <p:nvPr/>
        </p:nvSpPr>
        <p:spPr>
          <a:xfrm>
            <a:off x="5140535" y="6172200"/>
            <a:ext cx="3681457" cy="369332"/>
          </a:xfrm>
          <a:prstGeom prst="rect">
            <a:avLst/>
          </a:prstGeom>
          <a:noFill/>
        </p:spPr>
        <p:txBody>
          <a:bodyPr wrap="none" rtlCol="0">
            <a:spAutoFit/>
          </a:bodyPr>
          <a:lstStyle/>
          <a:p>
            <a:pPr algn="ctr"/>
            <a:r>
              <a:rPr lang="en-US" b="1">
                <a:solidFill>
                  <a:srgbClr val="FF0000"/>
                </a:solidFill>
              </a:rPr>
              <a:t>…to make two IDENTICAL cells.</a:t>
            </a:r>
          </a:p>
        </p:txBody>
      </p:sp>
      <p:sp>
        <p:nvSpPr>
          <p:cNvPr id="21" name="TextBox 20"/>
          <p:cNvSpPr txBox="1"/>
          <p:nvPr/>
        </p:nvSpPr>
        <p:spPr>
          <a:xfrm>
            <a:off x="5889963" y="6172200"/>
            <a:ext cx="1915909" cy="369332"/>
          </a:xfrm>
          <a:prstGeom prst="rect">
            <a:avLst/>
          </a:prstGeom>
          <a:noFill/>
        </p:spPr>
        <p:txBody>
          <a:bodyPr wrap="none" rtlCol="0">
            <a:spAutoFit/>
          </a:bodyPr>
          <a:lstStyle/>
          <a:p>
            <a:pPr algn="ctr"/>
            <a:r>
              <a:rPr lang="en-US" b="1">
                <a:solidFill>
                  <a:srgbClr val="FF0000"/>
                </a:solidFill>
              </a:rPr>
              <a:t>…and divides…</a:t>
            </a:r>
          </a:p>
        </p:txBody>
      </p:sp>
      <p:sp>
        <p:nvSpPr>
          <p:cNvPr id="22" name="Rectangle 3"/>
          <p:cNvSpPr txBox="1">
            <a:spLocks noChangeArrowheads="1"/>
          </p:cNvSpPr>
          <p:nvPr/>
        </p:nvSpPr>
        <p:spPr bwMode="auto">
          <a:xfrm>
            <a:off x="152400" y="914400"/>
            <a:ext cx="4953000" cy="5105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lvl="0" indent="0" algn="just">
              <a:buNone/>
            </a:pPr>
            <a:r>
              <a:rPr lang="en-US"/>
              <a:t>3.  Occurs because:</a:t>
            </a:r>
            <a:endParaRPr lang="en-US" sz="2800"/>
          </a:p>
          <a:p>
            <a:pPr marL="971550" lvl="1" indent="-514350" algn="just">
              <a:buFont typeface="+mj-lt"/>
              <a:buAutoNum type="alphaLcPeriod"/>
            </a:pPr>
            <a:r>
              <a:rPr lang="en-US"/>
              <a:t>Multi-cellular organisms grow and develop</a:t>
            </a:r>
            <a:endParaRPr lang="en-US" sz="2400"/>
          </a:p>
          <a:p>
            <a:pPr marL="971550" lvl="1" indent="-514350" algn="just">
              <a:buFont typeface="+mj-lt"/>
              <a:buAutoNum type="alphaLcPeriod"/>
            </a:pPr>
            <a:r>
              <a:rPr lang="en-US"/>
              <a:t>Old and damaged cells need to be replaced</a:t>
            </a:r>
            <a:endParaRPr lang="en-US" sz="2400"/>
          </a:p>
          <a:p>
            <a:pPr marL="971550" lvl="1" indent="-514350" algn="just">
              <a:buFont typeface="+mj-lt"/>
              <a:buAutoNum type="alphaLcPeriod"/>
            </a:pPr>
            <a:r>
              <a:rPr lang="en-US"/>
              <a:t>Single-celled organisms such as bacteria and </a:t>
            </a:r>
            <a:r>
              <a:rPr lang="en-US" err="1"/>
              <a:t>protists</a:t>
            </a:r>
            <a:r>
              <a:rPr lang="en-US"/>
              <a:t> divide to make new, </a:t>
            </a:r>
            <a:r>
              <a:rPr lang="en-US" b="1"/>
              <a:t>independent</a:t>
            </a:r>
            <a:r>
              <a:rPr lang="en-US"/>
              <a:t> organisms = </a:t>
            </a:r>
            <a:r>
              <a:rPr lang="en-US" b="1"/>
              <a:t>binary fission </a:t>
            </a:r>
            <a:r>
              <a:rPr lang="en-US"/>
              <a:t>(</a:t>
            </a:r>
            <a:r>
              <a:rPr lang="en-US" b="1"/>
              <a:t>asexual</a:t>
            </a:r>
            <a:r>
              <a:rPr lang="en-US"/>
              <a:t> reproduction)</a:t>
            </a:r>
            <a:endParaRPr lang="en-US" sz="2400"/>
          </a:p>
        </p:txBody>
      </p:sp>
      <p:sp>
        <p:nvSpPr>
          <p:cNvPr id="18" name="TextBox 17"/>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extLst>
      <p:ext uri="{BB962C8B-B14F-4D97-AF65-F5344CB8AC3E}">
        <p14:creationId xmlns:p14="http://schemas.microsoft.com/office/powerpoint/2010/main" val="3041306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20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6" presetClass="emph" presetSubtype="0" fill="hold" nodeType="withEffect">
                                  <p:stCondLst>
                                    <p:cond delay="2500"/>
                                  </p:stCondLst>
                                  <p:childTnLst>
                                    <p:animScale>
                                      <p:cBhvr>
                                        <p:cTn id="10" dur="2000" fill="hold"/>
                                        <p:tgtEl>
                                          <p:spTgt spid="2"/>
                                        </p:tgtEl>
                                      </p:cBhvr>
                                      <p:by x="150000" y="150000"/>
                                    </p:animScale>
                                  </p:childTnLst>
                                </p:cTn>
                              </p:par>
                              <p:par>
                                <p:cTn id="11" presetID="0" presetClass="path" presetSubtype="0" accel="50000" decel="50000" fill="hold" nodeType="withEffect">
                                  <p:stCondLst>
                                    <p:cond delay="2500"/>
                                  </p:stCondLst>
                                  <p:childTnLst>
                                    <p:animMotion origin="layout" path="M 4.44444E-6 -7.16597E-7 C 4.44444E-6 0.05825 4.44444E-6 0.11674 4.44444E-6 0.17499 C -0.00052 0.18354 -0.004 0.24318 -0.004 0.25058 C -0.004 0.27508 -0.00556 0.27578 4.44444E-6 0.26884 " pathEditMode="relative" ptsTypes="fffA">
                                      <p:cBhvr>
                                        <p:cTn id="12" dur="2000" fill="hold"/>
                                        <p:tgtEl>
                                          <p:spTgt spid="2"/>
                                        </p:tgtEl>
                                        <p:attrNameLst>
                                          <p:attrName>ppt_x</p:attrName>
                                          <p:attrName>ppt_y</p:attrName>
                                        </p:attrNameLst>
                                      </p:cBhvr>
                                    </p:animMotion>
                                  </p:childTnLst>
                                </p:cTn>
                              </p:par>
                            </p:childTnLst>
                          </p:cTn>
                        </p:par>
                        <p:par>
                          <p:cTn id="13" fill="hold">
                            <p:stCondLst>
                              <p:cond delay="4500"/>
                            </p:stCondLst>
                            <p:childTnLst>
                              <p:par>
                                <p:cTn id="14" presetID="1" presetClass="exit" presetSubtype="0" fill="hold" nodeType="afterEffect">
                                  <p:stCondLst>
                                    <p:cond delay="0"/>
                                  </p:stCondLst>
                                  <p:childTnLst>
                                    <p:set>
                                      <p:cBhvr>
                                        <p:cTn id="15" dur="1" fill="hold">
                                          <p:stCondLst>
                                            <p:cond delay="0"/>
                                          </p:stCondLst>
                                        </p:cTn>
                                        <p:tgtEl>
                                          <p:spTgt spid="2"/>
                                        </p:tgtEl>
                                        <p:attrNameLst>
                                          <p:attrName>style.visibility</p:attrName>
                                        </p:attrNameLst>
                                      </p:cBhvr>
                                      <p:to>
                                        <p:strVal val="hidden"/>
                                      </p:to>
                                    </p:set>
                                  </p:childTnLst>
                                </p:cTn>
                              </p:par>
                            </p:childTnLst>
                          </p:cTn>
                        </p:par>
                        <p:par>
                          <p:cTn id="16" fill="hold">
                            <p:stCondLst>
                              <p:cond delay="4500"/>
                            </p:stCondLst>
                            <p:childTnLst>
                              <p:par>
                                <p:cTn id="17" presetID="1"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2" presetClass="entr" presetSubtype="4"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childTnLst>
                          </p:cTn>
                        </p:par>
                        <p:par>
                          <p:cTn id="25" fill="hold">
                            <p:stCondLst>
                              <p:cond delay="5000"/>
                            </p:stCondLst>
                            <p:childTnLst>
                              <p:par>
                                <p:cTn id="26" presetID="1" presetClass="exit" presetSubtype="0" fill="hold" grpId="1" nodeType="afterEffect">
                                  <p:stCondLst>
                                    <p:cond delay="1000"/>
                                  </p:stCondLst>
                                  <p:childTnLst>
                                    <p:set>
                                      <p:cBhvr>
                                        <p:cTn id="27" dur="1" fill="hold">
                                          <p:stCondLst>
                                            <p:cond delay="0"/>
                                          </p:stCondLst>
                                        </p:cTn>
                                        <p:tgtEl>
                                          <p:spTgt spid="21"/>
                                        </p:tgtEl>
                                        <p:attrNameLst>
                                          <p:attrName>style.visibility</p:attrName>
                                        </p:attrNameLst>
                                      </p:cBhvr>
                                      <p:to>
                                        <p:strVal val="hidden"/>
                                      </p:to>
                                    </p:set>
                                  </p:childTnLst>
                                </p:cTn>
                              </p:par>
                            </p:childTnLst>
                          </p:cTn>
                        </p:par>
                        <p:par>
                          <p:cTn id="28" fill="hold">
                            <p:stCondLst>
                              <p:cond delay="6000"/>
                            </p:stCondLst>
                            <p:childTnLst>
                              <p:par>
                                <p:cTn id="29" presetID="0" presetClass="path" presetSubtype="0" accel="50000" decel="50000" fill="hold" nodeType="afterEffect">
                                  <p:stCondLst>
                                    <p:cond delay="0"/>
                                  </p:stCondLst>
                                  <p:childTnLst>
                                    <p:animMotion origin="layout" path="M -1.38889E-6 0.00509 C 0.00556 0.00878 0.01198 0.01248 0.01823 0.01456 C 0.02031 0.0178 0.0224 0.0208 0.02431 0.02427 C 0.02639 0.02751 0.03368 0.03051 0.03368 0.03074 C 0.03698 0.04115 0.04132 0.05294 0.05052 0.05964 C 0.05243 0.07235 0.05208 0.06704 0.05208 0.07559 C 0.05712 0.08668 0.0599 0.09894 0.06285 0.11096 C 0.06545 0.13638 0.06649 0.16135 0.07049 0.18655 C 0.07066 0.1884 0.07518 0.20319 0.07656 0.20573 C 0.0783 0.2092 0.08281 0.21544 0.08281 0.21544 C 0.08594 0.22538 0.08577 0.22168 0.08577 0.22654 L 0.10122 0.24919 " pathEditMode="relative" rAng="0" ptsTypes="ffffffffffAA">
                                      <p:cBhvr>
                                        <p:cTn id="30" dur="2000" fill="hold"/>
                                        <p:tgtEl>
                                          <p:spTgt spid="14"/>
                                        </p:tgtEl>
                                        <p:attrNameLst>
                                          <p:attrName>ppt_x</p:attrName>
                                          <p:attrName>ppt_y</p:attrName>
                                        </p:attrNameLst>
                                      </p:cBhvr>
                                      <p:rCtr x="5052" y="12205"/>
                                    </p:animMotion>
                                  </p:childTnLst>
                                </p:cTn>
                              </p:par>
                              <p:par>
                                <p:cTn id="31" presetID="0" presetClass="path" presetSubtype="0" accel="50000" decel="50000" fill="hold" nodeType="withEffect">
                                  <p:stCondLst>
                                    <p:cond delay="0"/>
                                  </p:stCondLst>
                                  <p:childTnLst>
                                    <p:animMotion origin="layout" path="M 0.00191 0.00509 C -0.00052 0.00578 -0.00278 0.00693 -0.00521 0.00763 C -0.00677 0.00809 -0.00833 0.00832 -0.00989 0.00901 C -0.01215 0.00971 -0.01684 0.01156 -0.01684 0.01179 C -0.02083 0.01849 -0.02396 0.02496 -0.02725 0.03167 C -0.03055 0.03837 -0.02986 0.04369 -0.0368 0.04669 C -0.04114 0.05155 -0.04028 0.04877 -0.04028 0.05455 C -0.0441 0.05779 -0.04618 0.06172 -0.04948 0.06542 C -0.05416 0.0816 -0.0467 0.0564 -0.05312 0.07351 C -0.0566 0.08299 -0.05642 0.09454 -0.05885 0.10448 C -0.0618 0.11674 -0.06684 0.12829 -0.06944 0.14078 C -0.07014 0.15257 -0.07187 0.16505 -0.07187 0.17707 C -0.07274 0.18423 -0.07361 0.19348 -0.07639 0.19995 C -0.07969 0.20735 -0.0776 0.20088 -0.08229 0.20804 C -0.08333 0.20966 -0.08385 0.21174 -0.08455 0.21336 C -0.08732 0.21891 -0.08854 0.227 -0.09496 0.227 " pathEditMode="relative" rAng="0" ptsTypes="fffffffffffffffA">
                                      <p:cBhvr>
                                        <p:cTn id="32" dur="2000" fill="hold"/>
                                        <p:tgtEl>
                                          <p:spTgt spid="11"/>
                                        </p:tgtEl>
                                        <p:attrNameLst>
                                          <p:attrName>ppt_x</p:attrName>
                                          <p:attrName>ppt_y</p:attrName>
                                        </p:attrNameLst>
                                      </p:cBhvr>
                                      <p:rCtr x="-4844" y="11096"/>
                                    </p:animMotion>
                                  </p:childTnLst>
                                </p:cTn>
                              </p:par>
                              <p:par>
                                <p:cTn id="33" presetID="2" presetClass="entr" presetSubtype="4"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1" presetClass="exit" presetSubtype="0" fill="hold" grpId="0" nodeType="clickEffect">
                                  <p:stCondLst>
                                    <p:cond delay="0"/>
                                  </p:stCondLst>
                                  <p:childTnLst>
                                    <p:anim calcmode="lin" valueType="num">
                                      <p:cBhvr>
                                        <p:cTn id="40" dur="1000"/>
                                        <p:tgtEl>
                                          <p:spTgt spid="87043">
                                            <p:txEl>
                                              <p:pRg st="0" end="0"/>
                                            </p:txEl>
                                          </p:spTgt>
                                        </p:tgtEl>
                                        <p:attrNameLst>
                                          <p:attrName>ppt_w</p:attrName>
                                        </p:attrNameLst>
                                      </p:cBhvr>
                                      <p:tavLst>
                                        <p:tav tm="0">
                                          <p:val>
                                            <p:strVal val="ppt_w"/>
                                          </p:val>
                                        </p:tav>
                                        <p:tav tm="100000">
                                          <p:val>
                                            <p:fltVal val="0"/>
                                          </p:val>
                                        </p:tav>
                                      </p:tavLst>
                                    </p:anim>
                                    <p:anim calcmode="lin" valueType="num">
                                      <p:cBhvr>
                                        <p:cTn id="41" dur="1000"/>
                                        <p:tgtEl>
                                          <p:spTgt spid="87043">
                                            <p:txEl>
                                              <p:pRg st="0" end="0"/>
                                            </p:txEl>
                                          </p:spTgt>
                                        </p:tgtEl>
                                        <p:attrNameLst>
                                          <p:attrName>ppt_h</p:attrName>
                                        </p:attrNameLst>
                                      </p:cBhvr>
                                      <p:tavLst>
                                        <p:tav tm="0">
                                          <p:val>
                                            <p:strVal val="ppt_h"/>
                                          </p:val>
                                        </p:tav>
                                        <p:tav tm="100000">
                                          <p:val>
                                            <p:fltVal val="0"/>
                                          </p:val>
                                        </p:tav>
                                      </p:tavLst>
                                    </p:anim>
                                    <p:anim calcmode="lin" valueType="num">
                                      <p:cBhvr>
                                        <p:cTn id="42" dur="1000"/>
                                        <p:tgtEl>
                                          <p:spTgt spid="87043">
                                            <p:txEl>
                                              <p:pRg st="0" end="0"/>
                                            </p:txEl>
                                          </p:spTgt>
                                        </p:tgtEl>
                                        <p:attrNameLst>
                                          <p:attrName>style.rotation</p:attrName>
                                        </p:attrNameLst>
                                      </p:cBhvr>
                                      <p:tavLst>
                                        <p:tav tm="0">
                                          <p:val>
                                            <p:fltVal val="0"/>
                                          </p:val>
                                        </p:tav>
                                        <p:tav tm="100000">
                                          <p:val>
                                            <p:fltVal val="90"/>
                                          </p:val>
                                        </p:tav>
                                      </p:tavLst>
                                    </p:anim>
                                    <p:animEffect transition="out" filter="fade">
                                      <p:cBhvr>
                                        <p:cTn id="43" dur="1000"/>
                                        <p:tgtEl>
                                          <p:spTgt spid="87043">
                                            <p:txEl>
                                              <p:pRg st="0" end="0"/>
                                            </p:txEl>
                                          </p:spTgt>
                                        </p:tgtEl>
                                      </p:cBhvr>
                                    </p:animEffect>
                                    <p:set>
                                      <p:cBhvr>
                                        <p:cTn id="44" dur="1" fill="hold">
                                          <p:stCondLst>
                                            <p:cond delay="999"/>
                                          </p:stCondLst>
                                        </p:cTn>
                                        <p:tgtEl>
                                          <p:spTgt spid="87043">
                                            <p:txEl>
                                              <p:pRg st="0" end="0"/>
                                            </p:txEl>
                                          </p:spTgt>
                                        </p:tgtEl>
                                        <p:attrNameLst>
                                          <p:attrName>style.visibility</p:attrName>
                                        </p:attrNameLst>
                                      </p:cBhvr>
                                      <p:to>
                                        <p:strVal val="hidden"/>
                                      </p:to>
                                    </p:set>
                                  </p:childTnLst>
                                </p:cTn>
                              </p:par>
                              <p:par>
                                <p:cTn id="45" presetID="31" presetClass="exit" presetSubtype="0" fill="hold" grpId="0" nodeType="withEffect">
                                  <p:stCondLst>
                                    <p:cond delay="0"/>
                                  </p:stCondLst>
                                  <p:childTnLst>
                                    <p:anim calcmode="lin" valueType="num">
                                      <p:cBhvr>
                                        <p:cTn id="46" dur="1000"/>
                                        <p:tgtEl>
                                          <p:spTgt spid="87043">
                                            <p:txEl>
                                              <p:pRg st="1" end="1"/>
                                            </p:txEl>
                                          </p:spTgt>
                                        </p:tgtEl>
                                        <p:attrNameLst>
                                          <p:attrName>ppt_w</p:attrName>
                                        </p:attrNameLst>
                                      </p:cBhvr>
                                      <p:tavLst>
                                        <p:tav tm="0">
                                          <p:val>
                                            <p:strVal val="ppt_w"/>
                                          </p:val>
                                        </p:tav>
                                        <p:tav tm="100000">
                                          <p:val>
                                            <p:fltVal val="0"/>
                                          </p:val>
                                        </p:tav>
                                      </p:tavLst>
                                    </p:anim>
                                    <p:anim calcmode="lin" valueType="num">
                                      <p:cBhvr>
                                        <p:cTn id="47" dur="1000"/>
                                        <p:tgtEl>
                                          <p:spTgt spid="87043">
                                            <p:txEl>
                                              <p:pRg st="1" end="1"/>
                                            </p:txEl>
                                          </p:spTgt>
                                        </p:tgtEl>
                                        <p:attrNameLst>
                                          <p:attrName>ppt_h</p:attrName>
                                        </p:attrNameLst>
                                      </p:cBhvr>
                                      <p:tavLst>
                                        <p:tav tm="0">
                                          <p:val>
                                            <p:strVal val="ppt_h"/>
                                          </p:val>
                                        </p:tav>
                                        <p:tav tm="100000">
                                          <p:val>
                                            <p:fltVal val="0"/>
                                          </p:val>
                                        </p:tav>
                                      </p:tavLst>
                                    </p:anim>
                                    <p:anim calcmode="lin" valueType="num">
                                      <p:cBhvr>
                                        <p:cTn id="48" dur="1000"/>
                                        <p:tgtEl>
                                          <p:spTgt spid="87043">
                                            <p:txEl>
                                              <p:pRg st="1" end="1"/>
                                            </p:txEl>
                                          </p:spTgt>
                                        </p:tgtEl>
                                        <p:attrNameLst>
                                          <p:attrName>style.rotation</p:attrName>
                                        </p:attrNameLst>
                                      </p:cBhvr>
                                      <p:tavLst>
                                        <p:tav tm="0">
                                          <p:val>
                                            <p:fltVal val="0"/>
                                          </p:val>
                                        </p:tav>
                                        <p:tav tm="100000">
                                          <p:val>
                                            <p:fltVal val="90"/>
                                          </p:val>
                                        </p:tav>
                                      </p:tavLst>
                                    </p:anim>
                                    <p:animEffect transition="out" filter="fade">
                                      <p:cBhvr>
                                        <p:cTn id="49" dur="1000"/>
                                        <p:tgtEl>
                                          <p:spTgt spid="87043">
                                            <p:txEl>
                                              <p:pRg st="1" end="1"/>
                                            </p:txEl>
                                          </p:spTgt>
                                        </p:tgtEl>
                                      </p:cBhvr>
                                    </p:animEffect>
                                    <p:set>
                                      <p:cBhvr>
                                        <p:cTn id="50" dur="1" fill="hold">
                                          <p:stCondLst>
                                            <p:cond delay="999"/>
                                          </p:stCondLst>
                                        </p:cTn>
                                        <p:tgtEl>
                                          <p:spTgt spid="87043">
                                            <p:txEl>
                                              <p:pRg st="1" end="1"/>
                                            </p:txEl>
                                          </p:spTgt>
                                        </p:tgtEl>
                                        <p:attrNameLst>
                                          <p:attrName>style.visibility</p:attrName>
                                        </p:attrNameLst>
                                      </p:cBhvr>
                                      <p:to>
                                        <p:strVal val="hidden"/>
                                      </p:to>
                                    </p:set>
                                  </p:childTnLst>
                                </p:cTn>
                              </p:par>
                              <p:par>
                                <p:cTn id="51" presetID="31" presetClass="exit" presetSubtype="0" fill="hold" grpId="0" nodeType="withEffect">
                                  <p:stCondLst>
                                    <p:cond delay="0"/>
                                  </p:stCondLst>
                                  <p:childTnLst>
                                    <p:anim calcmode="lin" valueType="num">
                                      <p:cBhvr>
                                        <p:cTn id="52" dur="1000"/>
                                        <p:tgtEl>
                                          <p:spTgt spid="87043">
                                            <p:txEl>
                                              <p:pRg st="2" end="2"/>
                                            </p:txEl>
                                          </p:spTgt>
                                        </p:tgtEl>
                                        <p:attrNameLst>
                                          <p:attrName>ppt_w</p:attrName>
                                        </p:attrNameLst>
                                      </p:cBhvr>
                                      <p:tavLst>
                                        <p:tav tm="0">
                                          <p:val>
                                            <p:strVal val="ppt_w"/>
                                          </p:val>
                                        </p:tav>
                                        <p:tav tm="100000">
                                          <p:val>
                                            <p:fltVal val="0"/>
                                          </p:val>
                                        </p:tav>
                                      </p:tavLst>
                                    </p:anim>
                                    <p:anim calcmode="lin" valueType="num">
                                      <p:cBhvr>
                                        <p:cTn id="53" dur="1000"/>
                                        <p:tgtEl>
                                          <p:spTgt spid="87043">
                                            <p:txEl>
                                              <p:pRg st="2" end="2"/>
                                            </p:txEl>
                                          </p:spTgt>
                                        </p:tgtEl>
                                        <p:attrNameLst>
                                          <p:attrName>ppt_h</p:attrName>
                                        </p:attrNameLst>
                                      </p:cBhvr>
                                      <p:tavLst>
                                        <p:tav tm="0">
                                          <p:val>
                                            <p:strVal val="ppt_h"/>
                                          </p:val>
                                        </p:tav>
                                        <p:tav tm="100000">
                                          <p:val>
                                            <p:fltVal val="0"/>
                                          </p:val>
                                        </p:tav>
                                      </p:tavLst>
                                    </p:anim>
                                    <p:anim calcmode="lin" valueType="num">
                                      <p:cBhvr>
                                        <p:cTn id="54" dur="1000"/>
                                        <p:tgtEl>
                                          <p:spTgt spid="87043">
                                            <p:txEl>
                                              <p:pRg st="2" end="2"/>
                                            </p:txEl>
                                          </p:spTgt>
                                        </p:tgtEl>
                                        <p:attrNameLst>
                                          <p:attrName>style.rotation</p:attrName>
                                        </p:attrNameLst>
                                      </p:cBhvr>
                                      <p:tavLst>
                                        <p:tav tm="0">
                                          <p:val>
                                            <p:fltVal val="0"/>
                                          </p:val>
                                        </p:tav>
                                        <p:tav tm="100000">
                                          <p:val>
                                            <p:fltVal val="90"/>
                                          </p:val>
                                        </p:tav>
                                      </p:tavLst>
                                    </p:anim>
                                    <p:animEffect transition="out" filter="fade">
                                      <p:cBhvr>
                                        <p:cTn id="55" dur="1000"/>
                                        <p:tgtEl>
                                          <p:spTgt spid="87043">
                                            <p:txEl>
                                              <p:pRg st="2" end="2"/>
                                            </p:txEl>
                                          </p:spTgt>
                                        </p:tgtEl>
                                      </p:cBhvr>
                                    </p:animEffect>
                                    <p:set>
                                      <p:cBhvr>
                                        <p:cTn id="56" dur="1" fill="hold">
                                          <p:stCondLst>
                                            <p:cond delay="999"/>
                                          </p:stCondLst>
                                        </p:cTn>
                                        <p:tgtEl>
                                          <p:spTgt spid="87043">
                                            <p:txEl>
                                              <p:pRg st="2" end="2"/>
                                            </p:txEl>
                                          </p:spTgt>
                                        </p:tgtEl>
                                        <p:attrNameLst>
                                          <p:attrName>style.visibility</p:attrName>
                                        </p:attrNameLst>
                                      </p:cBhvr>
                                      <p:to>
                                        <p:strVal val="hidden"/>
                                      </p:to>
                                    </p:set>
                                  </p:childTnLst>
                                </p:cTn>
                              </p:par>
                              <p:par>
                                <p:cTn id="57" presetID="31" presetClass="entr" presetSubtype="0"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p:cTn id="59" dur="1000" fill="hold"/>
                                        <p:tgtEl>
                                          <p:spTgt spid="22"/>
                                        </p:tgtEl>
                                        <p:attrNameLst>
                                          <p:attrName>ppt_w</p:attrName>
                                        </p:attrNameLst>
                                      </p:cBhvr>
                                      <p:tavLst>
                                        <p:tav tm="0">
                                          <p:val>
                                            <p:fltVal val="0"/>
                                          </p:val>
                                        </p:tav>
                                        <p:tav tm="100000">
                                          <p:val>
                                            <p:strVal val="#ppt_w"/>
                                          </p:val>
                                        </p:tav>
                                      </p:tavLst>
                                    </p:anim>
                                    <p:anim calcmode="lin" valueType="num">
                                      <p:cBhvr>
                                        <p:cTn id="60" dur="1000" fill="hold"/>
                                        <p:tgtEl>
                                          <p:spTgt spid="22"/>
                                        </p:tgtEl>
                                        <p:attrNameLst>
                                          <p:attrName>ppt_h</p:attrName>
                                        </p:attrNameLst>
                                      </p:cBhvr>
                                      <p:tavLst>
                                        <p:tav tm="0">
                                          <p:val>
                                            <p:fltVal val="0"/>
                                          </p:val>
                                        </p:tav>
                                        <p:tav tm="100000">
                                          <p:val>
                                            <p:strVal val="#ppt_h"/>
                                          </p:val>
                                        </p:tav>
                                      </p:tavLst>
                                    </p:anim>
                                    <p:anim calcmode="lin" valueType="num">
                                      <p:cBhvr>
                                        <p:cTn id="61" dur="1000" fill="hold"/>
                                        <p:tgtEl>
                                          <p:spTgt spid="22"/>
                                        </p:tgtEl>
                                        <p:attrNameLst>
                                          <p:attrName>style.rotation</p:attrName>
                                        </p:attrNameLst>
                                      </p:cBhvr>
                                      <p:tavLst>
                                        <p:tav tm="0">
                                          <p:val>
                                            <p:fltVal val="90"/>
                                          </p:val>
                                        </p:tav>
                                        <p:tav tm="100000">
                                          <p:val>
                                            <p:fltVal val="0"/>
                                          </p:val>
                                        </p:tav>
                                      </p:tavLst>
                                    </p:anim>
                                    <p:animEffect transition="in" filter="fade">
                                      <p:cBhvr>
                                        <p:cTn id="62"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3" grpId="0" uiExpand="1" build="p"/>
      <p:bldP spid="3" grpId="0"/>
      <p:bldP spid="20" grpId="0"/>
      <p:bldP spid="21" grpId="0"/>
      <p:bldP spid="21" grpId="1"/>
      <p:bldP spid="22"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3"/>
          <p:cNvSpPr>
            <a:spLocks noGrp="1" noChangeArrowheads="1"/>
          </p:cNvSpPr>
          <p:nvPr>
            <p:ph type="body" idx="1"/>
          </p:nvPr>
        </p:nvSpPr>
        <p:spPr>
          <a:xfrm>
            <a:off x="112058" y="1143000"/>
            <a:ext cx="8776447" cy="4648200"/>
          </a:xfrm>
        </p:spPr>
        <p:txBody>
          <a:bodyPr/>
          <a:lstStyle/>
          <a:p>
            <a:pPr marL="0" indent="0">
              <a:buNone/>
            </a:pPr>
            <a:r>
              <a:rPr lang="en-US" b="1"/>
              <a:t>	Phases of Cell Division</a:t>
            </a:r>
            <a:endParaRPr lang="en-US" sz="2800"/>
          </a:p>
          <a:p>
            <a:pPr marL="514350" lvl="0" indent="-514350" algn="just">
              <a:buFont typeface="+mj-lt"/>
              <a:buAutoNum type="arabicPeriod"/>
            </a:pPr>
            <a:r>
              <a:rPr lang="en-US" sz="2800"/>
              <a:t>Resting phase: </a:t>
            </a:r>
            <a:r>
              <a:rPr lang="en-US" sz="2800" b="1"/>
              <a:t>Interphase</a:t>
            </a:r>
            <a:endParaRPr lang="en-US" sz="2800"/>
          </a:p>
          <a:p>
            <a:pPr marL="514350" lvl="0" indent="-514350" algn="just">
              <a:buFont typeface="+mj-lt"/>
              <a:buAutoNum type="arabicPeriod"/>
            </a:pPr>
            <a:r>
              <a:rPr lang="en-US" sz="2800" b="1"/>
              <a:t>Four </a:t>
            </a:r>
            <a:r>
              <a:rPr lang="en-US" sz="2800"/>
              <a:t>phases to </a:t>
            </a:r>
            <a:r>
              <a:rPr lang="en-US" sz="2800" b="1"/>
              <a:t>mitosis:</a:t>
            </a:r>
            <a:endParaRPr lang="en-US" sz="2800"/>
          </a:p>
          <a:p>
            <a:pPr marL="971550" lvl="1" indent="-514350" algn="just">
              <a:buFont typeface="+mj-lt"/>
              <a:buAutoNum type="arabicPeriod"/>
            </a:pPr>
            <a:r>
              <a:rPr lang="en-US"/>
              <a:t>Prophase</a:t>
            </a:r>
          </a:p>
          <a:p>
            <a:pPr marL="971550" lvl="1" indent="-514350" algn="just">
              <a:buAutoNum type="arabicPeriod"/>
            </a:pPr>
            <a:r>
              <a:rPr lang="en-US"/>
              <a:t>Metaphase</a:t>
            </a:r>
          </a:p>
          <a:p>
            <a:pPr marL="971550" lvl="1" indent="-514350" algn="just">
              <a:buAutoNum type="arabicPeriod"/>
            </a:pPr>
            <a:r>
              <a:rPr lang="en-US"/>
              <a:t>Anaphase	</a:t>
            </a:r>
          </a:p>
          <a:p>
            <a:pPr marL="971550" lvl="1" indent="-514350" algn="just">
              <a:buAutoNum type="arabicPeriod"/>
            </a:pPr>
            <a:r>
              <a:rPr lang="en-US" err="1"/>
              <a:t>Telophase</a:t>
            </a:r>
            <a:endParaRPr lang="en-US"/>
          </a:p>
          <a:p>
            <a:pPr marL="514350" lvl="0" indent="-514350" algn="just">
              <a:buFont typeface="+mj-lt"/>
              <a:buAutoNum type="arabicPeriod"/>
            </a:pPr>
            <a:r>
              <a:rPr lang="en-US" sz="2800" b="1"/>
              <a:t>Cytokinesis</a:t>
            </a:r>
            <a:r>
              <a:rPr lang="en-US" sz="2800"/>
              <a:t>:  </a:t>
            </a:r>
            <a:r>
              <a:rPr lang="en-US" sz="2800" b="1"/>
              <a:t>cytoplasm </a:t>
            </a:r>
            <a:r>
              <a:rPr lang="en-US" sz="2800"/>
              <a:t>divides and one cell becomes two</a:t>
            </a:r>
          </a:p>
          <a:p>
            <a:pPr marL="514350" lvl="0" indent="-514350" algn="just">
              <a:buFont typeface="+mj-lt"/>
              <a:buAutoNum type="arabicPeriod"/>
            </a:pPr>
            <a:endParaRPr lang="en-US" sz="2800"/>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20499" b="100000" l="22188" r="78438">
                        <a14:foregroundMark x1="39219" y1="42798" x2="50078" y2="45983"/>
                        <a14:foregroundMark x1="39219" y1="61080" x2="44453" y2="70637"/>
                        <a14:foregroundMark x1="29922" y1="81717" x2="35156" y2="91828"/>
                        <a14:foregroundMark x1="41719" y1="75069" x2="46641" y2="87535"/>
                        <a14:foregroundMark x1="49766" y1="81994" x2="65313" y2="86288"/>
                        <a14:foregroundMark x1="35938" y1="94183" x2="54844" y2="98199"/>
                        <a14:foregroundMark x1="26953" y1="73823" x2="27266" y2="66343"/>
                        <a14:foregroundMark x1="37734" y1="97645" x2="41016" y2="97368"/>
                      </a14:backgroundRemoval>
                    </a14:imgEffect>
                  </a14:imgLayer>
                </a14:imgProps>
              </a:ext>
              <a:ext uri="{28A0092B-C50C-407E-A947-70E740481C1C}">
                <a14:useLocalDpi xmlns:a14="http://schemas.microsoft.com/office/drawing/2010/main" val="0"/>
              </a:ext>
            </a:extLst>
          </a:blip>
          <a:srcRect l="25013" t="30260" r="27182"/>
          <a:stretch/>
        </p:blipFill>
        <p:spPr>
          <a:xfrm>
            <a:off x="4500282" y="1178709"/>
            <a:ext cx="4415118" cy="3633088"/>
          </a:xfrm>
          <a:prstGeom prst="rect">
            <a:avLst/>
          </a:prstGeom>
        </p:spPr>
      </p:pic>
      <p:sp>
        <p:nvSpPr>
          <p:cNvPr id="4" name="TextBox 3"/>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pic>
        <p:nvPicPr>
          <p:cNvPr id="2" name="Picture 1"/>
          <p:cNvPicPr>
            <a:picLocks noChangeAspect="1"/>
          </p:cNvPicPr>
          <p:nvPr/>
        </p:nvPicPr>
        <p:blipFill rotWithShape="1">
          <a:blip r:embed="rId4">
            <a:extLst>
              <a:ext uri="{BEBA8EAE-BF5A-486C-A8C5-ECC9F3942E4B}">
                <a14:imgProps xmlns:a14="http://schemas.microsoft.com/office/drawing/2010/main">
                  <a14:imgLayer r:embed="rId5">
                    <a14:imgEffect>
                      <a14:backgroundRemoval t="24654" b="54986" l="32266" r="63906">
                        <a14:foregroundMark x1="36875" y1="27839" x2="46328" y2="47507"/>
                        <a14:foregroundMark x1="34219" y1="47091" x2="46953" y2="31302"/>
                        <a14:foregroundMark x1="52812" y1="27147" x2="60156" y2="49446"/>
                        <a14:foregroundMark x1="50078" y1="49446" x2="61016" y2="29086"/>
                      </a14:backgroundRemoval>
                    </a14:imgEffect>
                  </a14:imgLayer>
                </a14:imgProps>
              </a:ext>
              <a:ext uri="{28A0092B-C50C-407E-A947-70E740481C1C}">
                <a14:useLocalDpi xmlns:a14="http://schemas.microsoft.com/office/drawing/2010/main" val="0"/>
              </a:ext>
            </a:extLst>
          </a:blip>
          <a:srcRect l="32500" t="24884" r="35833" b="45568"/>
          <a:stretch/>
        </p:blipFill>
        <p:spPr>
          <a:xfrm rot="19272666">
            <a:off x="6376110" y="1651815"/>
            <a:ext cx="2775260" cy="1460663"/>
          </a:xfrm>
          <a:prstGeom prst="rect">
            <a:avLst/>
          </a:prstGeom>
        </p:spPr>
      </p:pic>
    </p:spTree>
    <p:extLst>
      <p:ext uri="{BB962C8B-B14F-4D97-AF65-F5344CB8AC3E}">
        <p14:creationId xmlns:p14="http://schemas.microsoft.com/office/powerpoint/2010/main" val="304130689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ackgroundRemoval t="20499" b="100000" l="22188" r="78438">
                        <a14:foregroundMark x1="39219" y1="42798" x2="50078" y2="45983"/>
                        <a14:foregroundMark x1="39219" y1="61080" x2="44453" y2="70637"/>
                        <a14:foregroundMark x1="29922" y1="81717" x2="35156" y2="91828"/>
                        <a14:foregroundMark x1="41719" y1="75069" x2="46641" y2="87535"/>
                        <a14:foregroundMark x1="49766" y1="81994" x2="65313" y2="86288"/>
                        <a14:foregroundMark x1="35938" y1="94183" x2="54844" y2="98199"/>
                        <a14:foregroundMark x1="26953" y1="73823" x2="27266" y2="66343"/>
                        <a14:foregroundMark x1="37734" y1="97645" x2="41016" y2="97368"/>
                      </a14:backgroundRemoval>
                    </a14:imgEffect>
                  </a14:imgLayer>
                </a14:imgProps>
              </a:ext>
              <a:ext uri="{28A0092B-C50C-407E-A947-70E740481C1C}">
                <a14:useLocalDpi xmlns:a14="http://schemas.microsoft.com/office/drawing/2010/main" val="0"/>
              </a:ext>
            </a:extLst>
          </a:blip>
          <a:srcRect l="25013" t="30260" r="27182"/>
          <a:stretch/>
        </p:blipFill>
        <p:spPr>
          <a:xfrm>
            <a:off x="4436782" y="1797211"/>
            <a:ext cx="4415118" cy="3633088"/>
          </a:xfrm>
          <a:prstGeom prst="rect">
            <a:avLst/>
          </a:prstGeom>
        </p:spPr>
      </p:pic>
      <p:pic>
        <p:nvPicPr>
          <p:cNvPr id="9" name="Picture 8"/>
          <p:cNvPicPr>
            <a:picLocks noChangeAspect="1"/>
          </p:cNvPicPr>
          <p:nvPr/>
        </p:nvPicPr>
        <p:blipFill rotWithShape="1">
          <a:blip r:embed="rId4">
            <a:extLst>
              <a:ext uri="{BEBA8EAE-BF5A-486C-A8C5-ECC9F3942E4B}">
                <a14:imgProps xmlns:a14="http://schemas.microsoft.com/office/drawing/2010/main">
                  <a14:imgLayer r:embed="rId5">
                    <a14:imgEffect>
                      <a14:backgroundRemoval t="24654" b="54986" l="32266" r="63906">
                        <a14:foregroundMark x1="36875" y1="27839" x2="46328" y2="47507"/>
                        <a14:foregroundMark x1="34219" y1="47091" x2="46953" y2="31302"/>
                        <a14:foregroundMark x1="52812" y1="27147" x2="60156" y2="49446"/>
                        <a14:foregroundMark x1="50078" y1="49446" x2="61016" y2="29086"/>
                      </a14:backgroundRemoval>
                    </a14:imgEffect>
                  </a14:imgLayer>
                </a14:imgProps>
              </a:ext>
              <a:ext uri="{28A0092B-C50C-407E-A947-70E740481C1C}">
                <a14:useLocalDpi xmlns:a14="http://schemas.microsoft.com/office/drawing/2010/main" val="0"/>
              </a:ext>
            </a:extLst>
          </a:blip>
          <a:srcRect l="32500" t="24884" r="35833" b="45568"/>
          <a:stretch/>
        </p:blipFill>
        <p:spPr>
          <a:xfrm rot="19272666">
            <a:off x="6312610" y="2270317"/>
            <a:ext cx="2775260" cy="1460663"/>
          </a:xfrm>
          <a:prstGeom prst="rect">
            <a:avLst/>
          </a:prstGeom>
        </p:spPr>
      </p:pic>
      <p:sp>
        <p:nvSpPr>
          <p:cNvPr id="87043" name="Rectangle 3"/>
          <p:cNvSpPr>
            <a:spLocks noGrp="1" noChangeArrowheads="1"/>
          </p:cNvSpPr>
          <p:nvPr>
            <p:ph type="body" idx="1"/>
          </p:nvPr>
        </p:nvSpPr>
        <p:spPr>
          <a:xfrm>
            <a:off x="188259" y="1066800"/>
            <a:ext cx="4383741" cy="4648200"/>
          </a:xfrm>
        </p:spPr>
        <p:txBody>
          <a:bodyPr/>
          <a:lstStyle/>
          <a:p>
            <a:pPr marL="0" indent="0">
              <a:buNone/>
            </a:pPr>
            <a:r>
              <a:rPr lang="en-US" sz="4800" b="1"/>
              <a:t>INTERPHASE: 1</a:t>
            </a:r>
            <a:endParaRPr lang="en-US" sz="4800"/>
          </a:p>
          <a:p>
            <a:pPr marL="514350" lvl="0" indent="-514350">
              <a:buFont typeface="+mj-lt"/>
              <a:buAutoNum type="arabicPeriod"/>
            </a:pPr>
            <a:r>
              <a:rPr lang="en-US"/>
              <a:t>Cell’s </a:t>
            </a:r>
            <a:r>
              <a:rPr lang="en-US" b="1"/>
              <a:t>resting </a:t>
            </a:r>
            <a:r>
              <a:rPr lang="en-US"/>
              <a:t>phase</a:t>
            </a:r>
          </a:p>
          <a:p>
            <a:pPr marL="514350" lvl="0" indent="-514350">
              <a:buFont typeface="+mj-lt"/>
              <a:buAutoNum type="arabicPeriod"/>
            </a:pPr>
            <a:r>
              <a:rPr lang="en-US"/>
              <a:t>Cell spends </a:t>
            </a:r>
            <a:r>
              <a:rPr lang="en-US" b="1"/>
              <a:t>90% </a:t>
            </a:r>
            <a:r>
              <a:rPr lang="en-US"/>
              <a:t>of its time in Interphase</a:t>
            </a:r>
          </a:p>
          <a:p>
            <a:pPr marL="514350" lvl="0" indent="-514350">
              <a:buFont typeface="+mj-lt"/>
              <a:buAutoNum type="arabicPeriod"/>
            </a:pPr>
            <a:r>
              <a:rPr lang="en-US"/>
              <a:t>Cell </a:t>
            </a:r>
            <a:r>
              <a:rPr lang="en-US" b="1"/>
              <a:t>copies/doubles </a:t>
            </a:r>
            <a:r>
              <a:rPr lang="en-US"/>
              <a:t>its chromosomes and prepares for cell </a:t>
            </a:r>
            <a:r>
              <a:rPr lang="en-US" b="1"/>
              <a:t>division </a:t>
            </a:r>
            <a:r>
              <a:rPr lang="en-US"/>
              <a:t>(</a:t>
            </a:r>
            <a:r>
              <a:rPr lang="en-US" b="1"/>
              <a:t>mitosis</a:t>
            </a:r>
            <a:r>
              <a:rPr lang="en-US"/>
              <a:t>)</a:t>
            </a:r>
          </a:p>
        </p:txBody>
      </p:sp>
      <p:pic>
        <p:nvPicPr>
          <p:cNvPr id="4" name="Picture 3"/>
          <p:cNvPicPr>
            <a:picLocks noChangeAspect="1"/>
          </p:cNvPicPr>
          <p:nvPr/>
        </p:nvPicPr>
        <p:blipFill rotWithShape="1">
          <a:blip r:embed="rId6">
            <a:extLst>
              <a:ext uri="{BEBA8EAE-BF5A-486C-A8C5-ECC9F3942E4B}">
                <a14:imgProps xmlns:a14="http://schemas.microsoft.com/office/drawing/2010/main">
                  <a14:imgLayer r:embed="rId3">
                    <a14:imgEffect>
                      <a14:backgroundRemoval t="20499" b="100000" l="22188" r="78438">
                        <a14:foregroundMark x1="39219" y1="42798" x2="50078" y2="45983"/>
                        <a14:foregroundMark x1="52812" y1="63989" x2="69922" y2="38643"/>
                        <a14:foregroundMark x1="39219" y1="61080" x2="44453" y2="70637"/>
                        <a14:foregroundMark x1="29922" y1="81717" x2="35156" y2="91828"/>
                        <a14:foregroundMark x1="41719" y1="75069" x2="46641" y2="87535"/>
                        <a14:foregroundMark x1="49766" y1="81994" x2="65313" y2="86288"/>
                        <a14:foregroundMark x1="35938" y1="94183" x2="54844" y2="98199"/>
                        <a14:foregroundMark x1="26953" y1="73823" x2="27266" y2="66343"/>
                        <a14:foregroundMark x1="37734" y1="97645" x2="41016" y2="97368"/>
                        <a14:backgroundMark x1="61172" y1="51524" x2="61172" y2="51524"/>
                        <a14:backgroundMark x1="61016" y1="51801" x2="61016" y2="51801"/>
                        <a14:backgroundMark x1="61016" y1="51801" x2="61016" y2="51801"/>
                        <a14:backgroundMark x1="69141" y1="38227" x2="52578" y2="63019"/>
                        <a14:backgroundMark x1="55078" y1="67036" x2="71094" y2="42521"/>
                        <a14:backgroundMark x1="53750" y1="64127" x2="70313" y2="39474"/>
                        <a14:backgroundMark x1="53125" y1="64404" x2="69609" y2="38227"/>
                        <a14:backgroundMark x1="39297" y1="43213" x2="50313" y2="45706"/>
                        <a14:backgroundMark x1="49219" y1="47230" x2="48672" y2="45429"/>
                      </a14:backgroundRemoval>
                    </a14:imgEffect>
                  </a14:imgLayer>
                </a14:imgProps>
              </a:ext>
              <a:ext uri="{28A0092B-C50C-407E-A947-70E740481C1C}">
                <a14:useLocalDpi xmlns:a14="http://schemas.microsoft.com/office/drawing/2010/main" val="0"/>
              </a:ext>
            </a:extLst>
          </a:blip>
          <a:srcRect l="25013" t="36495" r="61516" b="38183"/>
          <a:stretch/>
        </p:blipFill>
        <p:spPr>
          <a:xfrm>
            <a:off x="4430486" y="2133600"/>
            <a:ext cx="1244184" cy="1319134"/>
          </a:xfrm>
          <a:prstGeom prst="rect">
            <a:avLst/>
          </a:prstGeom>
        </p:spPr>
      </p:pic>
      <p:pic>
        <p:nvPicPr>
          <p:cNvPr id="6" name="Picture 5"/>
          <p:cNvPicPr>
            <a:picLocks noChangeAspect="1"/>
          </p:cNvPicPr>
          <p:nvPr/>
        </p:nvPicPr>
        <p:blipFill rotWithShape="1">
          <a:blip r:embed="rId7">
            <a:extLst>
              <a:ext uri="{BEBA8EAE-BF5A-486C-A8C5-ECC9F3942E4B}">
                <a14:imgProps xmlns:a14="http://schemas.microsoft.com/office/drawing/2010/main">
                  <a14:imgLayer r:embed="rId3">
                    <a14:imgEffect>
                      <a14:backgroundRemoval t="20499" b="100000" l="22188" r="78438">
                        <a14:foregroundMark x1="39219" y1="42798" x2="50078" y2="45983"/>
                        <a14:foregroundMark x1="52812" y1="63989" x2="69922" y2="38643"/>
                        <a14:foregroundMark x1="39219" y1="61080" x2="44453" y2="70637"/>
                        <a14:foregroundMark x1="29922" y1="81717" x2="35156" y2="91828"/>
                        <a14:foregroundMark x1="41719" y1="75069" x2="46641" y2="87535"/>
                        <a14:foregroundMark x1="49766" y1="81994" x2="65313" y2="86288"/>
                        <a14:foregroundMark x1="35938" y1="94183" x2="54844" y2="98199"/>
                        <a14:foregroundMark x1="26953" y1="73823" x2="27266" y2="66343"/>
                        <a14:foregroundMark x1="37734" y1="97645" x2="41016" y2="97368"/>
                        <a14:foregroundMark x1="30391" y1="44737" x2="31719" y2="51939"/>
                        <a14:backgroundMark x1="61172" y1="51524" x2="61172" y2="51524"/>
                        <a14:backgroundMark x1="61016" y1="51801" x2="61016" y2="51801"/>
                        <a14:backgroundMark x1="61016" y1="51801" x2="61016" y2="51801"/>
                        <a14:backgroundMark x1="69141" y1="38227" x2="52578" y2="63019"/>
                        <a14:backgroundMark x1="55078" y1="67036" x2="71094" y2="42521"/>
                        <a14:backgroundMark x1="53750" y1="64127" x2="70313" y2="39474"/>
                        <a14:backgroundMark x1="53125" y1="64404" x2="69609" y2="38227"/>
                        <a14:backgroundMark x1="39297" y1="43213" x2="50313" y2="45706"/>
                        <a14:backgroundMark x1="49219" y1="47230" x2="48672" y2="45429"/>
                        <a14:backgroundMark x1="27969" y1="40997" x2="29609" y2="43906"/>
                      </a14:backgroundRemoval>
                    </a14:imgEffect>
                  </a14:imgLayer>
                </a14:imgProps>
              </a:ext>
              <a:ext uri="{28A0092B-C50C-407E-A947-70E740481C1C}">
                <a14:useLocalDpi xmlns:a14="http://schemas.microsoft.com/office/drawing/2010/main" val="0"/>
              </a:ext>
            </a:extLst>
          </a:blip>
          <a:srcRect l="29344" t="44660" r="66324" b="47175"/>
          <a:stretch/>
        </p:blipFill>
        <p:spPr>
          <a:xfrm>
            <a:off x="6610355" y="3079854"/>
            <a:ext cx="400045" cy="425346"/>
          </a:xfrm>
          <a:prstGeom prst="ellipse">
            <a:avLst/>
          </a:prstGeom>
        </p:spPr>
      </p:pic>
      <p:sp>
        <p:nvSpPr>
          <p:cNvPr id="7" name="TextBox 6"/>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extLst>
      <p:ext uri="{BB962C8B-B14F-4D97-AF65-F5344CB8AC3E}">
        <p14:creationId xmlns:p14="http://schemas.microsoft.com/office/powerpoint/2010/main" val="52300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500"/>
                            </p:stCondLst>
                            <p:childTnLst>
                              <p:par>
                                <p:cTn id="12" presetID="10" presetClass="exit" presetSubtype="0" fill="hold" nodeType="afterEffect">
                                  <p:stCondLst>
                                    <p:cond delay="0"/>
                                  </p:stCondLst>
                                  <p:childTnLst>
                                    <p:animEffect transition="out" filter="fade">
                                      <p:cBhvr>
                                        <p:cTn id="13" dur="500"/>
                                        <p:tgtEl>
                                          <p:spTgt spid="8"/>
                                        </p:tgtEl>
                                      </p:cBhvr>
                                    </p:animEffect>
                                    <p:set>
                                      <p:cBhvr>
                                        <p:cTn id="14" dur="1" fill="hold">
                                          <p:stCondLst>
                                            <p:cond delay="499"/>
                                          </p:stCondLst>
                                        </p:cTn>
                                        <p:tgtEl>
                                          <p:spTgt spid="8"/>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par>
                          <p:cTn id="18" fill="hold">
                            <p:stCondLst>
                              <p:cond delay="2000"/>
                            </p:stCondLst>
                            <p:childTnLst>
                              <p:par>
                                <p:cTn id="19" presetID="0" presetClass="path" presetSubtype="0" accel="50000" decel="50000" fill="hold" nodeType="afterEffect">
                                  <p:stCondLst>
                                    <p:cond delay="0"/>
                                  </p:stCondLst>
                                  <p:childTnLst>
                                    <p:animMotion origin="layout" path="M -4.16667E-6 4.79769E-6 C 0.02639 0.00323 0.05105 0.01572 0.07743 0.01849 C 0.09098 0.02289 0.10243 0.02635 0.11615 0.02867 C 0.13247 0.03606 0.14827 0.04254 0.16476 0.04947 C 0.17032 0.0541 0.17136 0.05919 0.17761 0.06173 C 0.18507 0.07121 0.1816 0.06474 0.18559 0.08023 C 0.18612 0.08231 0.18681 0.08416 0.18733 0.08624 C 0.18785 0.08832 0.18907 0.09271 0.18907 0.09271 " pathEditMode="relative" rAng="0" ptsTypes="fffffffA">
                                      <p:cBhvr>
                                        <p:cTn id="20" dur="2000" fill="hold"/>
                                        <p:tgtEl>
                                          <p:spTgt spid="4"/>
                                        </p:tgtEl>
                                        <p:attrNameLst>
                                          <p:attrName>ppt_x</p:attrName>
                                          <p:attrName>ppt_y</p:attrName>
                                        </p:attrNameLst>
                                      </p:cBhvr>
                                      <p:rCtr x="9444" y="4624"/>
                                    </p:animMotion>
                                  </p:childTnLst>
                                </p:cTn>
                              </p:par>
                            </p:childTnLst>
                          </p:cTn>
                        </p:par>
                        <p:par>
                          <p:cTn id="21" fill="hold">
                            <p:stCondLst>
                              <p:cond delay="4000"/>
                            </p:stCondLst>
                            <p:childTnLst>
                              <p:par>
                                <p:cTn id="22" presetID="6" presetClass="emph" presetSubtype="0" fill="hold" nodeType="afterEffect">
                                  <p:stCondLst>
                                    <p:cond delay="0"/>
                                  </p:stCondLst>
                                  <p:childTnLst>
                                    <p:animScale>
                                      <p:cBhvr>
                                        <p:cTn id="23" dur="2000" fill="hold"/>
                                        <p:tgtEl>
                                          <p:spTgt spid="4"/>
                                        </p:tgtEl>
                                      </p:cBhvr>
                                      <p:by x="150000" y="150000"/>
                                    </p:animScale>
                                  </p:childTnLst>
                                </p:cTn>
                              </p:par>
                            </p:childTnLst>
                          </p:cTn>
                        </p:par>
                        <p:par>
                          <p:cTn id="24" fill="hold">
                            <p:stCondLst>
                              <p:cond delay="6000"/>
                            </p:stCondLst>
                            <p:childTnLst>
                              <p:par>
                                <p:cTn id="25" presetID="31"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1000" fill="hold"/>
                                        <p:tgtEl>
                                          <p:spTgt spid="6"/>
                                        </p:tgtEl>
                                        <p:attrNameLst>
                                          <p:attrName>ppt_w</p:attrName>
                                        </p:attrNameLst>
                                      </p:cBhvr>
                                      <p:tavLst>
                                        <p:tav tm="0">
                                          <p:val>
                                            <p:fltVal val="0"/>
                                          </p:val>
                                        </p:tav>
                                        <p:tav tm="100000">
                                          <p:val>
                                            <p:strVal val="#ppt_w"/>
                                          </p:val>
                                        </p:tav>
                                      </p:tavLst>
                                    </p:anim>
                                    <p:anim calcmode="lin" valueType="num">
                                      <p:cBhvr>
                                        <p:cTn id="28" dur="1000" fill="hold"/>
                                        <p:tgtEl>
                                          <p:spTgt spid="6"/>
                                        </p:tgtEl>
                                        <p:attrNameLst>
                                          <p:attrName>ppt_h</p:attrName>
                                        </p:attrNameLst>
                                      </p:cBhvr>
                                      <p:tavLst>
                                        <p:tav tm="0">
                                          <p:val>
                                            <p:fltVal val="0"/>
                                          </p:val>
                                        </p:tav>
                                        <p:tav tm="100000">
                                          <p:val>
                                            <p:strVal val="#ppt_h"/>
                                          </p:val>
                                        </p:tav>
                                      </p:tavLst>
                                    </p:anim>
                                    <p:anim calcmode="lin" valueType="num">
                                      <p:cBhvr>
                                        <p:cTn id="29" dur="1000" fill="hold"/>
                                        <p:tgtEl>
                                          <p:spTgt spid="6"/>
                                        </p:tgtEl>
                                        <p:attrNameLst>
                                          <p:attrName>style.rotation</p:attrName>
                                        </p:attrNameLst>
                                      </p:cBhvr>
                                      <p:tavLst>
                                        <p:tav tm="0">
                                          <p:val>
                                            <p:fltVal val="90"/>
                                          </p:val>
                                        </p:tav>
                                        <p:tav tm="100000">
                                          <p:val>
                                            <p:fltVal val="0"/>
                                          </p:val>
                                        </p:tav>
                                      </p:tavLst>
                                    </p:anim>
                                    <p:animEffect transition="in" filter="fade">
                                      <p:cBhvr>
                                        <p:cTn id="30" dur="1000"/>
                                        <p:tgtEl>
                                          <p:spTgt spid="6"/>
                                        </p:tgtEl>
                                      </p:cBhvr>
                                    </p:animEffect>
                                  </p:childTnLst>
                                </p:cTn>
                              </p:par>
                            </p:childTnLst>
                          </p:cTn>
                        </p:par>
                        <p:par>
                          <p:cTn id="31" fill="hold">
                            <p:stCondLst>
                              <p:cond delay="7000"/>
                            </p:stCondLst>
                            <p:childTnLst>
                              <p:par>
                                <p:cTn id="32" presetID="6" presetClass="emph" presetSubtype="0" fill="hold" nodeType="afterEffect">
                                  <p:stCondLst>
                                    <p:cond delay="0"/>
                                  </p:stCondLst>
                                  <p:childTnLst>
                                    <p:animScale>
                                      <p:cBhvr>
                                        <p:cTn id="33"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bwMode="auto">
          <a:xfrm>
            <a:off x="188259" y="152400"/>
            <a:ext cx="4242227" cy="6553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2800"/>
              <a:t>Now, the cell begins to undergo the division process – </a:t>
            </a:r>
            <a:r>
              <a:rPr lang="en-US" sz="2800" b="1"/>
              <a:t>mitosis</a:t>
            </a:r>
            <a:endParaRPr lang="en-US" sz="2800"/>
          </a:p>
          <a:p>
            <a:pPr marL="0" indent="0">
              <a:buFontTx/>
              <a:buNone/>
            </a:pPr>
            <a:r>
              <a:rPr lang="en-US" sz="4800" b="1"/>
              <a:t>PROPHASE: 2</a:t>
            </a:r>
            <a:endParaRPr lang="en-US" sz="4800"/>
          </a:p>
          <a:p>
            <a:pPr marL="514350" lvl="0" indent="-514350" algn="just">
              <a:buFont typeface="+mj-lt"/>
              <a:buAutoNum type="arabicPeriod"/>
            </a:pPr>
            <a:r>
              <a:rPr lang="en-US" sz="2400" b="1"/>
              <a:t>Nucleolus</a:t>
            </a:r>
            <a:r>
              <a:rPr lang="en-US" sz="2400"/>
              <a:t> and </a:t>
            </a:r>
            <a:r>
              <a:rPr lang="en-US" sz="2400" b="1"/>
              <a:t>Nuclear membrane</a:t>
            </a:r>
            <a:r>
              <a:rPr lang="en-US" sz="2400"/>
              <a:t> </a:t>
            </a:r>
            <a:r>
              <a:rPr lang="en-US" sz="2400" b="1"/>
              <a:t>disappear</a:t>
            </a:r>
            <a:endParaRPr lang="en-US" sz="2400"/>
          </a:p>
          <a:p>
            <a:pPr marL="514350" lvl="0" indent="-514350" algn="just">
              <a:buFont typeface="+mj-lt"/>
              <a:buAutoNum type="arabicPeriod"/>
            </a:pPr>
            <a:r>
              <a:rPr lang="en-US" sz="2400" b="1"/>
              <a:t>Centrioles</a:t>
            </a:r>
            <a:r>
              <a:rPr lang="en-US" sz="2400"/>
              <a:t> (or poles) appear and move to </a:t>
            </a:r>
            <a:r>
              <a:rPr lang="en-US" sz="2400" b="1"/>
              <a:t>opposite </a:t>
            </a:r>
            <a:r>
              <a:rPr lang="en-US" sz="2400"/>
              <a:t>ends of cell</a:t>
            </a:r>
          </a:p>
          <a:p>
            <a:pPr marL="514350" lvl="0" indent="-514350" algn="just">
              <a:buFont typeface="+mj-lt"/>
              <a:buAutoNum type="arabicPeriod"/>
            </a:pPr>
            <a:r>
              <a:rPr lang="en-US" sz="2400" b="1"/>
              <a:t>Spindle </a:t>
            </a:r>
            <a:r>
              <a:rPr lang="en-US" sz="2400"/>
              <a:t>fibers begin to stretch across the cell (like spider webs).</a:t>
            </a:r>
          </a:p>
          <a:p>
            <a:pPr marL="514350" lvl="0" indent="-514350" algn="just">
              <a:buFont typeface="+mj-lt"/>
              <a:buAutoNum type="arabicPeriod"/>
            </a:pPr>
            <a:r>
              <a:rPr lang="en-US" sz="2400" b="1"/>
              <a:t>Chromosome pairs </a:t>
            </a:r>
            <a:r>
              <a:rPr lang="en-US" sz="2400"/>
              <a:t>become visible (attached to one another by a centromere)</a:t>
            </a:r>
            <a:r>
              <a:rPr lang="en-US" sz="2600"/>
              <a:t>	</a:t>
            </a:r>
          </a:p>
        </p:txBody>
      </p:sp>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7344" y1="24515" x2="48828" y2="53324"/>
                      </a14:backgroundRemoval>
                    </a14:imgEffect>
                  </a14:imgLayer>
                </a14:imgProps>
              </a:ext>
              <a:ext uri="{28A0092B-C50C-407E-A947-70E740481C1C}">
                <a14:useLocalDpi xmlns:a14="http://schemas.microsoft.com/office/drawing/2010/main" val="0"/>
              </a:ext>
            </a:extLst>
          </a:blip>
          <a:srcRect l="36721" t="21590" r="40492" b="44184"/>
          <a:stretch/>
        </p:blipFill>
        <p:spPr>
          <a:xfrm rot="574303">
            <a:off x="5381202" y="1829933"/>
            <a:ext cx="3130980" cy="2652618"/>
          </a:xfrm>
          <a:prstGeom prst="rect">
            <a:avLst/>
          </a:prstGeom>
        </p:spPr>
      </p:pic>
      <p:pic>
        <p:nvPicPr>
          <p:cNvPr id="8" name="Picture 7"/>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42813" y1="27424" x2="55547" y2="48338"/>
                        <a14:foregroundMark x1="39375" y1="35180" x2="51016" y2="52909"/>
                      </a14:backgroundRemoval>
                    </a14:imgEffect>
                  </a14:imgLayer>
                </a14:imgProps>
              </a:ext>
              <a:ext uri="{28A0092B-C50C-407E-A947-70E740481C1C}">
                <a14:useLocalDpi xmlns:a14="http://schemas.microsoft.com/office/drawing/2010/main" val="0"/>
              </a:ext>
            </a:extLst>
          </a:blip>
          <a:srcRect l="37378" t="21669" r="40341" b="42171"/>
          <a:stretch/>
        </p:blipFill>
        <p:spPr>
          <a:xfrm rot="494558">
            <a:off x="5467567" y="1894683"/>
            <a:ext cx="3035715" cy="2778861"/>
          </a:xfrm>
          <a:prstGeom prst="rect">
            <a:avLst/>
          </a:prstGeom>
        </p:spPr>
      </p:pic>
      <p:pic>
        <p:nvPicPr>
          <p:cNvPr id="9" name="Picture 8"/>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42109" y1="28255" x2="54922" y2="48338"/>
                        <a14:foregroundMark x1="43906" y1="37258" x2="46250" y2="43629"/>
                      </a14:backgroundRemoval>
                    </a14:imgEffect>
                  </a14:imgLayer>
                </a14:imgProps>
              </a:ext>
              <a:ext uri="{28A0092B-C50C-407E-A947-70E740481C1C}">
                <a14:useLocalDpi xmlns:a14="http://schemas.microsoft.com/office/drawing/2010/main" val="0"/>
              </a:ext>
            </a:extLst>
          </a:blip>
          <a:srcRect l="37234" t="21332" r="40268" b="43467"/>
          <a:stretch/>
        </p:blipFill>
        <p:spPr>
          <a:xfrm rot="706153">
            <a:off x="5459294" y="1888467"/>
            <a:ext cx="3109386" cy="2744102"/>
          </a:xfrm>
          <a:prstGeom prst="rect">
            <a:avLst/>
          </a:prstGeom>
        </p:spPr>
      </p:pic>
      <p:pic>
        <p:nvPicPr>
          <p:cNvPr id="10" name="Picture 9"/>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41563" y1="29086" x2="55703" y2="47368"/>
                      </a14:backgroundRemoval>
                    </a14:imgEffect>
                  </a14:imgLayer>
                </a14:imgProps>
              </a:ext>
              <a:ext uri="{28A0092B-C50C-407E-A947-70E740481C1C}">
                <a14:useLocalDpi xmlns:a14="http://schemas.microsoft.com/office/drawing/2010/main" val="0"/>
              </a:ext>
            </a:extLst>
          </a:blip>
          <a:srcRect l="37214" t="22681" r="40341" b="43891"/>
          <a:stretch/>
        </p:blipFill>
        <p:spPr>
          <a:xfrm rot="168290">
            <a:off x="5349321" y="1898216"/>
            <a:ext cx="3270885" cy="2747801"/>
          </a:xfrm>
          <a:prstGeom prst="rect">
            <a:avLst/>
          </a:prstGeom>
        </p:spPr>
      </p:pic>
      <p:cxnSp>
        <p:nvCxnSpPr>
          <p:cNvPr id="12" name="Straight Arrow Connector 11"/>
          <p:cNvCxnSpPr/>
          <p:nvPr/>
        </p:nvCxnSpPr>
        <p:spPr>
          <a:xfrm flipH="1">
            <a:off x="7315200" y="1981200"/>
            <a:ext cx="762000" cy="1066800"/>
          </a:xfrm>
          <a:prstGeom prst="straightConnector1">
            <a:avLst/>
          </a:prstGeom>
          <a:ln>
            <a:solidFill>
              <a:srgbClr val="FF3300"/>
            </a:solidFill>
            <a:tailEnd type="arrow"/>
          </a:ln>
        </p:spPr>
        <p:style>
          <a:lnRef idx="3">
            <a:schemeClr val="accent4"/>
          </a:lnRef>
          <a:fillRef idx="0">
            <a:schemeClr val="accent4"/>
          </a:fillRef>
          <a:effectRef idx="2">
            <a:schemeClr val="accent4"/>
          </a:effectRef>
          <a:fontRef idx="minor">
            <a:schemeClr val="tx1"/>
          </a:fontRef>
        </p:style>
      </p:cxnSp>
      <p:sp>
        <p:nvSpPr>
          <p:cNvPr id="13" name="TextBox 12"/>
          <p:cNvSpPr txBox="1"/>
          <p:nvPr/>
        </p:nvSpPr>
        <p:spPr>
          <a:xfrm>
            <a:off x="7467600" y="1611868"/>
            <a:ext cx="1348254" cy="369332"/>
          </a:xfrm>
          <a:prstGeom prst="rect">
            <a:avLst/>
          </a:prstGeom>
          <a:noFill/>
        </p:spPr>
        <p:txBody>
          <a:bodyPr wrap="square" rtlCol="0">
            <a:spAutoFit/>
          </a:bodyPr>
          <a:lstStyle/>
          <a:p>
            <a:pPr algn="ctr"/>
            <a:r>
              <a:rPr lang="en-US">
                <a:latin typeface="+mn-lt"/>
              </a:rPr>
              <a:t>Centromere</a:t>
            </a:r>
          </a:p>
        </p:txBody>
      </p:sp>
      <p:cxnSp>
        <p:nvCxnSpPr>
          <p:cNvPr id="15" name="Straight Arrow Connector 14"/>
          <p:cNvCxnSpPr/>
          <p:nvPr/>
        </p:nvCxnSpPr>
        <p:spPr>
          <a:xfrm>
            <a:off x="5336664" y="2062772"/>
            <a:ext cx="556746" cy="1043016"/>
          </a:xfrm>
          <a:prstGeom prst="straightConnector1">
            <a:avLst/>
          </a:prstGeom>
          <a:ln>
            <a:solidFill>
              <a:srgbClr val="FF3300"/>
            </a:solidFill>
            <a:tailEnd type="arrow"/>
          </a:ln>
        </p:spPr>
        <p:style>
          <a:lnRef idx="3">
            <a:schemeClr val="accent4"/>
          </a:lnRef>
          <a:fillRef idx="0">
            <a:schemeClr val="accent4"/>
          </a:fillRef>
          <a:effectRef idx="2">
            <a:schemeClr val="accent4"/>
          </a:effectRef>
          <a:fontRef idx="minor">
            <a:schemeClr val="tx1"/>
          </a:fontRef>
        </p:style>
      </p:cxnSp>
      <p:sp>
        <p:nvSpPr>
          <p:cNvPr id="16" name="TextBox 15"/>
          <p:cNvSpPr txBox="1"/>
          <p:nvPr/>
        </p:nvSpPr>
        <p:spPr>
          <a:xfrm>
            <a:off x="4609922" y="1669656"/>
            <a:ext cx="1348254" cy="369332"/>
          </a:xfrm>
          <a:prstGeom prst="rect">
            <a:avLst/>
          </a:prstGeom>
          <a:noFill/>
        </p:spPr>
        <p:txBody>
          <a:bodyPr wrap="square" rtlCol="0">
            <a:spAutoFit/>
          </a:bodyPr>
          <a:lstStyle/>
          <a:p>
            <a:pPr algn="ctr"/>
            <a:r>
              <a:rPr lang="en-US">
                <a:latin typeface="+mn-lt"/>
              </a:rPr>
              <a:t>Centriole</a:t>
            </a:r>
          </a:p>
        </p:txBody>
      </p:sp>
      <p:sp>
        <p:nvSpPr>
          <p:cNvPr id="18" name="Text Box 6"/>
          <p:cNvSpPr txBox="1">
            <a:spLocks noChangeArrowheads="1"/>
          </p:cNvSpPr>
          <p:nvPr/>
        </p:nvSpPr>
        <p:spPr bwMode="auto">
          <a:xfrm>
            <a:off x="5105400" y="5105400"/>
            <a:ext cx="3657600" cy="646331"/>
          </a:xfrm>
          <a:prstGeom prst="rect">
            <a:avLst/>
          </a:prstGeom>
          <a:noFill/>
          <a:ln w="38100">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5400" kern="1200">
                <a:solidFill>
                  <a:schemeClr val="tx1"/>
                </a:solidFill>
                <a:latin typeface="Arial" charset="0"/>
                <a:ea typeface="+mn-ea"/>
                <a:cs typeface="+mn-cs"/>
              </a:defRPr>
            </a:lvl1pPr>
            <a:lvl2pPr marL="457200" algn="l" rtl="0" fontAlgn="base">
              <a:spcBef>
                <a:spcPct val="0"/>
              </a:spcBef>
              <a:spcAft>
                <a:spcPct val="0"/>
              </a:spcAft>
              <a:defRPr sz="5400" kern="1200">
                <a:solidFill>
                  <a:schemeClr val="tx1"/>
                </a:solidFill>
                <a:latin typeface="Arial" charset="0"/>
                <a:ea typeface="+mn-ea"/>
                <a:cs typeface="+mn-cs"/>
              </a:defRPr>
            </a:lvl2pPr>
            <a:lvl3pPr marL="914400" algn="l" rtl="0" fontAlgn="base">
              <a:spcBef>
                <a:spcPct val="0"/>
              </a:spcBef>
              <a:spcAft>
                <a:spcPct val="0"/>
              </a:spcAft>
              <a:defRPr sz="5400" kern="1200">
                <a:solidFill>
                  <a:schemeClr val="tx1"/>
                </a:solidFill>
                <a:latin typeface="Arial" charset="0"/>
                <a:ea typeface="+mn-ea"/>
                <a:cs typeface="+mn-cs"/>
              </a:defRPr>
            </a:lvl3pPr>
            <a:lvl4pPr marL="1371600" algn="l" rtl="0" fontAlgn="base">
              <a:spcBef>
                <a:spcPct val="0"/>
              </a:spcBef>
              <a:spcAft>
                <a:spcPct val="0"/>
              </a:spcAft>
              <a:defRPr sz="5400" kern="1200">
                <a:solidFill>
                  <a:schemeClr val="tx1"/>
                </a:solidFill>
                <a:latin typeface="Arial" charset="0"/>
                <a:ea typeface="+mn-ea"/>
                <a:cs typeface="+mn-cs"/>
              </a:defRPr>
            </a:lvl4pPr>
            <a:lvl5pPr marL="1828800" algn="l" rtl="0" fontAlgn="base">
              <a:spcBef>
                <a:spcPct val="0"/>
              </a:spcBef>
              <a:spcAft>
                <a:spcPct val="0"/>
              </a:spcAft>
              <a:defRPr sz="5400" kern="1200">
                <a:solidFill>
                  <a:schemeClr val="tx1"/>
                </a:solidFill>
                <a:latin typeface="Arial" charset="0"/>
                <a:ea typeface="+mn-ea"/>
                <a:cs typeface="+mn-cs"/>
              </a:defRPr>
            </a:lvl5pPr>
            <a:lvl6pPr marL="2286000" algn="l" defTabSz="914400" rtl="0" eaLnBrk="1" latinLnBrk="0" hangingPunct="1">
              <a:defRPr sz="5400" kern="1200">
                <a:solidFill>
                  <a:schemeClr val="tx1"/>
                </a:solidFill>
                <a:latin typeface="Arial" charset="0"/>
                <a:ea typeface="+mn-ea"/>
                <a:cs typeface="+mn-cs"/>
              </a:defRPr>
            </a:lvl6pPr>
            <a:lvl7pPr marL="2743200" algn="l" defTabSz="914400" rtl="0" eaLnBrk="1" latinLnBrk="0" hangingPunct="1">
              <a:defRPr sz="5400" kern="1200">
                <a:solidFill>
                  <a:schemeClr val="tx1"/>
                </a:solidFill>
                <a:latin typeface="Arial" charset="0"/>
                <a:ea typeface="+mn-ea"/>
                <a:cs typeface="+mn-cs"/>
              </a:defRPr>
            </a:lvl7pPr>
            <a:lvl8pPr marL="3200400" algn="l" defTabSz="914400" rtl="0" eaLnBrk="1" latinLnBrk="0" hangingPunct="1">
              <a:defRPr sz="5400" kern="1200">
                <a:solidFill>
                  <a:schemeClr val="tx1"/>
                </a:solidFill>
                <a:latin typeface="Arial" charset="0"/>
                <a:ea typeface="+mn-ea"/>
                <a:cs typeface="+mn-cs"/>
              </a:defRPr>
            </a:lvl8pPr>
            <a:lvl9pPr marL="3657600" algn="l" defTabSz="914400" rtl="0" eaLnBrk="1" latinLnBrk="0" hangingPunct="1">
              <a:defRPr sz="5400" kern="1200">
                <a:solidFill>
                  <a:schemeClr val="tx1"/>
                </a:solidFill>
                <a:latin typeface="Arial" charset="0"/>
                <a:ea typeface="+mn-ea"/>
                <a:cs typeface="+mn-cs"/>
              </a:defRPr>
            </a:lvl9pPr>
          </a:lstStyle>
          <a:p>
            <a:pPr algn="ctr">
              <a:spcBef>
                <a:spcPct val="50000"/>
              </a:spcBef>
            </a:pPr>
            <a:r>
              <a:rPr lang="en-US" sz="1800" b="1">
                <a:solidFill>
                  <a:schemeClr val="accent2"/>
                </a:solidFill>
                <a:latin typeface="+mj-lt"/>
              </a:rPr>
              <a:t>Draw the final stage of this phase in the diagram on your paper</a:t>
            </a:r>
          </a:p>
        </p:txBody>
      </p:sp>
      <p:sp>
        <p:nvSpPr>
          <p:cNvPr id="19" name="TextBox 18"/>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extLst>
      <p:ext uri="{BB962C8B-B14F-4D97-AF65-F5344CB8AC3E}">
        <p14:creationId xmlns:p14="http://schemas.microsoft.com/office/powerpoint/2010/main" val="96653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300"/>
                                        <p:tgtEl>
                                          <p:spTgt spid="8"/>
                                        </p:tgtEl>
                                      </p:cBhvr>
                                    </p:animEffect>
                                  </p:childTnLst>
                                </p:cTn>
                              </p:par>
                            </p:childTnLst>
                          </p:cTn>
                        </p:par>
                        <p:par>
                          <p:cTn id="8" fill="hold">
                            <p:stCondLst>
                              <p:cond delay="4300"/>
                            </p:stCondLst>
                            <p:childTnLst>
                              <p:par>
                                <p:cTn id="9" presetID="10" presetClass="entr" presetSubtype="0" fill="hold" nodeType="afterEffect">
                                  <p:stCondLst>
                                    <p:cond delay="7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500"/>
                                        <p:tgtEl>
                                          <p:spTgt spid="9"/>
                                        </p:tgtEl>
                                      </p:cBhvr>
                                    </p:animEffect>
                                  </p:childTnLst>
                                </p:cTn>
                              </p:par>
                            </p:childTnLst>
                          </p:cTn>
                        </p:par>
                        <p:par>
                          <p:cTn id="12" fill="hold">
                            <p:stCondLst>
                              <p:cond delay="7500"/>
                            </p:stCondLst>
                            <p:childTnLst>
                              <p:par>
                                <p:cTn id="13" presetID="10" presetClass="entr" presetSubtype="0" fill="hold" nodeType="afterEffect">
                                  <p:stCondLst>
                                    <p:cond delay="7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2600"/>
                                        <p:tgtEl>
                                          <p:spTgt spid="10"/>
                                        </p:tgtEl>
                                      </p:cBhvr>
                                    </p:animEffect>
                                  </p:childTnLst>
                                </p:cTn>
                              </p:par>
                            </p:childTnLst>
                          </p:cTn>
                        </p:par>
                        <p:par>
                          <p:cTn id="16" fill="hold">
                            <p:stCondLst>
                              <p:cond delay="10800"/>
                            </p:stCondLst>
                            <p:childTnLst>
                              <p:par>
                                <p:cTn id="17" presetID="2" presetClass="entr" presetSubtype="4"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bwMode="auto">
          <a:xfrm>
            <a:off x="228600" y="1388349"/>
            <a:ext cx="4242227" cy="40218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en-US" sz="4800" b="1"/>
              <a:t>METAPHASE: 3</a:t>
            </a:r>
            <a:endParaRPr lang="en-US" sz="4800"/>
          </a:p>
          <a:p>
            <a:pPr marL="609600" indent="-609600" algn="just">
              <a:buFontTx/>
              <a:buAutoNum type="arabicPeriod"/>
            </a:pPr>
            <a:r>
              <a:rPr lang="en-US" sz="2400" b="1"/>
              <a:t>Chromosome pairs</a:t>
            </a:r>
            <a:r>
              <a:rPr lang="en-US" sz="2400"/>
              <a:t> line up at the </a:t>
            </a:r>
            <a:r>
              <a:rPr lang="en-US" sz="2400" b="1"/>
              <a:t>equator </a:t>
            </a:r>
            <a:r>
              <a:rPr lang="en-US" sz="2400"/>
              <a:t>(center of the cell)</a:t>
            </a:r>
          </a:p>
          <a:p>
            <a:pPr marL="609600" indent="-609600" algn="just">
              <a:buFontTx/>
              <a:buAutoNum type="arabicPeriod"/>
            </a:pPr>
            <a:r>
              <a:rPr lang="en-US" sz="2400" b="1"/>
              <a:t>Chromosomes </a:t>
            </a:r>
            <a:r>
              <a:rPr lang="en-US" sz="2400"/>
              <a:t>attach to the </a:t>
            </a:r>
            <a:r>
              <a:rPr lang="en-US" sz="2400" b="1"/>
              <a:t>spindle </a:t>
            </a:r>
            <a:r>
              <a:rPr lang="en-US" sz="2400"/>
              <a:t>fibers at the </a:t>
            </a:r>
            <a:r>
              <a:rPr lang="en-US" sz="2400" b="1"/>
              <a:t>centromere</a:t>
            </a:r>
            <a:r>
              <a:rPr lang="en-US" sz="2400"/>
              <a:t>.</a:t>
            </a:r>
          </a:p>
          <a:p>
            <a:pPr marL="609600" indent="-609600" algn="just">
              <a:buFontTx/>
              <a:buAutoNum type="arabicPeriod"/>
            </a:pPr>
            <a:r>
              <a:rPr lang="en-US" sz="2400"/>
              <a:t>THINK: Metaphase= meet in the middle</a:t>
            </a:r>
          </a:p>
        </p:txBody>
      </p:sp>
      <p:pic>
        <p:nvPicPr>
          <p:cNvPr id="10" name="Picture 9"/>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1563" y1="29086" x2="55703" y2="47368"/>
                      </a14:backgroundRemoval>
                    </a14:imgEffect>
                  </a14:imgLayer>
                </a14:imgProps>
              </a:ext>
              <a:ext uri="{28A0092B-C50C-407E-A947-70E740481C1C}">
                <a14:useLocalDpi xmlns:a14="http://schemas.microsoft.com/office/drawing/2010/main" val="0"/>
              </a:ext>
            </a:extLst>
          </a:blip>
          <a:srcRect l="37214" t="22681" r="40341" b="43891"/>
          <a:stretch/>
        </p:blipFill>
        <p:spPr>
          <a:xfrm rot="168290">
            <a:off x="5349321" y="1898216"/>
            <a:ext cx="3270885" cy="2747801"/>
          </a:xfrm>
          <a:prstGeom prst="rect">
            <a:avLst/>
          </a:prstGeom>
        </p:spPr>
      </p:pic>
      <p:pic>
        <p:nvPicPr>
          <p:cNvPr id="2" name="Picture 1"/>
          <p:cNvPicPr>
            <a:picLocks noChangeAspect="1"/>
          </p:cNvPicPr>
          <p:nvPr/>
        </p:nvPicPr>
        <p:blipFill rotWithShape="1">
          <a:blip r:embed="rId4">
            <a:extLst>
              <a:ext uri="{BEBA8EAE-BF5A-486C-A8C5-ECC9F3942E4B}">
                <a14:imgProps xmlns:a14="http://schemas.microsoft.com/office/drawing/2010/main">
                  <a14:imgLayer r:embed="rId5">
                    <a14:imgEffect>
                      <a14:backgroundRemoval t="22161" b="57202" l="37500" r="58828">
                        <a14:foregroundMark x1="40156" y1="31302" x2="56328" y2="45706"/>
                        <a14:foregroundMark x1="53125" y1="27701" x2="42188" y2="50554"/>
                        <a14:foregroundMark x1="46328" y1="53324" x2="47891" y2="24654"/>
                        <a14:foregroundMark x1="52969" y1="52216" x2="47891" y2="38366"/>
                        <a14:foregroundMark x1="57891" y1="36427" x2="47891" y2="38366"/>
                        <a14:foregroundMark x1="55391" y1="31302" x2="47734" y2="38920"/>
                        <a14:foregroundMark x1="42813" y1="28532" x2="47109" y2="38643"/>
                        <a14:foregroundMark x1="38828" y1="39751" x2="46016" y2="38920"/>
                        <a14:foregroundMark x1="40469" y1="47091" x2="43125" y2="45152"/>
                      </a14:backgroundRemoval>
                    </a14:imgEffect>
                  </a14:imgLayer>
                </a14:imgProps>
              </a:ext>
              <a:ext uri="{28A0092B-C50C-407E-A947-70E740481C1C}">
                <a14:useLocalDpi xmlns:a14="http://schemas.microsoft.com/office/drawing/2010/main" val="0"/>
              </a:ext>
            </a:extLst>
          </a:blip>
          <a:srcRect l="37777" t="21757" r="40159" b="43316"/>
          <a:stretch/>
        </p:blipFill>
        <p:spPr>
          <a:xfrm>
            <a:off x="5410200" y="1828800"/>
            <a:ext cx="3275278" cy="2924606"/>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ackgroundRemoval t="22715" b="55402" l="37266" r="59219">
                        <a14:foregroundMark x1="39063" y1="40582" x2="57734" y2="38089"/>
                        <a14:foregroundMark x1="41016" y1="48476" x2="54297" y2="30194"/>
                        <a14:foregroundMark x1="54844" y1="50554" x2="43984" y2="26454"/>
                        <a14:foregroundMark x1="46250" y1="49307" x2="48125" y2="48199"/>
                        <a14:foregroundMark x1="47109" y1="42936" x2="48594" y2="42936"/>
                        <a14:foregroundMark x1="42188" y1="38366" x2="45625" y2="33380"/>
                        <a14:foregroundMark x1="48125" y1="30471" x2="50859" y2="30194"/>
                      </a14:backgroundRemoval>
                    </a14:imgEffect>
                  </a14:imgLayer>
                </a14:imgProps>
              </a:ext>
              <a:ext uri="{28A0092B-C50C-407E-A947-70E740481C1C}">
                <a14:useLocalDpi xmlns:a14="http://schemas.microsoft.com/office/drawing/2010/main" val="0"/>
              </a:ext>
            </a:extLst>
          </a:blip>
          <a:srcRect l="37089" t="23102" r="40847" b="44536"/>
          <a:stretch/>
        </p:blipFill>
        <p:spPr>
          <a:xfrm>
            <a:off x="5257800" y="1875393"/>
            <a:ext cx="3351478" cy="2772807"/>
          </a:xfrm>
          <a:prstGeom prst="rect">
            <a:avLst/>
          </a:prstGeom>
        </p:spPr>
      </p:pic>
      <p:sp>
        <p:nvSpPr>
          <p:cNvPr id="11" name="Text Box 6"/>
          <p:cNvSpPr txBox="1">
            <a:spLocks noChangeArrowheads="1"/>
          </p:cNvSpPr>
          <p:nvPr/>
        </p:nvSpPr>
        <p:spPr bwMode="auto">
          <a:xfrm>
            <a:off x="5181600" y="5324475"/>
            <a:ext cx="3657600" cy="646331"/>
          </a:xfrm>
          <a:prstGeom prst="rect">
            <a:avLst/>
          </a:prstGeom>
          <a:noFill/>
          <a:ln w="38100">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5400" kern="1200">
                <a:solidFill>
                  <a:schemeClr val="tx1"/>
                </a:solidFill>
                <a:latin typeface="Arial" charset="0"/>
                <a:ea typeface="+mn-ea"/>
                <a:cs typeface="+mn-cs"/>
              </a:defRPr>
            </a:lvl1pPr>
            <a:lvl2pPr marL="457200" algn="l" rtl="0" fontAlgn="base">
              <a:spcBef>
                <a:spcPct val="0"/>
              </a:spcBef>
              <a:spcAft>
                <a:spcPct val="0"/>
              </a:spcAft>
              <a:defRPr sz="5400" kern="1200">
                <a:solidFill>
                  <a:schemeClr val="tx1"/>
                </a:solidFill>
                <a:latin typeface="Arial" charset="0"/>
                <a:ea typeface="+mn-ea"/>
                <a:cs typeface="+mn-cs"/>
              </a:defRPr>
            </a:lvl2pPr>
            <a:lvl3pPr marL="914400" algn="l" rtl="0" fontAlgn="base">
              <a:spcBef>
                <a:spcPct val="0"/>
              </a:spcBef>
              <a:spcAft>
                <a:spcPct val="0"/>
              </a:spcAft>
              <a:defRPr sz="5400" kern="1200">
                <a:solidFill>
                  <a:schemeClr val="tx1"/>
                </a:solidFill>
                <a:latin typeface="Arial" charset="0"/>
                <a:ea typeface="+mn-ea"/>
                <a:cs typeface="+mn-cs"/>
              </a:defRPr>
            </a:lvl3pPr>
            <a:lvl4pPr marL="1371600" algn="l" rtl="0" fontAlgn="base">
              <a:spcBef>
                <a:spcPct val="0"/>
              </a:spcBef>
              <a:spcAft>
                <a:spcPct val="0"/>
              </a:spcAft>
              <a:defRPr sz="5400" kern="1200">
                <a:solidFill>
                  <a:schemeClr val="tx1"/>
                </a:solidFill>
                <a:latin typeface="Arial" charset="0"/>
                <a:ea typeface="+mn-ea"/>
                <a:cs typeface="+mn-cs"/>
              </a:defRPr>
            </a:lvl4pPr>
            <a:lvl5pPr marL="1828800" algn="l" rtl="0" fontAlgn="base">
              <a:spcBef>
                <a:spcPct val="0"/>
              </a:spcBef>
              <a:spcAft>
                <a:spcPct val="0"/>
              </a:spcAft>
              <a:defRPr sz="5400" kern="1200">
                <a:solidFill>
                  <a:schemeClr val="tx1"/>
                </a:solidFill>
                <a:latin typeface="Arial" charset="0"/>
                <a:ea typeface="+mn-ea"/>
                <a:cs typeface="+mn-cs"/>
              </a:defRPr>
            </a:lvl5pPr>
            <a:lvl6pPr marL="2286000" algn="l" defTabSz="914400" rtl="0" eaLnBrk="1" latinLnBrk="0" hangingPunct="1">
              <a:defRPr sz="5400" kern="1200">
                <a:solidFill>
                  <a:schemeClr val="tx1"/>
                </a:solidFill>
                <a:latin typeface="Arial" charset="0"/>
                <a:ea typeface="+mn-ea"/>
                <a:cs typeface="+mn-cs"/>
              </a:defRPr>
            </a:lvl6pPr>
            <a:lvl7pPr marL="2743200" algn="l" defTabSz="914400" rtl="0" eaLnBrk="1" latinLnBrk="0" hangingPunct="1">
              <a:defRPr sz="5400" kern="1200">
                <a:solidFill>
                  <a:schemeClr val="tx1"/>
                </a:solidFill>
                <a:latin typeface="Arial" charset="0"/>
                <a:ea typeface="+mn-ea"/>
                <a:cs typeface="+mn-cs"/>
              </a:defRPr>
            </a:lvl7pPr>
            <a:lvl8pPr marL="3200400" algn="l" defTabSz="914400" rtl="0" eaLnBrk="1" latinLnBrk="0" hangingPunct="1">
              <a:defRPr sz="5400" kern="1200">
                <a:solidFill>
                  <a:schemeClr val="tx1"/>
                </a:solidFill>
                <a:latin typeface="Arial" charset="0"/>
                <a:ea typeface="+mn-ea"/>
                <a:cs typeface="+mn-cs"/>
              </a:defRPr>
            </a:lvl8pPr>
            <a:lvl9pPr marL="3657600" algn="l" defTabSz="914400" rtl="0" eaLnBrk="1" latinLnBrk="0" hangingPunct="1">
              <a:defRPr sz="5400" kern="1200">
                <a:solidFill>
                  <a:schemeClr val="tx1"/>
                </a:solidFill>
                <a:latin typeface="Arial" charset="0"/>
                <a:ea typeface="+mn-ea"/>
                <a:cs typeface="+mn-cs"/>
              </a:defRPr>
            </a:lvl9pPr>
          </a:lstStyle>
          <a:p>
            <a:pPr algn="ctr">
              <a:spcBef>
                <a:spcPct val="50000"/>
              </a:spcBef>
            </a:pPr>
            <a:r>
              <a:rPr lang="en-US" sz="1800" b="1">
                <a:solidFill>
                  <a:schemeClr val="accent2"/>
                </a:solidFill>
                <a:latin typeface="+mj-lt"/>
              </a:rPr>
              <a:t>Draw the final stage of this phase in the diagram on your paper</a:t>
            </a:r>
          </a:p>
        </p:txBody>
      </p:sp>
      <p:sp>
        <p:nvSpPr>
          <p:cNvPr id="12" name="TextBox 11"/>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extLst>
      <p:ext uri="{BB962C8B-B14F-4D97-AF65-F5344CB8AC3E}">
        <p14:creationId xmlns:p14="http://schemas.microsoft.com/office/powerpoint/2010/main" val="1605126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0"/>
                                        <p:tgtEl>
                                          <p:spTgt spid="2"/>
                                        </p:tgtEl>
                                      </p:cBhvr>
                                    </p:animEffect>
                                  </p:childTnLst>
                                </p:cTn>
                              </p:par>
                            </p:childTnLst>
                          </p:cTn>
                        </p:par>
                        <p:par>
                          <p:cTn id="8" fill="hold">
                            <p:stCondLst>
                              <p:cond delay="4500"/>
                            </p:stCondLst>
                            <p:childTnLst>
                              <p:par>
                                <p:cTn id="9" presetID="10" presetClass="entr" presetSubtype="0" fill="hold" nodeType="afterEffect">
                                  <p:stCondLst>
                                    <p:cond delay="13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bwMode="auto">
          <a:xfrm>
            <a:off x="381001" y="2209800"/>
            <a:ext cx="3733799" cy="23454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en-US" sz="4800" b="1"/>
              <a:t>ANAPHASE: 4</a:t>
            </a:r>
            <a:endParaRPr lang="en-US" sz="4800"/>
          </a:p>
          <a:p>
            <a:pPr marL="609600" indent="-609600" algn="just">
              <a:buFontTx/>
              <a:buAutoNum type="arabicPeriod"/>
            </a:pPr>
            <a:r>
              <a:rPr lang="en-US" sz="2400" b="1"/>
              <a:t>Chromosome pairs separate</a:t>
            </a:r>
            <a:r>
              <a:rPr lang="en-US" sz="2400"/>
              <a:t> and move to </a:t>
            </a:r>
            <a:r>
              <a:rPr lang="en-US" sz="2400" b="1"/>
              <a:t>opposite</a:t>
            </a:r>
            <a:r>
              <a:rPr lang="en-US" sz="2400"/>
              <a:t> ends of the cell</a:t>
            </a: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22715" b="55402" l="37266" r="59219">
                        <a14:foregroundMark x1="39063" y1="40582" x2="57734" y2="38089"/>
                        <a14:foregroundMark x1="41016" y1="48476" x2="54297" y2="30194"/>
                        <a14:foregroundMark x1="54844" y1="50554" x2="43984" y2="26454"/>
                        <a14:foregroundMark x1="46250" y1="49307" x2="48125" y2="48199"/>
                        <a14:foregroundMark x1="47109" y1="42936" x2="48594" y2="42936"/>
                        <a14:foregroundMark x1="42188" y1="38366" x2="45625" y2="33380"/>
                        <a14:foregroundMark x1="48125" y1="30471" x2="50859" y2="30194"/>
                      </a14:backgroundRemoval>
                    </a14:imgEffect>
                  </a14:imgLayer>
                </a14:imgProps>
              </a:ext>
              <a:ext uri="{28A0092B-C50C-407E-A947-70E740481C1C}">
                <a14:useLocalDpi xmlns:a14="http://schemas.microsoft.com/office/drawing/2010/main" val="0"/>
              </a:ext>
            </a:extLst>
          </a:blip>
          <a:srcRect l="37089" t="23102" r="40847" b="44536"/>
          <a:stretch/>
        </p:blipFill>
        <p:spPr>
          <a:xfrm>
            <a:off x="4803166" y="1752600"/>
            <a:ext cx="3351478" cy="2772807"/>
          </a:xfrm>
          <a:prstGeom prst="rect">
            <a:avLst/>
          </a:prstGeom>
        </p:spPr>
      </p:pic>
      <p:pic>
        <p:nvPicPr>
          <p:cNvPr id="11" name="Picture 10"/>
          <p:cNvPicPr>
            <a:picLocks noChangeAspect="1"/>
          </p:cNvPicPr>
          <p:nvPr/>
        </p:nvPicPr>
        <p:blipFill rotWithShape="1">
          <a:blip r:embed="rId4">
            <a:extLst>
              <a:ext uri="{BEBA8EAE-BF5A-486C-A8C5-ECC9F3942E4B}">
                <a14:imgProps xmlns:a14="http://schemas.microsoft.com/office/drawing/2010/main">
                  <a14:imgLayer r:embed="rId5">
                    <a14:imgEffect>
                      <a14:backgroundRemoval t="24100" b="55956" l="34531" r="62734">
                        <a14:foregroundMark x1="60156" y1="39751" x2="36484" y2="38089"/>
                        <a14:foregroundMark x1="39375" y1="50277" x2="56172" y2="28532"/>
                        <a14:foregroundMark x1="56641" y1="50554" x2="41406" y2="26039"/>
                        <a14:foregroundMark x1="53047" y1="42382" x2="53516" y2="39474"/>
                      </a14:backgroundRemoval>
                    </a14:imgEffect>
                  </a14:imgLayer>
                </a14:imgProps>
              </a:ext>
              <a:ext uri="{28A0092B-C50C-407E-A947-70E740481C1C}">
                <a14:useLocalDpi xmlns:a14="http://schemas.microsoft.com/office/drawing/2010/main" val="0"/>
              </a:ext>
            </a:extLst>
          </a:blip>
          <a:srcRect l="34444" t="22834" r="37302" b="42472"/>
          <a:stretch/>
        </p:blipFill>
        <p:spPr>
          <a:xfrm>
            <a:off x="3946398" y="1371600"/>
            <a:ext cx="5197602" cy="3600066"/>
          </a:xfrm>
          <a:prstGeom prst="rect">
            <a:avLst/>
          </a:prstGeom>
        </p:spPr>
      </p:pic>
      <p:sp>
        <p:nvSpPr>
          <p:cNvPr id="13" name="Text Box 6"/>
          <p:cNvSpPr txBox="1">
            <a:spLocks noChangeArrowheads="1"/>
          </p:cNvSpPr>
          <p:nvPr/>
        </p:nvSpPr>
        <p:spPr bwMode="auto">
          <a:xfrm>
            <a:off x="4724400" y="5105400"/>
            <a:ext cx="3657600" cy="646331"/>
          </a:xfrm>
          <a:prstGeom prst="rect">
            <a:avLst/>
          </a:prstGeom>
          <a:noFill/>
          <a:ln w="38100">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5400" kern="1200">
                <a:solidFill>
                  <a:schemeClr val="tx1"/>
                </a:solidFill>
                <a:latin typeface="Arial" charset="0"/>
                <a:ea typeface="+mn-ea"/>
                <a:cs typeface="+mn-cs"/>
              </a:defRPr>
            </a:lvl1pPr>
            <a:lvl2pPr marL="457200" algn="l" rtl="0" fontAlgn="base">
              <a:spcBef>
                <a:spcPct val="0"/>
              </a:spcBef>
              <a:spcAft>
                <a:spcPct val="0"/>
              </a:spcAft>
              <a:defRPr sz="5400" kern="1200">
                <a:solidFill>
                  <a:schemeClr val="tx1"/>
                </a:solidFill>
                <a:latin typeface="Arial" charset="0"/>
                <a:ea typeface="+mn-ea"/>
                <a:cs typeface="+mn-cs"/>
              </a:defRPr>
            </a:lvl2pPr>
            <a:lvl3pPr marL="914400" algn="l" rtl="0" fontAlgn="base">
              <a:spcBef>
                <a:spcPct val="0"/>
              </a:spcBef>
              <a:spcAft>
                <a:spcPct val="0"/>
              </a:spcAft>
              <a:defRPr sz="5400" kern="1200">
                <a:solidFill>
                  <a:schemeClr val="tx1"/>
                </a:solidFill>
                <a:latin typeface="Arial" charset="0"/>
                <a:ea typeface="+mn-ea"/>
                <a:cs typeface="+mn-cs"/>
              </a:defRPr>
            </a:lvl3pPr>
            <a:lvl4pPr marL="1371600" algn="l" rtl="0" fontAlgn="base">
              <a:spcBef>
                <a:spcPct val="0"/>
              </a:spcBef>
              <a:spcAft>
                <a:spcPct val="0"/>
              </a:spcAft>
              <a:defRPr sz="5400" kern="1200">
                <a:solidFill>
                  <a:schemeClr val="tx1"/>
                </a:solidFill>
                <a:latin typeface="Arial" charset="0"/>
                <a:ea typeface="+mn-ea"/>
                <a:cs typeface="+mn-cs"/>
              </a:defRPr>
            </a:lvl4pPr>
            <a:lvl5pPr marL="1828800" algn="l" rtl="0" fontAlgn="base">
              <a:spcBef>
                <a:spcPct val="0"/>
              </a:spcBef>
              <a:spcAft>
                <a:spcPct val="0"/>
              </a:spcAft>
              <a:defRPr sz="5400" kern="1200">
                <a:solidFill>
                  <a:schemeClr val="tx1"/>
                </a:solidFill>
                <a:latin typeface="Arial" charset="0"/>
                <a:ea typeface="+mn-ea"/>
                <a:cs typeface="+mn-cs"/>
              </a:defRPr>
            </a:lvl5pPr>
            <a:lvl6pPr marL="2286000" algn="l" defTabSz="914400" rtl="0" eaLnBrk="1" latinLnBrk="0" hangingPunct="1">
              <a:defRPr sz="5400" kern="1200">
                <a:solidFill>
                  <a:schemeClr val="tx1"/>
                </a:solidFill>
                <a:latin typeface="Arial" charset="0"/>
                <a:ea typeface="+mn-ea"/>
                <a:cs typeface="+mn-cs"/>
              </a:defRPr>
            </a:lvl6pPr>
            <a:lvl7pPr marL="2743200" algn="l" defTabSz="914400" rtl="0" eaLnBrk="1" latinLnBrk="0" hangingPunct="1">
              <a:defRPr sz="5400" kern="1200">
                <a:solidFill>
                  <a:schemeClr val="tx1"/>
                </a:solidFill>
                <a:latin typeface="Arial" charset="0"/>
                <a:ea typeface="+mn-ea"/>
                <a:cs typeface="+mn-cs"/>
              </a:defRPr>
            </a:lvl7pPr>
            <a:lvl8pPr marL="3200400" algn="l" defTabSz="914400" rtl="0" eaLnBrk="1" latinLnBrk="0" hangingPunct="1">
              <a:defRPr sz="5400" kern="1200">
                <a:solidFill>
                  <a:schemeClr val="tx1"/>
                </a:solidFill>
                <a:latin typeface="Arial" charset="0"/>
                <a:ea typeface="+mn-ea"/>
                <a:cs typeface="+mn-cs"/>
              </a:defRPr>
            </a:lvl8pPr>
            <a:lvl9pPr marL="3657600" algn="l" defTabSz="914400" rtl="0" eaLnBrk="1" latinLnBrk="0" hangingPunct="1">
              <a:defRPr sz="5400" kern="1200">
                <a:solidFill>
                  <a:schemeClr val="tx1"/>
                </a:solidFill>
                <a:latin typeface="Arial" charset="0"/>
                <a:ea typeface="+mn-ea"/>
                <a:cs typeface="+mn-cs"/>
              </a:defRPr>
            </a:lvl9pPr>
          </a:lstStyle>
          <a:p>
            <a:pPr algn="ctr">
              <a:spcBef>
                <a:spcPct val="50000"/>
              </a:spcBef>
            </a:pPr>
            <a:r>
              <a:rPr lang="en-US" sz="1800" b="1">
                <a:solidFill>
                  <a:schemeClr val="accent2"/>
                </a:solidFill>
                <a:latin typeface="+mj-lt"/>
              </a:rPr>
              <a:t>Draw the final stage of this phase in the diagram on your paper</a:t>
            </a:r>
          </a:p>
        </p:txBody>
      </p:sp>
      <p:sp>
        <p:nvSpPr>
          <p:cNvPr id="15" name="TextBox 14"/>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extLst>
      <p:ext uri="{BB962C8B-B14F-4D97-AF65-F5344CB8AC3E}">
        <p14:creationId xmlns:p14="http://schemas.microsoft.com/office/powerpoint/2010/main" val="1832184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3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bwMode="auto">
          <a:xfrm>
            <a:off x="381001" y="1219200"/>
            <a:ext cx="3733799" cy="3505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en-US" sz="4800" b="1"/>
              <a:t>TELOPHASE: 5</a:t>
            </a:r>
            <a:endParaRPr lang="en-US" sz="4800"/>
          </a:p>
          <a:p>
            <a:pPr marL="609600" indent="-609600">
              <a:buFontTx/>
              <a:buAutoNum type="arabicPeriod"/>
            </a:pPr>
            <a:r>
              <a:rPr lang="en-US" sz="2600" b="1"/>
              <a:t>Two </a:t>
            </a:r>
            <a:r>
              <a:rPr lang="en-US" sz="2600"/>
              <a:t>new </a:t>
            </a:r>
            <a:r>
              <a:rPr lang="en-US" sz="2600" b="1"/>
              <a:t>nuclei </a:t>
            </a:r>
            <a:r>
              <a:rPr lang="en-US" sz="2600"/>
              <a:t>form</a:t>
            </a:r>
          </a:p>
          <a:p>
            <a:pPr marL="609600" indent="-609600">
              <a:buFontTx/>
              <a:buAutoNum type="arabicPeriod"/>
            </a:pPr>
            <a:r>
              <a:rPr lang="en-US" sz="2600" b="1"/>
              <a:t>Chromosomes </a:t>
            </a:r>
            <a:r>
              <a:rPr lang="en-US" sz="2600"/>
              <a:t>change to </a:t>
            </a:r>
            <a:r>
              <a:rPr lang="en-US" sz="2600" b="1"/>
              <a:t>chromatin</a:t>
            </a:r>
            <a:r>
              <a:rPr lang="en-US" sz="2600"/>
              <a:t> (threads rather than rods)</a:t>
            </a:r>
          </a:p>
          <a:p>
            <a:pPr marL="609600" indent="-609600">
              <a:buFontTx/>
              <a:buAutoNum type="arabicPeriod"/>
            </a:pPr>
            <a:r>
              <a:rPr lang="en-US" sz="2600"/>
              <a:t>Mitosis </a:t>
            </a:r>
            <a:r>
              <a:rPr lang="en-US" sz="2600" b="1"/>
              <a:t>ends</a:t>
            </a:r>
          </a:p>
        </p:txBody>
      </p:sp>
      <p:pic>
        <p:nvPicPr>
          <p:cNvPr id="11" name="Picture 10"/>
          <p:cNvPicPr>
            <a:picLocks noChangeAspect="1"/>
          </p:cNvPicPr>
          <p:nvPr/>
        </p:nvPicPr>
        <p:blipFill rotWithShape="1">
          <a:blip r:embed="rId2">
            <a:extLst>
              <a:ext uri="{BEBA8EAE-BF5A-486C-A8C5-ECC9F3942E4B}">
                <a14:imgProps xmlns:a14="http://schemas.microsoft.com/office/drawing/2010/main">
                  <a14:imgLayer r:embed="rId3">
                    <a14:imgEffect>
                      <a14:backgroundRemoval t="24100" b="55956" l="34531" r="62734">
                        <a14:foregroundMark x1="60156" y1="39751" x2="36484" y2="38089"/>
                        <a14:foregroundMark x1="39375" y1="50277" x2="56172" y2="28532"/>
                        <a14:foregroundMark x1="56641" y1="50554" x2="41406" y2="26039"/>
                        <a14:foregroundMark x1="53047" y1="42382" x2="53516" y2="39474"/>
                      </a14:backgroundRemoval>
                    </a14:imgEffect>
                  </a14:imgLayer>
                </a14:imgProps>
              </a:ext>
              <a:ext uri="{28A0092B-C50C-407E-A947-70E740481C1C}">
                <a14:useLocalDpi xmlns:a14="http://schemas.microsoft.com/office/drawing/2010/main" val="0"/>
              </a:ext>
            </a:extLst>
          </a:blip>
          <a:srcRect l="34444" t="22834" r="37302" b="42472"/>
          <a:stretch/>
        </p:blipFill>
        <p:spPr>
          <a:xfrm>
            <a:off x="3946398" y="1581534"/>
            <a:ext cx="5197602" cy="3600066"/>
          </a:xfrm>
          <a:prstGeom prst="rect">
            <a:avLst/>
          </a:prstGeom>
        </p:spPr>
      </p:pic>
      <p:sp>
        <p:nvSpPr>
          <p:cNvPr id="16" name="Text Box 6"/>
          <p:cNvSpPr txBox="1">
            <a:spLocks noChangeArrowheads="1"/>
          </p:cNvSpPr>
          <p:nvPr/>
        </p:nvSpPr>
        <p:spPr bwMode="auto">
          <a:xfrm>
            <a:off x="4572000" y="5324475"/>
            <a:ext cx="3657600" cy="646331"/>
          </a:xfrm>
          <a:prstGeom prst="rect">
            <a:avLst/>
          </a:prstGeom>
          <a:noFill/>
          <a:ln w="38100">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5400" kern="1200">
                <a:solidFill>
                  <a:schemeClr val="tx1"/>
                </a:solidFill>
                <a:latin typeface="Arial" charset="0"/>
                <a:ea typeface="+mn-ea"/>
                <a:cs typeface="+mn-cs"/>
              </a:defRPr>
            </a:lvl1pPr>
            <a:lvl2pPr marL="457200" algn="l" rtl="0" fontAlgn="base">
              <a:spcBef>
                <a:spcPct val="0"/>
              </a:spcBef>
              <a:spcAft>
                <a:spcPct val="0"/>
              </a:spcAft>
              <a:defRPr sz="5400" kern="1200">
                <a:solidFill>
                  <a:schemeClr val="tx1"/>
                </a:solidFill>
                <a:latin typeface="Arial" charset="0"/>
                <a:ea typeface="+mn-ea"/>
                <a:cs typeface="+mn-cs"/>
              </a:defRPr>
            </a:lvl2pPr>
            <a:lvl3pPr marL="914400" algn="l" rtl="0" fontAlgn="base">
              <a:spcBef>
                <a:spcPct val="0"/>
              </a:spcBef>
              <a:spcAft>
                <a:spcPct val="0"/>
              </a:spcAft>
              <a:defRPr sz="5400" kern="1200">
                <a:solidFill>
                  <a:schemeClr val="tx1"/>
                </a:solidFill>
                <a:latin typeface="Arial" charset="0"/>
                <a:ea typeface="+mn-ea"/>
                <a:cs typeface="+mn-cs"/>
              </a:defRPr>
            </a:lvl3pPr>
            <a:lvl4pPr marL="1371600" algn="l" rtl="0" fontAlgn="base">
              <a:spcBef>
                <a:spcPct val="0"/>
              </a:spcBef>
              <a:spcAft>
                <a:spcPct val="0"/>
              </a:spcAft>
              <a:defRPr sz="5400" kern="1200">
                <a:solidFill>
                  <a:schemeClr val="tx1"/>
                </a:solidFill>
                <a:latin typeface="Arial" charset="0"/>
                <a:ea typeface="+mn-ea"/>
                <a:cs typeface="+mn-cs"/>
              </a:defRPr>
            </a:lvl4pPr>
            <a:lvl5pPr marL="1828800" algn="l" rtl="0" fontAlgn="base">
              <a:spcBef>
                <a:spcPct val="0"/>
              </a:spcBef>
              <a:spcAft>
                <a:spcPct val="0"/>
              </a:spcAft>
              <a:defRPr sz="5400" kern="1200">
                <a:solidFill>
                  <a:schemeClr val="tx1"/>
                </a:solidFill>
                <a:latin typeface="Arial" charset="0"/>
                <a:ea typeface="+mn-ea"/>
                <a:cs typeface="+mn-cs"/>
              </a:defRPr>
            </a:lvl5pPr>
            <a:lvl6pPr marL="2286000" algn="l" defTabSz="914400" rtl="0" eaLnBrk="1" latinLnBrk="0" hangingPunct="1">
              <a:defRPr sz="5400" kern="1200">
                <a:solidFill>
                  <a:schemeClr val="tx1"/>
                </a:solidFill>
                <a:latin typeface="Arial" charset="0"/>
                <a:ea typeface="+mn-ea"/>
                <a:cs typeface="+mn-cs"/>
              </a:defRPr>
            </a:lvl6pPr>
            <a:lvl7pPr marL="2743200" algn="l" defTabSz="914400" rtl="0" eaLnBrk="1" latinLnBrk="0" hangingPunct="1">
              <a:defRPr sz="5400" kern="1200">
                <a:solidFill>
                  <a:schemeClr val="tx1"/>
                </a:solidFill>
                <a:latin typeface="Arial" charset="0"/>
                <a:ea typeface="+mn-ea"/>
                <a:cs typeface="+mn-cs"/>
              </a:defRPr>
            </a:lvl7pPr>
            <a:lvl8pPr marL="3200400" algn="l" defTabSz="914400" rtl="0" eaLnBrk="1" latinLnBrk="0" hangingPunct="1">
              <a:defRPr sz="5400" kern="1200">
                <a:solidFill>
                  <a:schemeClr val="tx1"/>
                </a:solidFill>
                <a:latin typeface="Arial" charset="0"/>
                <a:ea typeface="+mn-ea"/>
                <a:cs typeface="+mn-cs"/>
              </a:defRPr>
            </a:lvl8pPr>
            <a:lvl9pPr marL="3657600" algn="l" defTabSz="914400" rtl="0" eaLnBrk="1" latinLnBrk="0" hangingPunct="1">
              <a:defRPr sz="5400" kern="1200">
                <a:solidFill>
                  <a:schemeClr val="tx1"/>
                </a:solidFill>
                <a:latin typeface="Arial" charset="0"/>
                <a:ea typeface="+mn-ea"/>
                <a:cs typeface="+mn-cs"/>
              </a:defRPr>
            </a:lvl9pPr>
          </a:lstStyle>
          <a:p>
            <a:pPr algn="ctr">
              <a:spcBef>
                <a:spcPct val="50000"/>
              </a:spcBef>
            </a:pPr>
            <a:r>
              <a:rPr lang="en-US" sz="1800" b="1">
                <a:solidFill>
                  <a:schemeClr val="accent2"/>
                </a:solidFill>
                <a:latin typeface="+mj-lt"/>
              </a:rPr>
              <a:t>Draw the final stage of this phase in the diagram on your paper</a:t>
            </a:r>
          </a:p>
        </p:txBody>
      </p:sp>
      <p:sp>
        <p:nvSpPr>
          <p:cNvPr id="17" name="TextBox 16"/>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pic>
        <p:nvPicPr>
          <p:cNvPr id="8" name="Picture 7"/>
          <p:cNvPicPr>
            <a:picLocks noChangeAspect="1"/>
          </p:cNvPicPr>
          <p:nvPr/>
        </p:nvPicPr>
        <p:blipFill rotWithShape="1">
          <a:blip r:embed="rId4">
            <a:extLst>
              <a:ext uri="{BEBA8EAE-BF5A-486C-A8C5-ECC9F3942E4B}">
                <a14:imgProps xmlns:a14="http://schemas.microsoft.com/office/drawing/2010/main">
                  <a14:imgLayer r:embed="rId5">
                    <a14:imgEffect>
                      <a14:backgroundRemoval t="24654" b="54986" l="32266" r="63906">
                        <a14:foregroundMark x1="36875" y1="27839" x2="46328" y2="47507"/>
                        <a14:foregroundMark x1="34219" y1="47091" x2="46953" y2="31302"/>
                        <a14:foregroundMark x1="52812" y1="27147" x2="60156" y2="49446"/>
                        <a14:foregroundMark x1="50078" y1="49446" x2="61016" y2="29086"/>
                      </a14:backgroundRemoval>
                    </a14:imgEffect>
                  </a14:imgLayer>
                </a14:imgProps>
              </a:ext>
              <a:ext uri="{28A0092B-C50C-407E-A947-70E740481C1C}">
                <a14:useLocalDpi xmlns:a14="http://schemas.microsoft.com/office/drawing/2010/main" val="0"/>
              </a:ext>
            </a:extLst>
          </a:blip>
          <a:srcRect l="32500" t="24884" r="35833" b="45568"/>
          <a:stretch/>
        </p:blipFill>
        <p:spPr>
          <a:xfrm>
            <a:off x="3810000" y="1679959"/>
            <a:ext cx="5384706" cy="3273041"/>
          </a:xfrm>
          <a:prstGeom prst="rect">
            <a:avLst/>
          </a:prstGeom>
        </p:spPr>
      </p:pic>
    </p:spTree>
    <p:extLst>
      <p:ext uri="{BB962C8B-B14F-4D97-AF65-F5344CB8AC3E}">
        <p14:creationId xmlns:p14="http://schemas.microsoft.com/office/powerpoint/2010/main" val="169856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9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4600"/>
                                        <p:tgtEl>
                                          <p:spTgt spid="8"/>
                                        </p:tgtEl>
                                      </p:cBhvr>
                                    </p:animEffect>
                                  </p:childTnLst>
                                </p:cTn>
                              </p:par>
                              <p:par>
                                <p:cTn id="8" presetID="10" presetClass="exit" presetSubtype="0" fill="hold" nodeType="withEffect">
                                  <p:stCondLst>
                                    <p:cond delay="4500"/>
                                  </p:stCondLst>
                                  <p:childTnLst>
                                    <p:animEffect transition="out" filter="fade">
                                      <p:cBhvr>
                                        <p:cTn id="9" dur="500"/>
                                        <p:tgtEl>
                                          <p:spTgt spid="11"/>
                                        </p:tgtEl>
                                      </p:cBhvr>
                                    </p:animEffect>
                                    <p:set>
                                      <p:cBhvr>
                                        <p:cTn id="10"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bwMode="auto">
          <a:xfrm>
            <a:off x="968989" y="152400"/>
            <a:ext cx="7184411" cy="4191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4800" b="1"/>
              <a:t>CYTOKINESIS: 6</a:t>
            </a:r>
            <a:endParaRPr lang="en-US" sz="4800"/>
          </a:p>
          <a:p>
            <a:pPr marL="514350" lvl="0" indent="-514350" algn="just">
              <a:buFont typeface="+mj-lt"/>
              <a:buAutoNum type="arabicPeriod"/>
            </a:pPr>
            <a:r>
              <a:rPr lang="en-US" sz="2600"/>
              <a:t>Cytoplasm </a:t>
            </a:r>
            <a:r>
              <a:rPr lang="en-US" sz="2600" b="1"/>
              <a:t>separates </a:t>
            </a:r>
            <a:r>
              <a:rPr lang="en-US" sz="2600"/>
              <a:t>and </a:t>
            </a:r>
            <a:r>
              <a:rPr lang="en-US" sz="2600" b="1"/>
              <a:t>two new cells</a:t>
            </a:r>
            <a:r>
              <a:rPr lang="en-US" sz="2600"/>
              <a:t> are formed</a:t>
            </a:r>
          </a:p>
          <a:p>
            <a:pPr marL="514350" lvl="0" indent="-514350" algn="just">
              <a:buFont typeface="+mj-lt"/>
              <a:buAutoNum type="arabicPeriod"/>
            </a:pPr>
            <a:r>
              <a:rPr lang="en-US" sz="2600" b="1"/>
              <a:t>Different</a:t>
            </a:r>
            <a:r>
              <a:rPr lang="en-US" sz="2600"/>
              <a:t> in </a:t>
            </a:r>
            <a:r>
              <a:rPr lang="en-US" sz="2600" b="1"/>
              <a:t>plants</a:t>
            </a:r>
            <a:r>
              <a:rPr lang="en-US" sz="2600"/>
              <a:t> (cell </a:t>
            </a:r>
            <a:r>
              <a:rPr lang="en-US" sz="2600" b="1"/>
              <a:t>wall </a:t>
            </a:r>
            <a:r>
              <a:rPr lang="en-US" sz="2600"/>
              <a:t>forms down the center) and </a:t>
            </a:r>
            <a:r>
              <a:rPr lang="en-US" sz="2600" b="1"/>
              <a:t>animals</a:t>
            </a:r>
            <a:r>
              <a:rPr lang="en-US" sz="2600"/>
              <a:t> (cell membrane </a:t>
            </a:r>
            <a:r>
              <a:rPr lang="en-US" sz="2600" b="1"/>
              <a:t>pinches </a:t>
            </a:r>
            <a:r>
              <a:rPr lang="en-US" sz="2600"/>
              <a:t>in)</a:t>
            </a:r>
          </a:p>
        </p:txBody>
      </p:sp>
      <p:pic>
        <p:nvPicPr>
          <p:cNvPr id="11" name="Picture 10"/>
          <p:cNvPicPr>
            <a:picLocks noChangeAspect="1"/>
          </p:cNvPicPr>
          <p:nvPr/>
        </p:nvPicPr>
        <p:blipFill rotWithShape="1">
          <a:blip r:embed="rId2">
            <a:extLst>
              <a:ext uri="{BEBA8EAE-BF5A-486C-A8C5-ECC9F3942E4B}">
                <a14:imgProps xmlns:a14="http://schemas.microsoft.com/office/drawing/2010/main">
                  <a14:imgLayer r:embed="rId3">
                    <a14:imgEffect>
                      <a14:backgroundRemoval t="24100" b="55956" l="34531" r="62734">
                        <a14:foregroundMark x1="60156" y1="39751" x2="36484" y2="38089"/>
                        <a14:foregroundMark x1="39375" y1="50277" x2="56172" y2="28532"/>
                        <a14:foregroundMark x1="56641" y1="50554" x2="41406" y2="26039"/>
                        <a14:foregroundMark x1="53047" y1="42382" x2="53516" y2="39474"/>
                      </a14:backgroundRemoval>
                    </a14:imgEffect>
                  </a14:imgLayer>
                </a14:imgProps>
              </a:ext>
              <a:ext uri="{28A0092B-C50C-407E-A947-70E740481C1C}">
                <a14:useLocalDpi xmlns:a14="http://schemas.microsoft.com/office/drawing/2010/main" val="0"/>
              </a:ext>
            </a:extLst>
          </a:blip>
          <a:srcRect l="34444" t="22834" r="37302" b="42472"/>
          <a:stretch/>
        </p:blipFill>
        <p:spPr>
          <a:xfrm>
            <a:off x="1973199" y="2693905"/>
            <a:ext cx="5197602" cy="3600066"/>
          </a:xfrm>
          <a:prstGeom prst="rect">
            <a:avLst/>
          </a:prstGeom>
        </p:spPr>
      </p:pic>
      <p:sp>
        <p:nvSpPr>
          <p:cNvPr id="5" name="Text Box 6"/>
          <p:cNvSpPr txBox="1">
            <a:spLocks noChangeArrowheads="1"/>
          </p:cNvSpPr>
          <p:nvPr/>
        </p:nvSpPr>
        <p:spPr bwMode="auto">
          <a:xfrm>
            <a:off x="2782112" y="5970806"/>
            <a:ext cx="3657600" cy="646331"/>
          </a:xfrm>
          <a:prstGeom prst="rect">
            <a:avLst/>
          </a:prstGeom>
          <a:noFill/>
          <a:ln w="38100">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5400" kern="1200">
                <a:solidFill>
                  <a:schemeClr val="tx1"/>
                </a:solidFill>
                <a:latin typeface="Arial" charset="0"/>
                <a:ea typeface="+mn-ea"/>
                <a:cs typeface="+mn-cs"/>
              </a:defRPr>
            </a:lvl1pPr>
            <a:lvl2pPr marL="457200" algn="l" rtl="0" fontAlgn="base">
              <a:spcBef>
                <a:spcPct val="0"/>
              </a:spcBef>
              <a:spcAft>
                <a:spcPct val="0"/>
              </a:spcAft>
              <a:defRPr sz="5400" kern="1200">
                <a:solidFill>
                  <a:schemeClr val="tx1"/>
                </a:solidFill>
                <a:latin typeface="Arial" charset="0"/>
                <a:ea typeface="+mn-ea"/>
                <a:cs typeface="+mn-cs"/>
              </a:defRPr>
            </a:lvl2pPr>
            <a:lvl3pPr marL="914400" algn="l" rtl="0" fontAlgn="base">
              <a:spcBef>
                <a:spcPct val="0"/>
              </a:spcBef>
              <a:spcAft>
                <a:spcPct val="0"/>
              </a:spcAft>
              <a:defRPr sz="5400" kern="1200">
                <a:solidFill>
                  <a:schemeClr val="tx1"/>
                </a:solidFill>
                <a:latin typeface="Arial" charset="0"/>
                <a:ea typeface="+mn-ea"/>
                <a:cs typeface="+mn-cs"/>
              </a:defRPr>
            </a:lvl3pPr>
            <a:lvl4pPr marL="1371600" algn="l" rtl="0" fontAlgn="base">
              <a:spcBef>
                <a:spcPct val="0"/>
              </a:spcBef>
              <a:spcAft>
                <a:spcPct val="0"/>
              </a:spcAft>
              <a:defRPr sz="5400" kern="1200">
                <a:solidFill>
                  <a:schemeClr val="tx1"/>
                </a:solidFill>
                <a:latin typeface="Arial" charset="0"/>
                <a:ea typeface="+mn-ea"/>
                <a:cs typeface="+mn-cs"/>
              </a:defRPr>
            </a:lvl4pPr>
            <a:lvl5pPr marL="1828800" algn="l" rtl="0" fontAlgn="base">
              <a:spcBef>
                <a:spcPct val="0"/>
              </a:spcBef>
              <a:spcAft>
                <a:spcPct val="0"/>
              </a:spcAft>
              <a:defRPr sz="5400" kern="1200">
                <a:solidFill>
                  <a:schemeClr val="tx1"/>
                </a:solidFill>
                <a:latin typeface="Arial" charset="0"/>
                <a:ea typeface="+mn-ea"/>
                <a:cs typeface="+mn-cs"/>
              </a:defRPr>
            </a:lvl5pPr>
            <a:lvl6pPr marL="2286000" algn="l" defTabSz="914400" rtl="0" eaLnBrk="1" latinLnBrk="0" hangingPunct="1">
              <a:defRPr sz="5400" kern="1200">
                <a:solidFill>
                  <a:schemeClr val="tx1"/>
                </a:solidFill>
                <a:latin typeface="Arial" charset="0"/>
                <a:ea typeface="+mn-ea"/>
                <a:cs typeface="+mn-cs"/>
              </a:defRPr>
            </a:lvl6pPr>
            <a:lvl7pPr marL="2743200" algn="l" defTabSz="914400" rtl="0" eaLnBrk="1" latinLnBrk="0" hangingPunct="1">
              <a:defRPr sz="5400" kern="1200">
                <a:solidFill>
                  <a:schemeClr val="tx1"/>
                </a:solidFill>
                <a:latin typeface="Arial" charset="0"/>
                <a:ea typeface="+mn-ea"/>
                <a:cs typeface="+mn-cs"/>
              </a:defRPr>
            </a:lvl7pPr>
            <a:lvl8pPr marL="3200400" algn="l" defTabSz="914400" rtl="0" eaLnBrk="1" latinLnBrk="0" hangingPunct="1">
              <a:defRPr sz="5400" kern="1200">
                <a:solidFill>
                  <a:schemeClr val="tx1"/>
                </a:solidFill>
                <a:latin typeface="Arial" charset="0"/>
                <a:ea typeface="+mn-ea"/>
                <a:cs typeface="+mn-cs"/>
              </a:defRPr>
            </a:lvl8pPr>
            <a:lvl9pPr marL="3657600" algn="l" defTabSz="914400" rtl="0" eaLnBrk="1" latinLnBrk="0" hangingPunct="1">
              <a:defRPr sz="5400" kern="1200">
                <a:solidFill>
                  <a:schemeClr val="tx1"/>
                </a:solidFill>
                <a:latin typeface="Arial" charset="0"/>
                <a:ea typeface="+mn-ea"/>
                <a:cs typeface="+mn-cs"/>
              </a:defRPr>
            </a:lvl9pPr>
          </a:lstStyle>
          <a:p>
            <a:pPr algn="ctr">
              <a:spcBef>
                <a:spcPct val="50000"/>
              </a:spcBef>
            </a:pPr>
            <a:r>
              <a:rPr lang="en-US" sz="1800" b="1">
                <a:solidFill>
                  <a:schemeClr val="accent2"/>
                </a:solidFill>
                <a:latin typeface="+mj-lt"/>
              </a:rPr>
              <a:t>Draw the final stage of this phase in the diagram on your paper</a:t>
            </a:r>
          </a:p>
        </p:txBody>
      </p:sp>
      <p:pic>
        <p:nvPicPr>
          <p:cNvPr id="2" name="Picture 1"/>
          <p:cNvPicPr>
            <a:picLocks noChangeAspect="1"/>
          </p:cNvPicPr>
          <p:nvPr/>
        </p:nvPicPr>
        <p:blipFill rotWithShape="1">
          <a:blip r:embed="rId4">
            <a:extLst>
              <a:ext uri="{BEBA8EAE-BF5A-486C-A8C5-ECC9F3942E4B}">
                <a14:imgProps xmlns:a14="http://schemas.microsoft.com/office/drawing/2010/main">
                  <a14:imgLayer r:embed="rId5">
                    <a14:imgEffect>
                      <a14:backgroundRemoval t="24100" b="54155" l="31953" r="65156">
                        <a14:foregroundMark x1="33438" y1="38089" x2="62969" y2="39612"/>
                        <a14:foregroundMark x1="38828" y1="50693" x2="41016" y2="25346"/>
                        <a14:foregroundMark x1="56875" y1="53047" x2="55391" y2="26870"/>
                      </a14:backgroundRemoval>
                    </a14:imgEffect>
                  </a14:imgLayer>
                </a14:imgProps>
              </a:ext>
              <a:ext uri="{28A0092B-C50C-407E-A947-70E740481C1C}">
                <a14:useLocalDpi xmlns:a14="http://schemas.microsoft.com/office/drawing/2010/main" val="0"/>
              </a:ext>
            </a:extLst>
          </a:blip>
          <a:srcRect l="31640" t="23043" r="33770" b="44406"/>
          <a:stretch/>
        </p:blipFill>
        <p:spPr>
          <a:xfrm>
            <a:off x="1549857" y="2607970"/>
            <a:ext cx="6603543" cy="3505200"/>
          </a:xfrm>
          <a:prstGeom prst="rect">
            <a:avLst/>
          </a:prstGeom>
        </p:spPr>
      </p:pic>
      <p:pic>
        <p:nvPicPr>
          <p:cNvPr id="3" name="Picture 2"/>
          <p:cNvPicPr>
            <a:picLocks noChangeAspect="1"/>
          </p:cNvPicPr>
          <p:nvPr/>
        </p:nvPicPr>
        <p:blipFill rotWithShape="1">
          <a:blip r:embed="rId6">
            <a:extLst>
              <a:ext uri="{BEBA8EAE-BF5A-486C-A8C5-ECC9F3942E4B}">
                <a14:imgProps xmlns:a14="http://schemas.microsoft.com/office/drawing/2010/main">
                  <a14:imgLayer r:embed="rId7">
                    <a14:imgEffect>
                      <a14:backgroundRemoval t="23684" b="66482" l="30703" r="68438">
                        <a14:foregroundMark x1="33203" y1="39751" x2="47500" y2="38504"/>
                        <a14:foregroundMark x1="48438" y1="39058" x2="62891" y2="39474"/>
                      </a14:backgroundRemoval>
                    </a14:imgEffect>
                  </a14:imgLayer>
                </a14:imgProps>
              </a:ext>
              <a:ext uri="{28A0092B-C50C-407E-A947-70E740481C1C}">
                <a14:useLocalDpi xmlns:a14="http://schemas.microsoft.com/office/drawing/2010/main" val="0"/>
              </a:ext>
            </a:extLst>
          </a:blip>
          <a:srcRect l="30819" t="23042" r="31641" b="34526"/>
          <a:stretch/>
        </p:blipFill>
        <p:spPr>
          <a:xfrm>
            <a:off x="1371600" y="2571480"/>
            <a:ext cx="7287423" cy="4646129"/>
          </a:xfrm>
          <a:prstGeom prst="rect">
            <a:avLst/>
          </a:prstGeom>
        </p:spPr>
      </p:pic>
      <p:sp>
        <p:nvSpPr>
          <p:cNvPr id="8" name="TextBox 7"/>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extLst>
      <p:ext uri="{BB962C8B-B14F-4D97-AF65-F5344CB8AC3E}">
        <p14:creationId xmlns:p14="http://schemas.microsoft.com/office/powerpoint/2010/main" val="2803418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400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10" presetClass="entr" presetSubtype="0" fill="hold" nodeType="withEffect">
                                  <p:stCondLst>
                                    <p:cond delay="42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3100"/>
                                        <p:tgtEl>
                                          <p:spTgt spid="2"/>
                                        </p:tgtEl>
                                      </p:cBhvr>
                                    </p:animEffect>
                                  </p:childTnLst>
                                </p:cTn>
                              </p:par>
                              <p:par>
                                <p:cTn id="11" presetID="10" presetClass="exit" presetSubtype="0" fill="hold" nodeType="withEffect">
                                  <p:stCondLst>
                                    <p:cond delay="7100"/>
                                  </p:stCondLst>
                                  <p:childTnLst>
                                    <p:animEffect transition="out" filter="fade">
                                      <p:cBhvr>
                                        <p:cTn id="12" dur="500"/>
                                        <p:tgtEl>
                                          <p:spTgt spid="2"/>
                                        </p:tgtEl>
                                      </p:cBhvr>
                                    </p:animEffect>
                                    <p:set>
                                      <p:cBhvr>
                                        <p:cTn id="13" dur="1" fill="hold">
                                          <p:stCondLst>
                                            <p:cond delay="499"/>
                                          </p:stCondLst>
                                        </p:cTn>
                                        <p:tgtEl>
                                          <p:spTgt spid="2"/>
                                        </p:tgtEl>
                                        <p:attrNameLst>
                                          <p:attrName>style.visibility</p:attrName>
                                        </p:attrNameLst>
                                      </p:cBhvr>
                                      <p:to>
                                        <p:strVal val="hidden"/>
                                      </p:to>
                                    </p:set>
                                  </p:childTnLst>
                                </p:cTn>
                              </p:par>
                              <p:par>
                                <p:cTn id="14" presetID="10" presetClass="entr" presetSubtype="0" fill="hold" nodeType="withEffect">
                                  <p:stCondLst>
                                    <p:cond delay="740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3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20499" b="100000" l="22188" r="78438">
                        <a14:foregroundMark x1="39219" y1="42798" x2="50078" y2="45983"/>
                        <a14:foregroundMark x1="52812" y1="63989" x2="69922" y2="38643"/>
                        <a14:foregroundMark x1="39219" y1="61080" x2="44453" y2="70637"/>
                        <a14:foregroundMark x1="29922" y1="81717" x2="35156" y2="91828"/>
                        <a14:foregroundMark x1="41719" y1="75069" x2="46641" y2="87535"/>
                        <a14:foregroundMark x1="49766" y1="81994" x2="65313" y2="86288"/>
                        <a14:foregroundMark x1="35938" y1="94183" x2="54844" y2="98199"/>
                        <a14:foregroundMark x1="26953" y1="73823" x2="27266" y2="66343"/>
                        <a14:foregroundMark x1="37734" y1="97645" x2="41016" y2="97368"/>
                        <a14:backgroundMark x1="61172" y1="51524" x2="61172" y2="51524"/>
                        <a14:backgroundMark x1="61016" y1="51801" x2="61016" y2="51801"/>
                        <a14:backgroundMark x1="61016" y1="51801" x2="61016" y2="51801"/>
                        <a14:backgroundMark x1="69141" y1="38227" x2="52578" y2="63019"/>
                        <a14:backgroundMark x1="55078" y1="67036" x2="71094" y2="42521"/>
                        <a14:backgroundMark x1="53750" y1="64127" x2="70313" y2="39474"/>
                        <a14:backgroundMark x1="53125" y1="64404" x2="69609" y2="38227"/>
                        <a14:backgroundMark x1="39297" y1="43213" x2="50313" y2="45706"/>
                        <a14:backgroundMark x1="49219" y1="47230" x2="48672" y2="45429"/>
                      </a14:backgroundRemoval>
                    </a14:imgEffect>
                  </a14:imgLayer>
                </a14:imgProps>
              </a:ext>
              <a:ext uri="{28A0092B-C50C-407E-A947-70E740481C1C}">
                <a14:useLocalDpi xmlns:a14="http://schemas.microsoft.com/office/drawing/2010/main" val="0"/>
              </a:ext>
            </a:extLst>
          </a:blip>
          <a:srcRect l="25013" t="36495" r="61516" b="38183"/>
          <a:stretch/>
        </p:blipFill>
        <p:spPr>
          <a:xfrm rot="18159537">
            <a:off x="3933068" y="3029927"/>
            <a:ext cx="1244184" cy="1319134"/>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3">
                    <a14:imgEffect>
                      <a14:backgroundRemoval t="20499" b="100000" l="22188" r="78438">
                        <a14:foregroundMark x1="39219" y1="42798" x2="50078" y2="45983"/>
                        <a14:foregroundMark x1="52812" y1="63989" x2="69922" y2="38643"/>
                        <a14:foregroundMark x1="39219" y1="61080" x2="44453" y2="70637"/>
                        <a14:foregroundMark x1="29922" y1="81717" x2="35156" y2="91828"/>
                        <a14:foregroundMark x1="41719" y1="75069" x2="46641" y2="87535"/>
                        <a14:foregroundMark x1="49766" y1="81994" x2="65313" y2="86288"/>
                        <a14:foregroundMark x1="35938" y1="94183" x2="54844" y2="98199"/>
                        <a14:foregroundMark x1="26953" y1="73823" x2="27266" y2="66343"/>
                        <a14:foregroundMark x1="37734" y1="97645" x2="41016" y2="97368"/>
                        <a14:foregroundMark x1="30391" y1="44737" x2="31719" y2="51939"/>
                        <a14:backgroundMark x1="61172" y1="51524" x2="61172" y2="51524"/>
                        <a14:backgroundMark x1="61016" y1="51801" x2="61016" y2="51801"/>
                        <a14:backgroundMark x1="61016" y1="51801" x2="61016" y2="51801"/>
                        <a14:backgroundMark x1="69141" y1="38227" x2="52578" y2="63019"/>
                        <a14:backgroundMark x1="55078" y1="67036" x2="71094" y2="42521"/>
                        <a14:backgroundMark x1="53750" y1="64127" x2="70313" y2="39474"/>
                        <a14:backgroundMark x1="53125" y1="64404" x2="69609" y2="38227"/>
                        <a14:backgroundMark x1="39297" y1="43213" x2="50313" y2="45706"/>
                        <a14:backgroundMark x1="49219" y1="47230" x2="48672" y2="45429"/>
                        <a14:backgroundMark x1="27969" y1="40997" x2="29609" y2="43906"/>
                      </a14:backgroundRemoval>
                    </a14:imgEffect>
                  </a14:imgLayer>
                </a14:imgProps>
              </a:ext>
              <a:ext uri="{28A0092B-C50C-407E-A947-70E740481C1C}">
                <a14:useLocalDpi xmlns:a14="http://schemas.microsoft.com/office/drawing/2010/main" val="0"/>
              </a:ext>
            </a:extLst>
          </a:blip>
          <a:srcRect l="29344" t="44660" r="66324" b="47175"/>
          <a:stretch/>
        </p:blipFill>
        <p:spPr>
          <a:xfrm>
            <a:off x="4375705" y="3390315"/>
            <a:ext cx="400045" cy="425346"/>
          </a:xfrm>
          <a:prstGeom prst="ellipse">
            <a:avLst/>
          </a:prstGeom>
        </p:spPr>
      </p:pic>
      <p:sp>
        <p:nvSpPr>
          <p:cNvPr id="7" name="Rectangle 3"/>
          <p:cNvSpPr txBox="1">
            <a:spLocks noChangeArrowheads="1"/>
          </p:cNvSpPr>
          <p:nvPr/>
        </p:nvSpPr>
        <p:spPr bwMode="auto">
          <a:xfrm>
            <a:off x="967792" y="870968"/>
            <a:ext cx="7224486" cy="8816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4800" b="1"/>
              <a:t>Let’s put it all together!</a:t>
            </a:r>
            <a:endParaRPr lang="en-US" sz="4800"/>
          </a:p>
        </p:txBody>
      </p:sp>
      <p:pic>
        <p:nvPicPr>
          <p:cNvPr id="3" name="Picture 2"/>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47344" y1="24515" x2="48828" y2="53324"/>
                      </a14:backgroundRemoval>
                    </a14:imgEffect>
                  </a14:imgLayer>
                </a14:imgProps>
              </a:ext>
              <a:ext uri="{28A0092B-C50C-407E-A947-70E740481C1C}">
                <a14:useLocalDpi xmlns:a14="http://schemas.microsoft.com/office/drawing/2010/main" val="0"/>
              </a:ext>
            </a:extLst>
          </a:blip>
          <a:srcRect l="36721" t="21590" r="40492" b="44184"/>
          <a:stretch/>
        </p:blipFill>
        <p:spPr>
          <a:xfrm rot="574303">
            <a:off x="2976515" y="2363186"/>
            <a:ext cx="3130980" cy="2652618"/>
          </a:xfrm>
          <a:prstGeom prst="rect">
            <a:avLst/>
          </a:prstGeom>
        </p:spPr>
      </p:pic>
      <p:pic>
        <p:nvPicPr>
          <p:cNvPr id="8" name="Picture 7"/>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42813" y1="27424" x2="55547" y2="48338"/>
                        <a14:foregroundMark x1="39375" y1="35180" x2="51016" y2="52909"/>
                      </a14:backgroundRemoval>
                    </a14:imgEffect>
                  </a14:imgLayer>
                </a14:imgProps>
              </a:ext>
              <a:ext uri="{28A0092B-C50C-407E-A947-70E740481C1C}">
                <a14:useLocalDpi xmlns:a14="http://schemas.microsoft.com/office/drawing/2010/main" val="0"/>
              </a:ext>
            </a:extLst>
          </a:blip>
          <a:srcRect l="37378" t="21669" r="40341" b="42171"/>
          <a:stretch/>
        </p:blipFill>
        <p:spPr>
          <a:xfrm rot="494558">
            <a:off x="3087010" y="2426230"/>
            <a:ext cx="3035715" cy="2778861"/>
          </a:xfrm>
          <a:prstGeom prst="rect">
            <a:avLst/>
          </a:prstGeom>
        </p:spPr>
      </p:pic>
      <p:pic>
        <p:nvPicPr>
          <p:cNvPr id="9" name="Picture 8"/>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42109" y1="28255" x2="54922" y2="48338"/>
                        <a14:foregroundMark x1="43906" y1="37258" x2="46250" y2="43629"/>
                      </a14:backgroundRemoval>
                    </a14:imgEffect>
                  </a14:imgLayer>
                </a14:imgProps>
              </a:ext>
              <a:ext uri="{28A0092B-C50C-407E-A947-70E740481C1C}">
                <a14:useLocalDpi xmlns:a14="http://schemas.microsoft.com/office/drawing/2010/main" val="0"/>
              </a:ext>
            </a:extLst>
          </a:blip>
          <a:srcRect l="37234" t="21332" r="40268" b="43467"/>
          <a:stretch/>
        </p:blipFill>
        <p:spPr>
          <a:xfrm rot="706153">
            <a:off x="3050173" y="2375979"/>
            <a:ext cx="3109386" cy="2744102"/>
          </a:xfrm>
          <a:prstGeom prst="rect">
            <a:avLst/>
          </a:prstGeom>
        </p:spPr>
      </p:pic>
      <p:pic>
        <p:nvPicPr>
          <p:cNvPr id="10" name="Picture 9"/>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41563" y1="29086" x2="55703" y2="47368"/>
                      </a14:backgroundRemoval>
                    </a14:imgEffect>
                  </a14:imgLayer>
                </a14:imgProps>
              </a:ext>
              <a:ext uri="{28A0092B-C50C-407E-A947-70E740481C1C}">
                <a14:useLocalDpi xmlns:a14="http://schemas.microsoft.com/office/drawing/2010/main" val="0"/>
              </a:ext>
            </a:extLst>
          </a:blip>
          <a:srcRect l="37214" t="22681" r="40341" b="43891"/>
          <a:stretch/>
        </p:blipFill>
        <p:spPr>
          <a:xfrm rot="168290">
            <a:off x="2919717" y="2441760"/>
            <a:ext cx="3270885" cy="2747801"/>
          </a:xfrm>
          <a:prstGeom prst="rect">
            <a:avLst/>
          </a:prstGeom>
        </p:spPr>
      </p:pic>
      <p:pic>
        <p:nvPicPr>
          <p:cNvPr id="2" name="Picture 1"/>
          <p:cNvPicPr>
            <a:picLocks noChangeAspect="1"/>
          </p:cNvPicPr>
          <p:nvPr/>
        </p:nvPicPr>
        <p:blipFill rotWithShape="1">
          <a:blip r:embed="rId13">
            <a:extLst>
              <a:ext uri="{BEBA8EAE-BF5A-486C-A8C5-ECC9F3942E4B}">
                <a14:imgProps xmlns:a14="http://schemas.microsoft.com/office/drawing/2010/main">
                  <a14:imgLayer r:embed="rId14">
                    <a14:imgEffect>
                      <a14:backgroundRemoval t="22161" b="57202" l="37500" r="58828">
                        <a14:foregroundMark x1="40156" y1="31302" x2="56328" y2="45706"/>
                        <a14:foregroundMark x1="53125" y1="27701" x2="42188" y2="50554"/>
                        <a14:foregroundMark x1="46328" y1="53324" x2="47891" y2="24654"/>
                        <a14:foregroundMark x1="52969" y1="52216" x2="47891" y2="38366"/>
                        <a14:foregroundMark x1="57891" y1="36427" x2="47891" y2="38366"/>
                        <a14:foregroundMark x1="55391" y1="31302" x2="47734" y2="38920"/>
                        <a14:foregroundMark x1="42813" y1="28532" x2="47109" y2="38643"/>
                        <a14:foregroundMark x1="38828" y1="39751" x2="46016" y2="38920"/>
                        <a14:foregroundMark x1="40469" y1="47091" x2="43125" y2="45152"/>
                      </a14:backgroundRemoval>
                    </a14:imgEffect>
                  </a14:imgLayer>
                </a14:imgProps>
              </a:ext>
              <a:ext uri="{28A0092B-C50C-407E-A947-70E740481C1C}">
                <a14:useLocalDpi xmlns:a14="http://schemas.microsoft.com/office/drawing/2010/main" val="0"/>
              </a:ext>
            </a:extLst>
          </a:blip>
          <a:srcRect l="37777" t="21757" r="40159" b="43316"/>
          <a:stretch/>
        </p:blipFill>
        <p:spPr>
          <a:xfrm>
            <a:off x="2992199" y="2367861"/>
            <a:ext cx="3275278" cy="2924606"/>
          </a:xfrm>
          <a:prstGeom prst="rect">
            <a:avLst/>
          </a:prstGeom>
        </p:spPr>
      </p:pic>
      <p:pic>
        <p:nvPicPr>
          <p:cNvPr id="5" name="Picture 4"/>
          <p:cNvPicPr>
            <a:picLocks noChangeAspect="1"/>
          </p:cNvPicPr>
          <p:nvPr/>
        </p:nvPicPr>
        <p:blipFill rotWithShape="1">
          <a:blip r:embed="rId15">
            <a:extLst>
              <a:ext uri="{BEBA8EAE-BF5A-486C-A8C5-ECC9F3942E4B}">
                <a14:imgProps xmlns:a14="http://schemas.microsoft.com/office/drawing/2010/main">
                  <a14:imgLayer r:embed="rId16">
                    <a14:imgEffect>
                      <a14:backgroundRemoval t="22715" b="55402" l="37266" r="59219">
                        <a14:foregroundMark x1="39063" y1="40582" x2="57734" y2="38089"/>
                        <a14:foregroundMark x1="41016" y1="48476" x2="54297" y2="30194"/>
                        <a14:foregroundMark x1="54844" y1="50554" x2="43984" y2="26454"/>
                        <a14:foregroundMark x1="46250" y1="49307" x2="48125" y2="48199"/>
                        <a14:foregroundMark x1="47109" y1="42936" x2="48594" y2="42936"/>
                        <a14:foregroundMark x1="42188" y1="38366" x2="45625" y2="33380"/>
                        <a14:foregroundMark x1="48125" y1="30471" x2="50859" y2="30194"/>
                      </a14:backgroundRemoval>
                    </a14:imgEffect>
                  </a14:imgLayer>
                </a14:imgProps>
              </a:ext>
              <a:ext uri="{28A0092B-C50C-407E-A947-70E740481C1C}">
                <a14:useLocalDpi xmlns:a14="http://schemas.microsoft.com/office/drawing/2010/main" val="0"/>
              </a:ext>
            </a:extLst>
          </a:blip>
          <a:srcRect l="37089" t="23102" r="40847" b="44536"/>
          <a:stretch/>
        </p:blipFill>
        <p:spPr>
          <a:xfrm>
            <a:off x="2827015" y="2429257"/>
            <a:ext cx="3351478" cy="2772807"/>
          </a:xfrm>
          <a:prstGeom prst="rect">
            <a:avLst/>
          </a:prstGeom>
        </p:spPr>
      </p:pic>
      <p:pic>
        <p:nvPicPr>
          <p:cNvPr id="11" name="Picture 10"/>
          <p:cNvPicPr>
            <a:picLocks noChangeAspect="1"/>
          </p:cNvPicPr>
          <p:nvPr/>
        </p:nvPicPr>
        <p:blipFill rotWithShape="1">
          <a:blip r:embed="rId17">
            <a:extLst>
              <a:ext uri="{BEBA8EAE-BF5A-486C-A8C5-ECC9F3942E4B}">
                <a14:imgProps xmlns:a14="http://schemas.microsoft.com/office/drawing/2010/main">
                  <a14:imgLayer r:embed="rId18">
                    <a14:imgEffect>
                      <a14:backgroundRemoval t="24100" b="55956" l="34531" r="62734">
                        <a14:foregroundMark x1="60156" y1="39751" x2="36484" y2="38089"/>
                        <a14:foregroundMark x1="39375" y1="50277" x2="56172" y2="28532"/>
                        <a14:foregroundMark x1="56641" y1="50554" x2="41406" y2="26039"/>
                        <a14:foregroundMark x1="53047" y1="42382" x2="53516" y2="39474"/>
                      </a14:backgroundRemoval>
                    </a14:imgEffect>
                  </a14:imgLayer>
                </a14:imgProps>
              </a:ext>
              <a:ext uri="{28A0092B-C50C-407E-A947-70E740481C1C}">
                <a14:useLocalDpi xmlns:a14="http://schemas.microsoft.com/office/drawing/2010/main" val="0"/>
              </a:ext>
            </a:extLst>
          </a:blip>
          <a:srcRect l="34444" t="22834" r="37302" b="42472"/>
          <a:stretch/>
        </p:blipFill>
        <p:spPr>
          <a:xfrm>
            <a:off x="2176949" y="2087712"/>
            <a:ext cx="5197602" cy="3600066"/>
          </a:xfrm>
          <a:prstGeom prst="rect">
            <a:avLst/>
          </a:prstGeom>
        </p:spPr>
      </p:pic>
      <p:pic>
        <p:nvPicPr>
          <p:cNvPr id="15" name="Picture 14"/>
          <p:cNvPicPr>
            <a:picLocks noChangeAspect="1"/>
          </p:cNvPicPr>
          <p:nvPr/>
        </p:nvPicPr>
        <p:blipFill rotWithShape="1">
          <a:blip r:embed="rId19">
            <a:extLst>
              <a:ext uri="{BEBA8EAE-BF5A-486C-A8C5-ECC9F3942E4B}">
                <a14:imgProps xmlns:a14="http://schemas.microsoft.com/office/drawing/2010/main">
                  <a14:imgLayer r:embed="rId20">
                    <a14:imgEffect>
                      <a14:backgroundRemoval t="24100" b="54155" l="31953" r="65156">
                        <a14:foregroundMark x1="33438" y1="38089" x2="62969" y2="39612"/>
                        <a14:foregroundMark x1="38828" y1="50693" x2="41016" y2="25346"/>
                        <a14:foregroundMark x1="56875" y1="53047" x2="55391" y2="26870"/>
                      </a14:backgroundRemoval>
                    </a14:imgEffect>
                  </a14:imgLayer>
                </a14:imgProps>
              </a:ext>
              <a:ext uri="{28A0092B-C50C-407E-A947-70E740481C1C}">
                <a14:useLocalDpi xmlns:a14="http://schemas.microsoft.com/office/drawing/2010/main" val="0"/>
              </a:ext>
            </a:extLst>
          </a:blip>
          <a:srcRect l="31640" t="23043" r="33770" b="44406"/>
          <a:stretch/>
        </p:blipFill>
        <p:spPr>
          <a:xfrm>
            <a:off x="1138586" y="1879637"/>
            <a:ext cx="7066392" cy="3750883"/>
          </a:xfrm>
          <a:prstGeom prst="rect">
            <a:avLst/>
          </a:prstGeom>
        </p:spPr>
      </p:pic>
      <p:pic>
        <p:nvPicPr>
          <p:cNvPr id="16" name="Picture 15"/>
          <p:cNvPicPr>
            <a:picLocks noChangeAspect="1"/>
          </p:cNvPicPr>
          <p:nvPr/>
        </p:nvPicPr>
        <p:blipFill rotWithShape="1">
          <a:blip r:embed="rId21">
            <a:extLst>
              <a:ext uri="{BEBA8EAE-BF5A-486C-A8C5-ECC9F3942E4B}">
                <a14:imgProps xmlns:a14="http://schemas.microsoft.com/office/drawing/2010/main">
                  <a14:imgLayer r:embed="rId22">
                    <a14:imgEffect>
                      <a14:backgroundRemoval t="23684" b="66482" l="30703" r="68438">
                        <a14:foregroundMark x1="33203" y1="39751" x2="47500" y2="38504"/>
                        <a14:foregroundMark x1="48438" y1="39058" x2="62891" y2="39474"/>
                      </a14:backgroundRemoval>
                    </a14:imgEffect>
                  </a14:imgLayer>
                </a14:imgProps>
              </a:ext>
              <a:ext uri="{28A0092B-C50C-407E-A947-70E740481C1C}">
                <a14:useLocalDpi xmlns:a14="http://schemas.microsoft.com/office/drawing/2010/main" val="0"/>
              </a:ext>
            </a:extLst>
          </a:blip>
          <a:srcRect l="30819" t="23042" r="31641" b="34526"/>
          <a:stretch/>
        </p:blipFill>
        <p:spPr>
          <a:xfrm>
            <a:off x="986425" y="1900101"/>
            <a:ext cx="7625501" cy="4861672"/>
          </a:xfrm>
          <a:prstGeom prst="rect">
            <a:avLst/>
          </a:prstGeom>
        </p:spPr>
      </p:pic>
      <p:sp>
        <p:nvSpPr>
          <p:cNvPr id="17" name="TextBox 16"/>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extLst>
      <p:ext uri="{BB962C8B-B14F-4D97-AF65-F5344CB8AC3E}">
        <p14:creationId xmlns:p14="http://schemas.microsoft.com/office/powerpoint/2010/main" val="1832184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4"/>
                                        </p:tgtEl>
                                      </p:cBhvr>
                                      <p:by x="175000" y="175000"/>
                                    </p:animScale>
                                  </p:childTnLst>
                                </p:cTn>
                              </p:par>
                            </p:childTnLst>
                          </p:cTn>
                        </p:par>
                        <p:par>
                          <p:cTn id="7" fill="hold">
                            <p:stCondLst>
                              <p:cond delay="2000"/>
                            </p:stCondLst>
                            <p:childTnLst>
                              <p:par>
                                <p:cTn id="8" presetID="31"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1000" fill="hold"/>
                                        <p:tgtEl>
                                          <p:spTgt spid="6"/>
                                        </p:tgtEl>
                                        <p:attrNameLst>
                                          <p:attrName>ppt_w</p:attrName>
                                        </p:attrNameLst>
                                      </p:cBhvr>
                                      <p:tavLst>
                                        <p:tav tm="0">
                                          <p:val>
                                            <p:fltVal val="0"/>
                                          </p:val>
                                        </p:tav>
                                        <p:tav tm="100000">
                                          <p:val>
                                            <p:strVal val="#ppt_w"/>
                                          </p:val>
                                        </p:tav>
                                      </p:tavLst>
                                    </p:anim>
                                    <p:anim calcmode="lin" valueType="num">
                                      <p:cBhvr>
                                        <p:cTn id="11" dur="1000" fill="hold"/>
                                        <p:tgtEl>
                                          <p:spTgt spid="6"/>
                                        </p:tgtEl>
                                        <p:attrNameLst>
                                          <p:attrName>ppt_h</p:attrName>
                                        </p:attrNameLst>
                                      </p:cBhvr>
                                      <p:tavLst>
                                        <p:tav tm="0">
                                          <p:val>
                                            <p:fltVal val="0"/>
                                          </p:val>
                                        </p:tav>
                                        <p:tav tm="100000">
                                          <p:val>
                                            <p:strVal val="#ppt_h"/>
                                          </p:val>
                                        </p:tav>
                                      </p:tavLst>
                                    </p:anim>
                                    <p:anim calcmode="lin" valueType="num">
                                      <p:cBhvr>
                                        <p:cTn id="12" dur="1000" fill="hold"/>
                                        <p:tgtEl>
                                          <p:spTgt spid="6"/>
                                        </p:tgtEl>
                                        <p:attrNameLst>
                                          <p:attrName>style.rotation</p:attrName>
                                        </p:attrNameLst>
                                      </p:cBhvr>
                                      <p:tavLst>
                                        <p:tav tm="0">
                                          <p:val>
                                            <p:fltVal val="90"/>
                                          </p:val>
                                        </p:tav>
                                        <p:tav tm="100000">
                                          <p:val>
                                            <p:fltVal val="0"/>
                                          </p:val>
                                        </p:tav>
                                      </p:tavLst>
                                    </p:anim>
                                    <p:animEffect transition="in" filter="fade">
                                      <p:cBhvr>
                                        <p:cTn id="13" dur="1000"/>
                                        <p:tgtEl>
                                          <p:spTgt spid="6"/>
                                        </p:tgtEl>
                                      </p:cBhvr>
                                    </p:animEffect>
                                  </p:childTnLst>
                                </p:cTn>
                              </p:par>
                              <p:par>
                                <p:cTn id="14" presetID="6" presetClass="emph" presetSubtype="0" fill="hold" nodeType="withEffect">
                                  <p:stCondLst>
                                    <p:cond delay="0"/>
                                  </p:stCondLst>
                                  <p:childTnLst>
                                    <p:animScale>
                                      <p:cBhvr>
                                        <p:cTn id="15" dur="2000" fill="hold"/>
                                        <p:tgtEl>
                                          <p:spTgt spid="6"/>
                                        </p:tgtEl>
                                      </p:cBhvr>
                                      <p:by x="150000" y="150000"/>
                                    </p:animScale>
                                  </p:childTnLst>
                                </p:cTn>
                              </p:par>
                              <p:par>
                                <p:cTn id="16" presetID="10" presetClass="exit" presetSubtype="0" fill="hold" nodeType="withEffect">
                                  <p:stCondLst>
                                    <p:cond delay="3200"/>
                                  </p:stCondLst>
                                  <p:childTnLst>
                                    <p:animEffect transition="out" filter="fade">
                                      <p:cBhvr>
                                        <p:cTn id="17" dur="800"/>
                                        <p:tgtEl>
                                          <p:spTgt spid="4"/>
                                        </p:tgtEl>
                                      </p:cBhvr>
                                    </p:animEffect>
                                    <p:set>
                                      <p:cBhvr>
                                        <p:cTn id="18" dur="1" fill="hold">
                                          <p:stCondLst>
                                            <p:cond delay="799"/>
                                          </p:stCondLst>
                                        </p:cTn>
                                        <p:tgtEl>
                                          <p:spTgt spid="4"/>
                                        </p:tgtEl>
                                        <p:attrNameLst>
                                          <p:attrName>style.visibility</p:attrName>
                                        </p:attrNameLst>
                                      </p:cBhvr>
                                      <p:to>
                                        <p:strVal val="hidden"/>
                                      </p:to>
                                    </p:set>
                                  </p:childTnLst>
                                </p:cTn>
                              </p:par>
                              <p:par>
                                <p:cTn id="19" presetID="10" presetClass="exit" presetSubtype="0" fill="hold" nodeType="withEffect">
                                  <p:stCondLst>
                                    <p:cond delay="3200"/>
                                  </p:stCondLst>
                                  <p:childTnLst>
                                    <p:animEffect transition="out" filter="fade">
                                      <p:cBhvr>
                                        <p:cTn id="20" dur="800"/>
                                        <p:tgtEl>
                                          <p:spTgt spid="6"/>
                                        </p:tgtEl>
                                      </p:cBhvr>
                                    </p:animEffect>
                                    <p:set>
                                      <p:cBhvr>
                                        <p:cTn id="21" dur="1" fill="hold">
                                          <p:stCondLst>
                                            <p:cond delay="799"/>
                                          </p:stCondLst>
                                        </p:cTn>
                                        <p:tgtEl>
                                          <p:spTgt spid="6"/>
                                        </p:tgtEl>
                                        <p:attrNameLst>
                                          <p:attrName>style.visibility</p:attrName>
                                        </p:attrNameLst>
                                      </p:cBhvr>
                                      <p:to>
                                        <p:strVal val="hidden"/>
                                      </p:to>
                                    </p:set>
                                  </p:childTnLst>
                                </p:cTn>
                              </p:par>
                              <p:par>
                                <p:cTn id="22" presetID="10" presetClass="entr" presetSubtype="0" fill="hold" nodeType="withEffect">
                                  <p:stCondLst>
                                    <p:cond delay="200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4300"/>
                                        <p:tgtEl>
                                          <p:spTgt spid="3"/>
                                        </p:tgtEl>
                                      </p:cBhvr>
                                    </p:animEffect>
                                  </p:childTnLst>
                                </p:cTn>
                              </p:par>
                            </p:childTnLst>
                          </p:cTn>
                        </p:par>
                        <p:par>
                          <p:cTn id="25" fill="hold">
                            <p:stCondLst>
                              <p:cond delay="8300"/>
                            </p:stCondLst>
                            <p:childTnLst>
                              <p:par>
                                <p:cTn id="26" presetID="10"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3000"/>
                                        <p:tgtEl>
                                          <p:spTgt spid="8"/>
                                        </p:tgtEl>
                                      </p:cBhvr>
                                    </p:animEffect>
                                  </p:childTnLst>
                                </p:cTn>
                              </p:par>
                              <p:par>
                                <p:cTn id="29" presetID="10" presetClass="exit" presetSubtype="0" fill="hold" nodeType="withEffect">
                                  <p:stCondLst>
                                    <p:cond delay="900"/>
                                  </p:stCondLst>
                                  <p:childTnLst>
                                    <p:animEffect transition="out" filter="fade">
                                      <p:cBhvr>
                                        <p:cTn id="30" dur="500"/>
                                        <p:tgtEl>
                                          <p:spTgt spid="3"/>
                                        </p:tgtEl>
                                      </p:cBhvr>
                                    </p:animEffect>
                                    <p:set>
                                      <p:cBhvr>
                                        <p:cTn id="31" dur="1" fill="hold">
                                          <p:stCondLst>
                                            <p:cond delay="499"/>
                                          </p:stCondLst>
                                        </p:cTn>
                                        <p:tgtEl>
                                          <p:spTgt spid="3"/>
                                        </p:tgtEl>
                                        <p:attrNameLst>
                                          <p:attrName>style.visibility</p:attrName>
                                        </p:attrNameLst>
                                      </p:cBhvr>
                                      <p:to>
                                        <p:strVal val="hidden"/>
                                      </p:to>
                                    </p:set>
                                  </p:childTnLst>
                                </p:cTn>
                              </p:par>
                            </p:childTnLst>
                          </p:cTn>
                        </p:par>
                        <p:par>
                          <p:cTn id="32" fill="hold">
                            <p:stCondLst>
                              <p:cond delay="11300"/>
                            </p:stCondLst>
                            <p:childTnLst>
                              <p:par>
                                <p:cTn id="33" presetID="10" presetClass="entr" presetSubtype="0"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3000"/>
                                        <p:tgtEl>
                                          <p:spTgt spid="9"/>
                                        </p:tgtEl>
                                      </p:cBhvr>
                                    </p:animEffect>
                                  </p:childTnLst>
                                </p:cTn>
                              </p:par>
                              <p:par>
                                <p:cTn id="36" presetID="10" presetClass="exit" presetSubtype="0" fill="hold" nodeType="withEffect">
                                  <p:stCondLst>
                                    <p:cond delay="900"/>
                                  </p:stCondLst>
                                  <p:childTnLst>
                                    <p:animEffect transition="out" filter="fade">
                                      <p:cBhvr>
                                        <p:cTn id="37" dur="500"/>
                                        <p:tgtEl>
                                          <p:spTgt spid="8"/>
                                        </p:tgtEl>
                                      </p:cBhvr>
                                    </p:animEffect>
                                    <p:set>
                                      <p:cBhvr>
                                        <p:cTn id="38" dur="1" fill="hold">
                                          <p:stCondLst>
                                            <p:cond delay="499"/>
                                          </p:stCondLst>
                                        </p:cTn>
                                        <p:tgtEl>
                                          <p:spTgt spid="8"/>
                                        </p:tgtEl>
                                        <p:attrNameLst>
                                          <p:attrName>style.visibility</p:attrName>
                                        </p:attrNameLst>
                                      </p:cBhvr>
                                      <p:to>
                                        <p:strVal val="hidden"/>
                                      </p:to>
                                    </p:set>
                                  </p:childTnLst>
                                </p:cTn>
                              </p:par>
                            </p:childTnLst>
                          </p:cTn>
                        </p:par>
                        <p:par>
                          <p:cTn id="39" fill="hold">
                            <p:stCondLst>
                              <p:cond delay="14300"/>
                            </p:stCondLst>
                            <p:childTnLst>
                              <p:par>
                                <p:cTn id="40" presetID="10" presetClass="entr" presetSubtype="0" fill="hold"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2800"/>
                                        <p:tgtEl>
                                          <p:spTgt spid="10"/>
                                        </p:tgtEl>
                                      </p:cBhvr>
                                    </p:animEffect>
                                  </p:childTnLst>
                                </p:cTn>
                              </p:par>
                              <p:par>
                                <p:cTn id="43" presetID="10" presetClass="exit" presetSubtype="0" fill="hold" nodeType="withEffect">
                                  <p:stCondLst>
                                    <p:cond delay="900"/>
                                  </p:stCondLst>
                                  <p:childTnLst>
                                    <p:animEffect transition="out" filter="fade">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cTn>
                              </p:par>
                            </p:childTnLst>
                          </p:cTn>
                        </p:par>
                        <p:par>
                          <p:cTn id="46" fill="hold">
                            <p:stCondLst>
                              <p:cond delay="17100"/>
                            </p:stCondLst>
                            <p:childTnLst>
                              <p:par>
                                <p:cTn id="47" presetID="10" presetClass="entr" presetSubtype="0" fill="hold" nodeType="after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2700"/>
                                        <p:tgtEl>
                                          <p:spTgt spid="2"/>
                                        </p:tgtEl>
                                      </p:cBhvr>
                                    </p:animEffect>
                                  </p:childTnLst>
                                </p:cTn>
                              </p:par>
                              <p:par>
                                <p:cTn id="50" presetID="10" presetClass="exit" presetSubtype="0" fill="hold" nodeType="withEffect">
                                  <p:stCondLst>
                                    <p:cond delay="900"/>
                                  </p:stCondLst>
                                  <p:childTnLst>
                                    <p:animEffect transition="out" filter="fade">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cTn>
                              </p:par>
                            </p:childTnLst>
                          </p:cTn>
                        </p:par>
                        <p:par>
                          <p:cTn id="53" fill="hold">
                            <p:stCondLst>
                              <p:cond delay="19800"/>
                            </p:stCondLst>
                            <p:childTnLst>
                              <p:par>
                                <p:cTn id="54" presetID="10" presetClass="entr" presetSubtype="0" fill="hold" nodeType="after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fade">
                                      <p:cBhvr>
                                        <p:cTn id="56" dur="2600"/>
                                        <p:tgtEl>
                                          <p:spTgt spid="5"/>
                                        </p:tgtEl>
                                      </p:cBhvr>
                                    </p:animEffect>
                                  </p:childTnLst>
                                </p:cTn>
                              </p:par>
                              <p:par>
                                <p:cTn id="57" presetID="10" presetClass="exit" presetSubtype="0" fill="hold" nodeType="withEffect">
                                  <p:stCondLst>
                                    <p:cond delay="800"/>
                                  </p:stCondLst>
                                  <p:childTnLst>
                                    <p:animEffect transition="out" filter="fade">
                                      <p:cBhvr>
                                        <p:cTn id="58" dur="500"/>
                                        <p:tgtEl>
                                          <p:spTgt spid="2"/>
                                        </p:tgtEl>
                                      </p:cBhvr>
                                    </p:animEffect>
                                    <p:set>
                                      <p:cBhvr>
                                        <p:cTn id="59" dur="1" fill="hold">
                                          <p:stCondLst>
                                            <p:cond delay="499"/>
                                          </p:stCondLst>
                                        </p:cTn>
                                        <p:tgtEl>
                                          <p:spTgt spid="2"/>
                                        </p:tgtEl>
                                        <p:attrNameLst>
                                          <p:attrName>style.visibility</p:attrName>
                                        </p:attrNameLst>
                                      </p:cBhvr>
                                      <p:to>
                                        <p:strVal val="hidden"/>
                                      </p:to>
                                    </p:set>
                                  </p:childTnLst>
                                </p:cTn>
                              </p:par>
                            </p:childTnLst>
                          </p:cTn>
                        </p:par>
                        <p:par>
                          <p:cTn id="60" fill="hold">
                            <p:stCondLst>
                              <p:cond delay="22400"/>
                            </p:stCondLst>
                            <p:childTnLst>
                              <p:par>
                                <p:cTn id="61" presetID="10" presetClass="entr" presetSubtype="0" fill="hold" nodeType="after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3000"/>
                                        <p:tgtEl>
                                          <p:spTgt spid="11"/>
                                        </p:tgtEl>
                                      </p:cBhvr>
                                    </p:animEffect>
                                  </p:childTnLst>
                                </p:cTn>
                              </p:par>
                              <p:par>
                                <p:cTn id="64" presetID="10" presetClass="exit" presetSubtype="0" fill="hold" nodeType="withEffect">
                                  <p:stCondLst>
                                    <p:cond delay="900"/>
                                  </p:stCondLst>
                                  <p:childTnLst>
                                    <p:animEffect transition="out" filter="fade">
                                      <p:cBhvr>
                                        <p:cTn id="65" dur="500"/>
                                        <p:tgtEl>
                                          <p:spTgt spid="5"/>
                                        </p:tgtEl>
                                      </p:cBhvr>
                                    </p:animEffect>
                                    <p:set>
                                      <p:cBhvr>
                                        <p:cTn id="66" dur="1" fill="hold">
                                          <p:stCondLst>
                                            <p:cond delay="499"/>
                                          </p:stCondLst>
                                        </p:cTn>
                                        <p:tgtEl>
                                          <p:spTgt spid="5"/>
                                        </p:tgtEl>
                                        <p:attrNameLst>
                                          <p:attrName>style.visibility</p:attrName>
                                        </p:attrNameLst>
                                      </p:cBhvr>
                                      <p:to>
                                        <p:strVal val="hidden"/>
                                      </p:to>
                                    </p:set>
                                  </p:childTnLst>
                                </p:cTn>
                              </p:par>
                            </p:childTnLst>
                          </p:cTn>
                        </p:par>
                        <p:par>
                          <p:cTn id="67" fill="hold">
                            <p:stCondLst>
                              <p:cond delay="25400"/>
                            </p:stCondLst>
                            <p:childTnLst>
                              <p:par>
                                <p:cTn id="68" presetID="10" presetClass="entr" presetSubtype="0" fill="hold" nodeType="after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fade">
                                      <p:cBhvr>
                                        <p:cTn id="70" dur="3100"/>
                                        <p:tgtEl>
                                          <p:spTgt spid="15"/>
                                        </p:tgtEl>
                                      </p:cBhvr>
                                    </p:animEffect>
                                  </p:childTnLst>
                                </p:cTn>
                              </p:par>
                              <p:par>
                                <p:cTn id="71" presetID="10" presetClass="exit" presetSubtype="0" fill="hold" nodeType="withEffect">
                                  <p:stCondLst>
                                    <p:cond delay="900"/>
                                  </p:stCondLst>
                                  <p:childTnLst>
                                    <p:animEffect transition="out" filter="fade">
                                      <p:cBhvr>
                                        <p:cTn id="72" dur="500"/>
                                        <p:tgtEl>
                                          <p:spTgt spid="11"/>
                                        </p:tgtEl>
                                      </p:cBhvr>
                                    </p:animEffect>
                                    <p:set>
                                      <p:cBhvr>
                                        <p:cTn id="73" dur="1" fill="hold">
                                          <p:stCondLst>
                                            <p:cond delay="499"/>
                                          </p:stCondLst>
                                        </p:cTn>
                                        <p:tgtEl>
                                          <p:spTgt spid="11"/>
                                        </p:tgtEl>
                                        <p:attrNameLst>
                                          <p:attrName>style.visibility</p:attrName>
                                        </p:attrNameLst>
                                      </p:cBhvr>
                                      <p:to>
                                        <p:strVal val="hidden"/>
                                      </p:to>
                                    </p:set>
                                  </p:childTnLst>
                                </p:cTn>
                              </p:par>
                            </p:childTnLst>
                          </p:cTn>
                        </p:par>
                        <p:par>
                          <p:cTn id="74" fill="hold">
                            <p:stCondLst>
                              <p:cond delay="28500"/>
                            </p:stCondLst>
                            <p:childTnLst>
                              <p:par>
                                <p:cTn id="75" presetID="10" presetClass="entr" presetSubtype="0" fill="hold" nodeType="after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fade">
                                      <p:cBhvr>
                                        <p:cTn id="77" dur="3400"/>
                                        <p:tgtEl>
                                          <p:spTgt spid="16"/>
                                        </p:tgtEl>
                                      </p:cBhvr>
                                    </p:animEffect>
                                  </p:childTnLst>
                                </p:cTn>
                              </p:par>
                              <p:par>
                                <p:cTn id="78" presetID="10" presetClass="exit" presetSubtype="0" fill="hold" nodeType="withEffect">
                                  <p:stCondLst>
                                    <p:cond delay="700"/>
                                  </p:stCondLst>
                                  <p:childTnLst>
                                    <p:animEffect transition="out" filter="fade">
                                      <p:cBhvr>
                                        <p:cTn id="79" dur="500"/>
                                        <p:tgtEl>
                                          <p:spTgt spid="15"/>
                                        </p:tgtEl>
                                      </p:cBhvr>
                                    </p:animEffect>
                                    <p:set>
                                      <p:cBhvr>
                                        <p:cTn id="80"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type="body" idx="1"/>
          </p:nvPr>
        </p:nvSpPr>
        <p:spPr>
          <a:xfrm>
            <a:off x="152400" y="152400"/>
            <a:ext cx="5562600" cy="6629400"/>
          </a:xfrm>
        </p:spPr>
        <p:txBody>
          <a:bodyPr/>
          <a:lstStyle/>
          <a:p>
            <a:pPr marL="0" indent="0" algn="ctr" eaLnBrk="1" hangingPunct="1">
              <a:buNone/>
            </a:pPr>
            <a:r>
              <a:rPr lang="en-US">
                <a:solidFill>
                  <a:schemeClr val="accent6"/>
                </a:solidFill>
              </a:rPr>
              <a:t>Choose a flap and keep all other flaps closed.  Under the flap, write the following characteristic</a:t>
            </a:r>
            <a:r>
              <a:rPr lang="en-US" b="1">
                <a:solidFill>
                  <a:schemeClr val="accent6"/>
                </a:solidFill>
              </a:rPr>
              <a:t>: </a:t>
            </a:r>
          </a:p>
          <a:p>
            <a:pPr marL="0" indent="0" algn="ctr" eaLnBrk="1" hangingPunct="1">
              <a:buNone/>
            </a:pPr>
            <a:r>
              <a:rPr lang="en-US" sz="6600" b="1"/>
              <a:t>Take in and Use Energy</a:t>
            </a:r>
          </a:p>
          <a:p>
            <a:pPr marL="0" indent="0" algn="just" eaLnBrk="1" hangingPunct="1">
              <a:buNone/>
            </a:pPr>
            <a:r>
              <a:rPr lang="en-US"/>
              <a:t>Energy allows organisms to:</a:t>
            </a:r>
          </a:p>
          <a:p>
            <a:pPr eaLnBrk="1" hangingPunct="1"/>
            <a:r>
              <a:rPr lang="en-US"/>
              <a:t>Make organs work</a:t>
            </a:r>
          </a:p>
          <a:p>
            <a:pPr eaLnBrk="1" hangingPunct="1"/>
            <a:r>
              <a:rPr lang="en-US"/>
              <a:t>Repair/replace cells</a:t>
            </a:r>
          </a:p>
        </p:txBody>
      </p:sp>
      <p:pic>
        <p:nvPicPr>
          <p:cNvPr id="6146" name="Picture 2" descr="http://images.clipart.com/thb/thb11/PO/5344_2005020023/020318_1378_07/23056662.thb.jpg?020318_1378_0700_l__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3049523"/>
            <a:ext cx="3733800" cy="3275077"/>
          </a:xfrm>
          <a:prstGeom prst="rect">
            <a:avLst/>
          </a:prstGeom>
          <a:noFill/>
          <a:extLst>
            <a:ext uri="{909E8E84-426E-40dd-AFC4-6F175D3DCCD1}">
              <a14:hiddenFill xmlns:a14="http://schemas.microsoft.com/office/drawing/2010/main" xmlns="">
                <a:solidFill>
                  <a:srgbClr val="FFFFFF"/>
                </a:solidFill>
              </a14:hiddenFill>
            </a:ext>
          </a:extLst>
        </p:spPr>
      </p:pic>
      <p:pic>
        <p:nvPicPr>
          <p:cNvPr id="6149" name="Picture 5" descr="C:\Users\mzaher\AppData\Local\Microsoft\Windows\Temporary Internet Files\Content.IE5\CVVI84UB\MC900434785[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131546">
            <a:off x="6992774" y="1582574"/>
            <a:ext cx="1828572" cy="1828572"/>
          </a:xfrm>
          <a:prstGeom prst="rect">
            <a:avLst/>
          </a:prstGeom>
          <a:noFill/>
          <a:extLst>
            <a:ext uri="{909E8E84-426E-40dd-AFC4-6F175D3DCCD1}">
              <a14:hiddenFill xmlns:a14="http://schemas.microsoft.com/office/drawing/2010/main" xmlns="">
                <a:solidFill>
                  <a:srgbClr val="FFFFFF"/>
                </a:solidFill>
              </a14:hiddenFill>
            </a:ext>
          </a:extLst>
        </p:spPr>
      </p:pic>
      <p:pic>
        <p:nvPicPr>
          <p:cNvPr id="6150" name="Picture 6" descr="C:\Users\mzaher\AppData\Local\Microsoft\Windows\Temporary Internet Files\Content.IE5\I4ZGXQU2\MC900441735[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803079">
            <a:off x="5171334" y="294534"/>
            <a:ext cx="2743200" cy="2743200"/>
          </a:xfrm>
          <a:prstGeom prst="rect">
            <a:avLst/>
          </a:prstGeom>
          <a:noFill/>
          <a:extLst>
            <a:ext uri="{909E8E84-426E-40dd-AFC4-6F175D3DCCD1}">
              <a14:hiddenFill xmlns:a14="http://schemas.microsoft.com/office/drawing/2010/main" xmlns="">
                <a:solidFill>
                  <a:srgbClr val="FFFFFF"/>
                </a:solidFill>
              </a14:hiddenFill>
            </a:ext>
          </a:extLst>
        </p:spPr>
      </p:pic>
      <p:sp>
        <p:nvSpPr>
          <p:cNvPr id="16" name="TextBox 15"/>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extLst>
      <p:ext uri="{BB962C8B-B14F-4D97-AF65-F5344CB8AC3E}">
        <p14:creationId xmlns:p14="http://schemas.microsoft.com/office/powerpoint/2010/main" val="3452190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483">
                                            <p:txEl>
                                              <p:pRg st="1" end="1"/>
                                            </p:txEl>
                                          </p:spTgt>
                                        </p:tgtEl>
                                        <p:attrNameLst>
                                          <p:attrName>style.visibility</p:attrName>
                                        </p:attrNameLst>
                                      </p:cBhvr>
                                      <p:to>
                                        <p:strVal val="visible"/>
                                      </p:to>
                                    </p:set>
                                    <p:anim calcmode="lin" valueType="num">
                                      <p:cBhvr additive="base">
                                        <p:cTn id="7" dur="500" fill="hold"/>
                                        <p:tgtEl>
                                          <p:spTgt spid="2048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48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483">
                                            <p:txEl>
                                              <p:pRg st="2" end="2"/>
                                            </p:txEl>
                                          </p:spTgt>
                                        </p:tgtEl>
                                        <p:attrNameLst>
                                          <p:attrName>style.visibility</p:attrName>
                                        </p:attrNameLst>
                                      </p:cBhvr>
                                      <p:to>
                                        <p:strVal val="visible"/>
                                      </p:to>
                                    </p:set>
                                    <p:anim calcmode="lin" valueType="num">
                                      <p:cBhvr additive="base">
                                        <p:cTn id="11" dur="500" fill="hold"/>
                                        <p:tgtEl>
                                          <p:spTgt spid="2048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048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483">
                                            <p:txEl>
                                              <p:pRg st="3" end="3"/>
                                            </p:txEl>
                                          </p:spTgt>
                                        </p:tgtEl>
                                        <p:attrNameLst>
                                          <p:attrName>style.visibility</p:attrName>
                                        </p:attrNameLst>
                                      </p:cBhvr>
                                      <p:to>
                                        <p:strVal val="visible"/>
                                      </p:to>
                                    </p:set>
                                    <p:anim calcmode="lin" valueType="num">
                                      <p:cBhvr additive="base">
                                        <p:cTn id="15" dur="500" fill="hold"/>
                                        <p:tgtEl>
                                          <p:spTgt spid="2048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048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0483">
                                            <p:txEl>
                                              <p:pRg st="4" end="4"/>
                                            </p:txEl>
                                          </p:spTgt>
                                        </p:tgtEl>
                                        <p:attrNameLst>
                                          <p:attrName>style.visibility</p:attrName>
                                        </p:attrNameLst>
                                      </p:cBhvr>
                                      <p:to>
                                        <p:strVal val="visible"/>
                                      </p:to>
                                    </p:set>
                                    <p:anim calcmode="lin" valueType="num">
                                      <p:cBhvr additive="base">
                                        <p:cTn id="19" dur="500" fill="hold"/>
                                        <p:tgtEl>
                                          <p:spTgt spid="2048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48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3"/>
          <p:cNvSpPr>
            <a:spLocks noGrp="1" noChangeArrowheads="1"/>
          </p:cNvSpPr>
          <p:nvPr>
            <p:ph type="body" idx="1"/>
          </p:nvPr>
        </p:nvSpPr>
        <p:spPr>
          <a:xfrm>
            <a:off x="188259" y="457200"/>
            <a:ext cx="8646459" cy="5486400"/>
          </a:xfrm>
        </p:spPr>
        <p:txBody>
          <a:bodyPr/>
          <a:lstStyle/>
          <a:p>
            <a:pPr marL="0" indent="0" algn="ctr">
              <a:buNone/>
            </a:pPr>
            <a:r>
              <a:rPr lang="en-US" sz="4400" b="1"/>
              <a:t>RESULTS OF MITOSIS</a:t>
            </a:r>
            <a:endParaRPr lang="en-US" sz="4400"/>
          </a:p>
          <a:p>
            <a:pPr marL="0" indent="0" algn="ctr">
              <a:buNone/>
            </a:pPr>
            <a:r>
              <a:rPr lang="en-US" sz="2800"/>
              <a:t>You have </a:t>
            </a:r>
            <a:r>
              <a:rPr lang="en-US" sz="2800" b="1"/>
              <a:t>46 chromosomes</a:t>
            </a:r>
            <a:r>
              <a:rPr lang="en-US" sz="2800"/>
              <a:t> in every cell in your body (23 pairs), </a:t>
            </a:r>
            <a:r>
              <a:rPr lang="en-US" sz="2800" b="1"/>
              <a:t>except sex </a:t>
            </a:r>
            <a:r>
              <a:rPr lang="en-US" sz="2800"/>
              <a:t>cells, which have </a:t>
            </a:r>
            <a:r>
              <a:rPr lang="en-US" sz="2800" b="1"/>
              <a:t>half </a:t>
            </a:r>
            <a:r>
              <a:rPr lang="en-US" sz="2800"/>
              <a:t>the number of chromosomes as body cells</a:t>
            </a:r>
          </a:p>
        </p:txBody>
      </p:sp>
      <p:sp>
        <p:nvSpPr>
          <p:cNvPr id="6" name="TextBox 5"/>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pic>
        <p:nvPicPr>
          <p:cNvPr id="7" name="Picture 6"/>
          <p:cNvPicPr>
            <a:picLocks noChangeAspect="1"/>
          </p:cNvPicPr>
          <p:nvPr/>
        </p:nvPicPr>
        <p:blipFill rotWithShape="1">
          <a:blip r:embed="rId2">
            <a:extLst>
              <a:ext uri="{BEBA8EAE-BF5A-486C-A8C5-ECC9F3942E4B}">
                <a14:imgProps xmlns:a14="http://schemas.microsoft.com/office/drawing/2010/main">
                  <a14:imgLayer r:embed="rId3">
                    <a14:imgEffect>
                      <a14:backgroundRemoval t="20499" b="100000" l="22188" r="78438">
                        <a14:foregroundMark x1="39219" y1="42798" x2="50078" y2="45983"/>
                        <a14:foregroundMark x1="39219" y1="61080" x2="44453" y2="70637"/>
                        <a14:foregroundMark x1="29922" y1="81717" x2="35156" y2="91828"/>
                        <a14:foregroundMark x1="41719" y1="75069" x2="46641" y2="87535"/>
                        <a14:foregroundMark x1="49766" y1="81994" x2="65313" y2="86288"/>
                        <a14:foregroundMark x1="35938" y1="94183" x2="54844" y2="98199"/>
                        <a14:foregroundMark x1="26953" y1="73823" x2="27266" y2="66343"/>
                        <a14:foregroundMark x1="37734" y1="97645" x2="41016" y2="97368"/>
                      </a14:backgroundRemoval>
                    </a14:imgEffect>
                  </a14:imgLayer>
                </a14:imgProps>
              </a:ext>
              <a:ext uri="{28A0092B-C50C-407E-A947-70E740481C1C}">
                <a14:useLocalDpi xmlns:a14="http://schemas.microsoft.com/office/drawing/2010/main" val="0"/>
              </a:ext>
            </a:extLst>
          </a:blip>
          <a:srcRect l="25013" t="30260" r="27182"/>
          <a:stretch/>
        </p:blipFill>
        <p:spPr>
          <a:xfrm>
            <a:off x="2097207" y="2338097"/>
            <a:ext cx="5229538" cy="4303253"/>
          </a:xfrm>
          <a:prstGeom prst="rect">
            <a:avLst/>
          </a:prstGeom>
        </p:spPr>
      </p:pic>
      <p:pic>
        <p:nvPicPr>
          <p:cNvPr id="8" name="Picture 7"/>
          <p:cNvPicPr>
            <a:picLocks noChangeAspect="1"/>
          </p:cNvPicPr>
          <p:nvPr/>
        </p:nvPicPr>
        <p:blipFill rotWithShape="1">
          <a:blip r:embed="rId4">
            <a:extLst>
              <a:ext uri="{BEBA8EAE-BF5A-486C-A8C5-ECC9F3942E4B}">
                <a14:imgProps xmlns:a14="http://schemas.microsoft.com/office/drawing/2010/main">
                  <a14:imgLayer r:embed="rId5">
                    <a14:imgEffect>
                      <a14:backgroundRemoval t="24654" b="54986" l="32266" r="63906">
                        <a14:foregroundMark x1="36875" y1="27839" x2="46328" y2="47507"/>
                        <a14:foregroundMark x1="34219" y1="47091" x2="46953" y2="31302"/>
                        <a14:foregroundMark x1="52812" y1="27147" x2="60156" y2="49446"/>
                        <a14:foregroundMark x1="50078" y1="49446" x2="61016" y2="29086"/>
                      </a14:backgroundRemoval>
                    </a14:imgEffect>
                  </a14:imgLayer>
                </a14:imgProps>
              </a:ext>
              <a:ext uri="{28A0092B-C50C-407E-A947-70E740481C1C}">
                <a14:useLocalDpi xmlns:a14="http://schemas.microsoft.com/office/drawing/2010/main" val="0"/>
              </a:ext>
            </a:extLst>
          </a:blip>
          <a:srcRect l="32500" t="24884" r="35833" b="45568"/>
          <a:stretch/>
        </p:blipFill>
        <p:spPr>
          <a:xfrm rot="19272666">
            <a:off x="4381977" y="2957326"/>
            <a:ext cx="3287189" cy="1730100"/>
          </a:xfrm>
          <a:prstGeom prst="rect">
            <a:avLst/>
          </a:prstGeom>
        </p:spPr>
      </p:pic>
    </p:spTree>
    <p:extLst>
      <p:ext uri="{BB962C8B-B14F-4D97-AF65-F5344CB8AC3E}">
        <p14:creationId xmlns:p14="http://schemas.microsoft.com/office/powerpoint/2010/main" val="202647649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857" t="18623" r="16190" b="3146"/>
          <a:stretch/>
        </p:blipFill>
        <p:spPr>
          <a:xfrm>
            <a:off x="2189938" y="4304239"/>
            <a:ext cx="4684958" cy="2553761"/>
          </a:xfrm>
          <a:prstGeom prst="rect">
            <a:avLst/>
          </a:prstGeom>
        </p:spPr>
      </p:pic>
      <p:sp>
        <p:nvSpPr>
          <p:cNvPr id="26627" name="Rectangle 3"/>
          <p:cNvSpPr>
            <a:spLocks noGrp="1" noChangeArrowheads="1"/>
          </p:cNvSpPr>
          <p:nvPr>
            <p:ph type="body" sz="half" idx="1"/>
          </p:nvPr>
        </p:nvSpPr>
        <p:spPr>
          <a:xfrm>
            <a:off x="152400" y="152400"/>
            <a:ext cx="8763000" cy="4572000"/>
          </a:xfrm>
        </p:spPr>
        <p:txBody>
          <a:bodyPr/>
          <a:lstStyle/>
          <a:p>
            <a:pPr marL="0" indent="0" algn="ctr" eaLnBrk="1" hangingPunct="1">
              <a:buNone/>
            </a:pPr>
            <a:r>
              <a:rPr lang="en-US" sz="4000" b="1"/>
              <a:t>Location, Location, Location…</a:t>
            </a:r>
          </a:p>
          <a:p>
            <a:pPr marL="0" indent="0" algn="ctr" eaLnBrk="1" hangingPunct="1">
              <a:buFontTx/>
              <a:buNone/>
            </a:pPr>
            <a:r>
              <a:rPr lang="en-US" sz="2200"/>
              <a:t>Check out these cool links of various cell processes shown at the MOLECULAR LEVEL.  Think back to how the location of a cell’s organelles play an important role in the function of the cell as a whole.  What do you think?</a:t>
            </a:r>
          </a:p>
          <a:p>
            <a:pPr marL="0" indent="0" algn="ctr" eaLnBrk="1" hangingPunct="1">
              <a:buFontTx/>
              <a:buNone/>
            </a:pPr>
            <a:r>
              <a:rPr lang="en-US" sz="2200">
                <a:hlinkClick r:id="rId3"/>
              </a:rPr>
              <a:t>How does DNA fit inside the Nucleus?</a:t>
            </a:r>
            <a:endParaRPr lang="en-US" sz="2200"/>
          </a:p>
          <a:p>
            <a:pPr marL="0" indent="0" algn="ctr" eaLnBrk="1" hangingPunct="1">
              <a:buFontTx/>
              <a:buNone/>
            </a:pPr>
            <a:r>
              <a:rPr lang="en-US" sz="2200">
                <a:hlinkClick r:id="rId4"/>
              </a:rPr>
              <a:t>DNA Replication</a:t>
            </a:r>
            <a:r>
              <a:rPr lang="en-US" sz="2200"/>
              <a:t>  </a:t>
            </a:r>
          </a:p>
          <a:p>
            <a:pPr marL="0" indent="0" algn="ctr" eaLnBrk="1" hangingPunct="1">
              <a:buFontTx/>
              <a:buNone/>
            </a:pPr>
            <a:r>
              <a:rPr lang="en-US" sz="2200">
                <a:hlinkClick r:id="rId5"/>
              </a:rPr>
              <a:t>DNA Transcription into RNA</a:t>
            </a:r>
            <a:endParaRPr lang="en-US" sz="2200"/>
          </a:p>
          <a:p>
            <a:pPr marL="0" indent="0" algn="ctr" eaLnBrk="1" hangingPunct="1">
              <a:buFontTx/>
              <a:buNone/>
            </a:pPr>
            <a:r>
              <a:rPr lang="en-US" sz="2200">
                <a:hlinkClick r:id="rId6"/>
              </a:rPr>
              <a:t>Ribosomal Translation of RNA into Proteins</a:t>
            </a:r>
            <a:endParaRPr lang="en-US" sz="2200"/>
          </a:p>
          <a:p>
            <a:pPr marL="0" indent="0" algn="ctr" eaLnBrk="1" hangingPunct="1">
              <a:buFontTx/>
              <a:buNone/>
            </a:pPr>
            <a:r>
              <a:rPr lang="en-US" sz="2200">
                <a:hlinkClick r:id="rId7"/>
              </a:rPr>
              <a:t>Cell Self-Destruction</a:t>
            </a:r>
            <a:endParaRPr lang="en-US" sz="2200"/>
          </a:p>
        </p:txBody>
      </p:sp>
      <p:sp>
        <p:nvSpPr>
          <p:cNvPr id="5" name="TextBox 4"/>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extLst>
      <p:ext uri="{BB962C8B-B14F-4D97-AF65-F5344CB8AC3E}">
        <p14:creationId xmlns:p14="http://schemas.microsoft.com/office/powerpoint/2010/main" val="50177008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3"/>
          <p:cNvSpPr>
            <a:spLocks noGrp="1" noChangeArrowheads="1"/>
          </p:cNvSpPr>
          <p:nvPr>
            <p:ph type="body" idx="1"/>
          </p:nvPr>
        </p:nvSpPr>
        <p:spPr>
          <a:xfrm>
            <a:off x="244242" y="304800"/>
            <a:ext cx="8646459" cy="5486400"/>
          </a:xfrm>
        </p:spPr>
        <p:txBody>
          <a:bodyPr/>
          <a:lstStyle/>
          <a:p>
            <a:pPr marL="0" indent="0" algn="ctr">
              <a:buNone/>
            </a:pPr>
            <a:r>
              <a:rPr lang="en-US" sz="4400" b="1"/>
              <a:t>So, now what…?</a:t>
            </a:r>
            <a:endParaRPr lang="en-US" sz="4400"/>
          </a:p>
          <a:p>
            <a:pPr marL="0" indent="0" algn="ctr">
              <a:buNone/>
            </a:pPr>
            <a:r>
              <a:rPr lang="en-US" sz="2800"/>
              <a:t>What’s the purpose?  To provide you (and other living things) with the traits that make you, well… YOU!  That’s genetics… and that’s a whole other story!</a:t>
            </a:r>
          </a:p>
        </p:txBody>
      </p:sp>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ackgroundRemoval t="139" b="100000" l="35625" r="100000"/>
                    </a14:imgEffect>
                  </a14:imgLayer>
                </a14:imgProps>
              </a:ext>
              <a:ext uri="{28A0092B-C50C-407E-A947-70E740481C1C}">
                <a14:useLocalDpi xmlns:a14="http://schemas.microsoft.com/office/drawing/2010/main" val="0"/>
              </a:ext>
            </a:extLst>
          </a:blip>
          <a:srcRect l="35714"/>
          <a:stretch/>
        </p:blipFill>
        <p:spPr>
          <a:xfrm>
            <a:off x="457200" y="2438400"/>
            <a:ext cx="4612055" cy="4046758"/>
          </a:xfrm>
          <a:prstGeom prst="rect">
            <a:avLst/>
          </a:prstGeom>
        </p:spPr>
      </p:pic>
      <p:sp>
        <p:nvSpPr>
          <p:cNvPr id="6" name="TextBox 5"/>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pic>
        <p:nvPicPr>
          <p:cNvPr id="7" name="Picture 6"/>
          <p:cNvPicPr>
            <a:picLocks noChangeAspect="1"/>
          </p:cNvPicPr>
          <p:nvPr/>
        </p:nvPicPr>
        <p:blipFill rotWithShape="1">
          <a:blip r:embed="rId4">
            <a:extLst>
              <a:ext uri="{BEBA8EAE-BF5A-486C-A8C5-ECC9F3942E4B}">
                <a14:imgProps xmlns:a14="http://schemas.microsoft.com/office/drawing/2010/main">
                  <a14:imgLayer r:embed="rId5">
                    <a14:imgEffect>
                      <a14:backgroundRemoval t="20499" b="100000" l="22188" r="78438">
                        <a14:foregroundMark x1="39219" y1="42798" x2="50078" y2="45983"/>
                        <a14:foregroundMark x1="39219" y1="61080" x2="44453" y2="70637"/>
                        <a14:foregroundMark x1="29922" y1="81717" x2="35156" y2="91828"/>
                        <a14:foregroundMark x1="41719" y1="75069" x2="46641" y2="87535"/>
                        <a14:foregroundMark x1="49766" y1="81994" x2="65313" y2="86288"/>
                        <a14:foregroundMark x1="35938" y1="94183" x2="54844" y2="98199"/>
                        <a14:foregroundMark x1="26953" y1="73823" x2="27266" y2="66343"/>
                        <a14:foregroundMark x1="37734" y1="97645" x2="41016" y2="97368"/>
                      </a14:backgroundRemoval>
                    </a14:imgEffect>
                  </a14:imgLayer>
                </a14:imgProps>
              </a:ext>
              <a:ext uri="{28A0092B-C50C-407E-A947-70E740481C1C}">
                <a14:useLocalDpi xmlns:a14="http://schemas.microsoft.com/office/drawing/2010/main" val="0"/>
              </a:ext>
            </a:extLst>
          </a:blip>
          <a:srcRect l="25013" t="30260" r="27182"/>
          <a:stretch/>
        </p:blipFill>
        <p:spPr>
          <a:xfrm>
            <a:off x="4076947" y="2798796"/>
            <a:ext cx="4883209" cy="3932562"/>
          </a:xfrm>
          <a:prstGeom prst="rect">
            <a:avLst/>
          </a:prstGeom>
        </p:spPr>
      </p:pic>
      <p:pic>
        <p:nvPicPr>
          <p:cNvPr id="8" name="Picture 7"/>
          <p:cNvPicPr>
            <a:picLocks noChangeAspect="1"/>
          </p:cNvPicPr>
          <p:nvPr/>
        </p:nvPicPr>
        <p:blipFill rotWithShape="1">
          <a:blip r:embed="rId6">
            <a:extLst>
              <a:ext uri="{BEBA8EAE-BF5A-486C-A8C5-ECC9F3942E4B}">
                <a14:imgProps xmlns:a14="http://schemas.microsoft.com/office/drawing/2010/main">
                  <a14:imgLayer r:embed="rId7">
                    <a14:imgEffect>
                      <a14:backgroundRemoval t="24654" b="54986" l="32266" r="63906">
                        <a14:foregroundMark x1="36875" y1="27839" x2="46328" y2="47507"/>
                        <a14:foregroundMark x1="34219" y1="47091" x2="46953" y2="31302"/>
                        <a14:foregroundMark x1="52812" y1="27147" x2="60156" y2="49446"/>
                        <a14:foregroundMark x1="50078" y1="49446" x2="61016" y2="29086"/>
                      </a14:backgroundRemoval>
                    </a14:imgEffect>
                  </a14:imgLayer>
                </a14:imgProps>
              </a:ext>
              <a:ext uri="{28A0092B-C50C-407E-A947-70E740481C1C}">
                <a14:useLocalDpi xmlns:a14="http://schemas.microsoft.com/office/drawing/2010/main" val="0"/>
              </a:ext>
            </a:extLst>
          </a:blip>
          <a:srcRect l="32500" t="24884" r="35833" b="45568"/>
          <a:stretch/>
        </p:blipFill>
        <p:spPr>
          <a:xfrm rot="19272666">
            <a:off x="6196791" y="3350787"/>
            <a:ext cx="3069494" cy="1581065"/>
          </a:xfrm>
          <a:prstGeom prst="rect">
            <a:avLst/>
          </a:prstGeom>
        </p:spPr>
      </p:pic>
    </p:spTree>
    <p:extLst>
      <p:ext uri="{BB962C8B-B14F-4D97-AF65-F5344CB8AC3E}">
        <p14:creationId xmlns:p14="http://schemas.microsoft.com/office/powerpoint/2010/main" val="39490743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type="body" idx="1"/>
          </p:nvPr>
        </p:nvSpPr>
        <p:spPr>
          <a:xfrm>
            <a:off x="381000" y="152400"/>
            <a:ext cx="4953000" cy="6477000"/>
          </a:xfrm>
        </p:spPr>
        <p:txBody>
          <a:bodyPr/>
          <a:lstStyle/>
          <a:p>
            <a:pPr marL="0" indent="0" algn="ctr" eaLnBrk="1" hangingPunct="1">
              <a:buNone/>
            </a:pPr>
            <a:r>
              <a:rPr lang="en-US">
                <a:solidFill>
                  <a:schemeClr val="accent6"/>
                </a:solidFill>
              </a:rPr>
              <a:t>Choose a flap and keep all other flaps closed.  Under the flap, write the following characteristic</a:t>
            </a:r>
            <a:r>
              <a:rPr lang="en-US" b="1">
                <a:solidFill>
                  <a:schemeClr val="accent6"/>
                </a:solidFill>
              </a:rPr>
              <a:t>: </a:t>
            </a:r>
          </a:p>
          <a:p>
            <a:pPr marL="0" indent="0" algn="ctr" eaLnBrk="1" hangingPunct="1">
              <a:buNone/>
            </a:pPr>
            <a:r>
              <a:rPr lang="en-US" sz="4800" b="1"/>
              <a:t>Sense &amp; Respond to Changes in the Environment</a:t>
            </a:r>
          </a:p>
          <a:p>
            <a:pPr algn="just" eaLnBrk="1" hangingPunct="1"/>
            <a:r>
              <a:rPr lang="en-US"/>
              <a:t>Stimulus: activity that brings about a response</a:t>
            </a:r>
          </a:p>
          <a:p>
            <a:pPr algn="just" eaLnBrk="1" hangingPunct="1"/>
            <a:r>
              <a:rPr lang="en-US"/>
              <a:t>Response:  result of the stimulus</a:t>
            </a:r>
          </a:p>
        </p:txBody>
      </p:sp>
      <p:pic>
        <p:nvPicPr>
          <p:cNvPr id="7172" name="Picture 4" descr="C:\Users\mzaher\AppData\Local\Microsoft\Windows\Temporary Internet Files\Content.IE5\I4ZGXQU2\MP900427823[1].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l="50000" t="-556" r="6740" b="13140"/>
          <a:stretch/>
        </p:blipFill>
        <p:spPr bwMode="auto">
          <a:xfrm>
            <a:off x="5581018" y="1600200"/>
            <a:ext cx="3368268" cy="4535714"/>
          </a:xfrm>
          <a:prstGeom prst="rect">
            <a:avLst/>
          </a:prstGeom>
          <a:noFill/>
          <a:extLst>
            <a:ext uri="{909E8E84-426E-40dd-AFC4-6F175D3DCCD1}">
              <a14:hiddenFill xmlns:a14="http://schemas.microsoft.com/office/drawing/2010/main" xmlns="">
                <a:solidFill>
                  <a:srgbClr val="FFFFFF"/>
                </a:solidFill>
              </a14:hiddenFill>
            </a:ext>
          </a:extLst>
        </p:spPr>
      </p:pic>
      <p:pic>
        <p:nvPicPr>
          <p:cNvPr id="7170" name="Picture 2" descr="C:\Users\mzaher\AppData\Local\Microsoft\Windows\Temporary Internet Files\Content.IE5\I4ZGXQU2\MC90044593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0" y="685800"/>
            <a:ext cx="3810000" cy="382770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Oval Callout 1"/>
          <p:cNvSpPr/>
          <p:nvPr/>
        </p:nvSpPr>
        <p:spPr>
          <a:xfrm>
            <a:off x="5029200" y="3352800"/>
            <a:ext cx="1219200" cy="685800"/>
          </a:xfrm>
          <a:prstGeom prst="wedgeEllipseCallout">
            <a:avLst>
              <a:gd name="adj1" fmla="val 48056"/>
              <a:gd name="adj2" fmla="val 6461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RUN!</a:t>
            </a:r>
          </a:p>
        </p:txBody>
      </p:sp>
      <p:sp>
        <p:nvSpPr>
          <p:cNvPr id="16" name="TextBox 15"/>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extLst>
      <p:ext uri="{BB962C8B-B14F-4D97-AF65-F5344CB8AC3E}">
        <p14:creationId xmlns:p14="http://schemas.microsoft.com/office/powerpoint/2010/main" val="3210698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483">
                                            <p:txEl>
                                              <p:pRg st="1" end="1"/>
                                            </p:txEl>
                                          </p:spTgt>
                                        </p:tgtEl>
                                        <p:attrNameLst>
                                          <p:attrName>style.visibility</p:attrName>
                                        </p:attrNameLst>
                                      </p:cBhvr>
                                      <p:to>
                                        <p:strVal val="visible"/>
                                      </p:to>
                                    </p:set>
                                    <p:anim calcmode="lin" valueType="num">
                                      <p:cBhvr additive="base">
                                        <p:cTn id="7" dur="500" fill="hold"/>
                                        <p:tgtEl>
                                          <p:spTgt spid="2048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48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483">
                                            <p:txEl>
                                              <p:pRg st="2" end="2"/>
                                            </p:txEl>
                                          </p:spTgt>
                                        </p:tgtEl>
                                        <p:attrNameLst>
                                          <p:attrName>style.visibility</p:attrName>
                                        </p:attrNameLst>
                                      </p:cBhvr>
                                      <p:to>
                                        <p:strVal val="visible"/>
                                      </p:to>
                                    </p:set>
                                    <p:anim calcmode="lin" valueType="num">
                                      <p:cBhvr additive="base">
                                        <p:cTn id="11" dur="500" fill="hold"/>
                                        <p:tgtEl>
                                          <p:spTgt spid="2048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048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483">
                                            <p:txEl>
                                              <p:pRg st="3" end="3"/>
                                            </p:txEl>
                                          </p:spTgt>
                                        </p:tgtEl>
                                        <p:attrNameLst>
                                          <p:attrName>style.visibility</p:attrName>
                                        </p:attrNameLst>
                                      </p:cBhvr>
                                      <p:to>
                                        <p:strVal val="visible"/>
                                      </p:to>
                                    </p:set>
                                    <p:anim calcmode="lin" valueType="num">
                                      <p:cBhvr additive="base">
                                        <p:cTn id="15" dur="500" fill="hold"/>
                                        <p:tgtEl>
                                          <p:spTgt spid="2048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048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type="body" idx="1"/>
          </p:nvPr>
        </p:nvSpPr>
        <p:spPr>
          <a:xfrm>
            <a:off x="304800" y="381000"/>
            <a:ext cx="5105400" cy="5105400"/>
          </a:xfrm>
        </p:spPr>
        <p:txBody>
          <a:bodyPr/>
          <a:lstStyle/>
          <a:p>
            <a:pPr marL="0" indent="0" algn="ctr" eaLnBrk="1" hangingPunct="1">
              <a:buNone/>
            </a:pPr>
            <a:r>
              <a:rPr lang="en-US">
                <a:solidFill>
                  <a:schemeClr val="accent6"/>
                </a:solidFill>
              </a:rPr>
              <a:t>Choose a flap and keep all other flaps closed.  Under the flap, write the following characteristic</a:t>
            </a:r>
            <a:r>
              <a:rPr lang="en-US" b="1">
                <a:solidFill>
                  <a:schemeClr val="accent6"/>
                </a:solidFill>
              </a:rPr>
              <a:t>: </a:t>
            </a:r>
          </a:p>
          <a:p>
            <a:pPr marL="0" indent="0" algn="ctr" eaLnBrk="1" hangingPunct="1">
              <a:buNone/>
            </a:pPr>
            <a:r>
              <a:rPr lang="en-US" sz="6600" b="1"/>
              <a:t>Reproduce</a:t>
            </a:r>
          </a:p>
          <a:p>
            <a:pPr marL="0" indent="0" algn="just" eaLnBrk="1" hangingPunct="1">
              <a:buNone/>
            </a:pPr>
            <a:r>
              <a:rPr lang="en-US"/>
              <a:t>Organisms make offspring:</a:t>
            </a:r>
          </a:p>
          <a:p>
            <a:pPr algn="just" eaLnBrk="1" hangingPunct="1"/>
            <a:r>
              <a:rPr lang="en-US"/>
              <a:t>Sexually: mother &amp; father</a:t>
            </a:r>
          </a:p>
          <a:p>
            <a:pPr algn="just" eaLnBrk="1" hangingPunct="1"/>
            <a:r>
              <a:rPr lang="en-US"/>
              <a:t>Asexually: one parent (offspring is identical to parent, also called a clone)</a:t>
            </a:r>
          </a:p>
        </p:txBody>
      </p:sp>
      <p:pic>
        <p:nvPicPr>
          <p:cNvPr id="9218" name="Picture 2" descr="C:\Users\mzaher\AppData\Local\Microsoft\Windows\Temporary Internet Files\Content.IE5\DPAN9GLL\MP90044659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3829" y="1066800"/>
            <a:ext cx="3501571" cy="4534408"/>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Box 10"/>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extLst>
      <p:ext uri="{BB962C8B-B14F-4D97-AF65-F5344CB8AC3E}">
        <p14:creationId xmlns:p14="http://schemas.microsoft.com/office/powerpoint/2010/main" val="3210698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483">
                                            <p:txEl>
                                              <p:pRg st="1" end="1"/>
                                            </p:txEl>
                                          </p:spTgt>
                                        </p:tgtEl>
                                        <p:attrNameLst>
                                          <p:attrName>style.visibility</p:attrName>
                                        </p:attrNameLst>
                                      </p:cBhvr>
                                      <p:to>
                                        <p:strVal val="visible"/>
                                      </p:to>
                                    </p:set>
                                    <p:anim calcmode="lin" valueType="num">
                                      <p:cBhvr additive="base">
                                        <p:cTn id="7" dur="500" fill="hold"/>
                                        <p:tgtEl>
                                          <p:spTgt spid="2048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48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483">
                                            <p:txEl>
                                              <p:pRg st="2" end="2"/>
                                            </p:txEl>
                                          </p:spTgt>
                                        </p:tgtEl>
                                        <p:attrNameLst>
                                          <p:attrName>style.visibility</p:attrName>
                                        </p:attrNameLst>
                                      </p:cBhvr>
                                      <p:to>
                                        <p:strVal val="visible"/>
                                      </p:to>
                                    </p:set>
                                    <p:anim calcmode="lin" valueType="num">
                                      <p:cBhvr additive="base">
                                        <p:cTn id="11" dur="500" fill="hold"/>
                                        <p:tgtEl>
                                          <p:spTgt spid="2048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048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483">
                                            <p:txEl>
                                              <p:pRg st="3" end="3"/>
                                            </p:txEl>
                                          </p:spTgt>
                                        </p:tgtEl>
                                        <p:attrNameLst>
                                          <p:attrName>style.visibility</p:attrName>
                                        </p:attrNameLst>
                                      </p:cBhvr>
                                      <p:to>
                                        <p:strVal val="visible"/>
                                      </p:to>
                                    </p:set>
                                    <p:anim calcmode="lin" valueType="num">
                                      <p:cBhvr additive="base">
                                        <p:cTn id="15" dur="500" fill="hold"/>
                                        <p:tgtEl>
                                          <p:spTgt spid="2048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048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0483">
                                            <p:txEl>
                                              <p:pRg st="4" end="4"/>
                                            </p:txEl>
                                          </p:spTgt>
                                        </p:tgtEl>
                                        <p:attrNameLst>
                                          <p:attrName>style.visibility</p:attrName>
                                        </p:attrNameLst>
                                      </p:cBhvr>
                                      <p:to>
                                        <p:strVal val="visible"/>
                                      </p:to>
                                    </p:set>
                                    <p:anim calcmode="lin" valueType="num">
                                      <p:cBhvr additive="base">
                                        <p:cTn id="19" dur="500" fill="hold"/>
                                        <p:tgtEl>
                                          <p:spTgt spid="2048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48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2805370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6" descr="http://images.clipart.com/thw/thw11/CL/5344_2005010018/000803_1071_34/22362259.thb.jpg?000803_1071_3458_v__v"/>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386" b="89892" l="4000" r="98000"/>
                    </a14:imgEffect>
                  </a14:imgLayer>
                </a14:imgProps>
              </a:ext>
              <a:ext uri="{28A0092B-C50C-407E-A947-70E740481C1C}">
                <a14:useLocalDpi xmlns:a14="http://schemas.microsoft.com/office/drawing/2010/main" val="0"/>
              </a:ext>
            </a:extLst>
          </a:blip>
          <a:srcRect/>
          <a:stretch>
            <a:fillRect/>
          </a:stretch>
        </p:blipFill>
        <p:spPr bwMode="auto">
          <a:xfrm>
            <a:off x="6096118" y="2914650"/>
            <a:ext cx="2362082" cy="1869420"/>
          </a:xfrm>
          <a:prstGeom prst="rect">
            <a:avLst/>
          </a:prstGeom>
          <a:noFill/>
          <a:extLst>
            <a:ext uri="{909E8E84-426E-40dd-AFC4-6F175D3DCCD1}">
              <a14:hiddenFill xmlns:a14="http://schemas.microsoft.com/office/drawing/2010/main" xmlns="">
                <a:solidFill>
                  <a:srgbClr val="FFFFFF"/>
                </a:solidFill>
              </a14:hiddenFill>
            </a:ext>
          </a:extLst>
        </p:spPr>
      </p:pic>
      <p:pic>
        <p:nvPicPr>
          <p:cNvPr id="8196" name="Picture 4" descr="http://images.clipart.com/thw/thw11/CL/5344_2005010018/000803_1072_10/22363507.thb.jpg?000803_1072_1022_v__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846534"/>
            <a:ext cx="2991076" cy="2068116"/>
          </a:xfrm>
          <a:prstGeom prst="rect">
            <a:avLst/>
          </a:prstGeom>
          <a:noFill/>
          <a:extLst>
            <a:ext uri="{909E8E84-426E-40dd-AFC4-6F175D3DCCD1}">
              <a14:hiddenFill xmlns:a14="http://schemas.microsoft.com/office/drawing/2010/main" xmlns="">
                <a:solidFill>
                  <a:srgbClr val="FFFFFF"/>
                </a:solidFill>
              </a14:hiddenFill>
            </a:ext>
          </a:extLst>
        </p:spPr>
      </p:pic>
      <p:sp>
        <p:nvSpPr>
          <p:cNvPr id="20483" name="Rectangle 3"/>
          <p:cNvSpPr>
            <a:spLocks noGrp="1" noChangeArrowheads="1"/>
          </p:cNvSpPr>
          <p:nvPr>
            <p:ph type="body" idx="1"/>
          </p:nvPr>
        </p:nvSpPr>
        <p:spPr>
          <a:xfrm>
            <a:off x="381000" y="152400"/>
            <a:ext cx="5791200" cy="6477000"/>
          </a:xfrm>
        </p:spPr>
        <p:txBody>
          <a:bodyPr/>
          <a:lstStyle/>
          <a:p>
            <a:pPr marL="0" indent="0" algn="ctr" eaLnBrk="1" hangingPunct="1">
              <a:buNone/>
            </a:pPr>
            <a:r>
              <a:rPr lang="en-US">
                <a:solidFill>
                  <a:schemeClr val="accent6"/>
                </a:solidFill>
              </a:rPr>
              <a:t>Choose a flap and keep all other flaps closed.  Under the flap, write the following characteristic</a:t>
            </a:r>
            <a:r>
              <a:rPr lang="en-US" b="1">
                <a:solidFill>
                  <a:schemeClr val="accent6"/>
                </a:solidFill>
              </a:rPr>
              <a:t>: </a:t>
            </a:r>
          </a:p>
          <a:p>
            <a:pPr marL="0" indent="0" algn="ctr" eaLnBrk="1" hangingPunct="1">
              <a:buNone/>
            </a:pPr>
            <a:r>
              <a:rPr lang="en-US" sz="6600" b="1"/>
              <a:t>Grow &amp; Develop</a:t>
            </a:r>
          </a:p>
          <a:p>
            <a:pPr marL="0" indent="0" algn="just" eaLnBrk="1" hangingPunct="1">
              <a:buNone/>
            </a:pPr>
            <a:r>
              <a:rPr lang="en-US"/>
              <a:t>Organisms:</a:t>
            </a:r>
          </a:p>
          <a:p>
            <a:pPr eaLnBrk="1" hangingPunct="1"/>
            <a:r>
              <a:rPr lang="en-US"/>
              <a:t>Grow larger by cells multiplying in number</a:t>
            </a:r>
          </a:p>
          <a:p>
            <a:pPr eaLnBrk="1" hangingPunct="1"/>
            <a:r>
              <a:rPr lang="en-US"/>
              <a:t>Development is change (tadpole		 frog)</a:t>
            </a:r>
          </a:p>
        </p:txBody>
      </p:sp>
      <p:sp>
        <p:nvSpPr>
          <p:cNvPr id="9" name="Right Arrow 8"/>
          <p:cNvSpPr/>
          <p:nvPr/>
        </p:nvSpPr>
        <p:spPr>
          <a:xfrm>
            <a:off x="2304143" y="6172200"/>
            <a:ext cx="896257" cy="41728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http://images.clipart.com/thb/thb4/dg_animal1F/animals1/anmambfi/3reptile/946199.thb.jpg?amb203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5487" y="5383015"/>
            <a:ext cx="1587298" cy="625849"/>
          </a:xfrm>
          <a:prstGeom prst="rect">
            <a:avLst/>
          </a:prstGeom>
          <a:noFill/>
          <a:extLst>
            <a:ext uri="{909E8E84-426E-40dd-AFC4-6F175D3DCCD1}">
              <a14:hiddenFill xmlns:a14="http://schemas.microsoft.com/office/drawing/2010/main" xmlns="">
                <a:solidFill>
                  <a:srgbClr val="FFFFFF"/>
                </a:solidFill>
              </a14:hiddenFill>
            </a:ext>
          </a:extLst>
        </p:spPr>
      </p:pic>
      <p:sp>
        <p:nvSpPr>
          <p:cNvPr id="16" name="Right Arrow 15"/>
          <p:cNvSpPr/>
          <p:nvPr/>
        </p:nvSpPr>
        <p:spPr>
          <a:xfrm rot="16200000">
            <a:off x="7157095" y="2915874"/>
            <a:ext cx="564085" cy="371137"/>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rot="16200000">
            <a:off x="7157661" y="4806442"/>
            <a:ext cx="564085" cy="371137"/>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extLst>
      <p:ext uri="{BB962C8B-B14F-4D97-AF65-F5344CB8AC3E}">
        <p14:creationId xmlns:p14="http://schemas.microsoft.com/office/powerpoint/2010/main" val="3210698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483">
                                            <p:txEl>
                                              <p:pRg st="1" end="1"/>
                                            </p:txEl>
                                          </p:spTgt>
                                        </p:tgtEl>
                                        <p:attrNameLst>
                                          <p:attrName>style.visibility</p:attrName>
                                        </p:attrNameLst>
                                      </p:cBhvr>
                                      <p:to>
                                        <p:strVal val="visible"/>
                                      </p:to>
                                    </p:set>
                                    <p:anim calcmode="lin" valueType="num">
                                      <p:cBhvr additive="base">
                                        <p:cTn id="7" dur="500" fill="hold"/>
                                        <p:tgtEl>
                                          <p:spTgt spid="2048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48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483">
                                            <p:txEl>
                                              <p:pRg st="2" end="2"/>
                                            </p:txEl>
                                          </p:spTgt>
                                        </p:tgtEl>
                                        <p:attrNameLst>
                                          <p:attrName>style.visibility</p:attrName>
                                        </p:attrNameLst>
                                      </p:cBhvr>
                                      <p:to>
                                        <p:strVal val="visible"/>
                                      </p:to>
                                    </p:set>
                                    <p:anim calcmode="lin" valueType="num">
                                      <p:cBhvr additive="base">
                                        <p:cTn id="11" dur="500" fill="hold"/>
                                        <p:tgtEl>
                                          <p:spTgt spid="2048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048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483">
                                            <p:txEl>
                                              <p:pRg st="3" end="3"/>
                                            </p:txEl>
                                          </p:spTgt>
                                        </p:tgtEl>
                                        <p:attrNameLst>
                                          <p:attrName>style.visibility</p:attrName>
                                        </p:attrNameLst>
                                      </p:cBhvr>
                                      <p:to>
                                        <p:strVal val="visible"/>
                                      </p:to>
                                    </p:set>
                                    <p:anim calcmode="lin" valueType="num">
                                      <p:cBhvr additive="base">
                                        <p:cTn id="15" dur="500" fill="hold"/>
                                        <p:tgtEl>
                                          <p:spTgt spid="2048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048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0483">
                                            <p:txEl>
                                              <p:pRg st="4" end="4"/>
                                            </p:txEl>
                                          </p:spTgt>
                                        </p:tgtEl>
                                        <p:attrNameLst>
                                          <p:attrName>style.visibility</p:attrName>
                                        </p:attrNameLst>
                                      </p:cBhvr>
                                      <p:to>
                                        <p:strVal val="visible"/>
                                      </p:to>
                                    </p:set>
                                    <p:anim calcmode="lin" valueType="num">
                                      <p:cBhvr additive="base">
                                        <p:cTn id="19" dur="500" fill="hold"/>
                                        <p:tgtEl>
                                          <p:spTgt spid="2048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483">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228600" y="990600"/>
            <a:ext cx="3224603" cy="4876800"/>
          </a:xfrm>
        </p:spPr>
        <p:txBody>
          <a:bodyPr/>
          <a:lstStyle/>
          <a:p>
            <a:pPr eaLnBrk="1" hangingPunct="1"/>
            <a:r>
              <a:rPr lang="en-US" sz="4000"/>
              <a:t>Now, on the outside of each flap, draw a picture of what each characteristic looks like to YOU!</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6471" t="4967" r="16078" b="8236"/>
          <a:stretch/>
        </p:blipFill>
        <p:spPr>
          <a:xfrm rot="16200000">
            <a:off x="3129728" y="803089"/>
            <a:ext cx="6248400" cy="5251822"/>
          </a:xfrm>
          <a:prstGeom prst="rect">
            <a:avLst/>
          </a:prstGeom>
        </p:spPr>
      </p:pic>
      <p:sp>
        <p:nvSpPr>
          <p:cNvPr id="6" name="TextBox 5"/>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extLst>
      <p:ext uri="{BB962C8B-B14F-4D97-AF65-F5344CB8AC3E}">
        <p14:creationId xmlns:p14="http://schemas.microsoft.com/office/powerpoint/2010/main" val="15689471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http://images.clipart.com/thb/thb9/PH/5344_2004120013/011205_1202_00/19085012.thb.jpg?011205_1202_0010_l__s"/>
          <p:cNvPicPr>
            <a:picLocks noChangeAspect="1" noChangeArrowheads="1"/>
          </p:cNvPicPr>
          <p:nvPr/>
        </p:nvPicPr>
        <p:blipFill rotWithShape="1">
          <a:blip r:embed="rId2">
            <a:extLst>
              <a:ext uri="{28A0092B-C50C-407E-A947-70E740481C1C}">
                <a14:useLocalDpi xmlns:a14="http://schemas.microsoft.com/office/drawing/2010/main" val="0"/>
              </a:ext>
            </a:extLst>
          </a:blip>
          <a:srcRect t="-2" b="-262"/>
          <a:stretch/>
        </p:blipFill>
        <p:spPr bwMode="auto">
          <a:xfrm>
            <a:off x="4967750" y="457200"/>
            <a:ext cx="3652375" cy="5500842"/>
          </a:xfrm>
          <a:prstGeom prst="rect">
            <a:avLst/>
          </a:prstGeom>
          <a:noFill/>
          <a:extLst>
            <a:ext uri="{909E8E84-426E-40dd-AFC4-6F175D3DCCD1}">
              <a14:hiddenFill xmlns:a14="http://schemas.microsoft.com/office/drawing/2010/main" xmlns="">
                <a:solidFill>
                  <a:srgbClr val="FFFFFF"/>
                </a:solidFill>
              </a14:hiddenFill>
            </a:ext>
          </a:extLst>
        </p:spPr>
      </p:pic>
      <p:pic>
        <p:nvPicPr>
          <p:cNvPr id="2056" name="Picture 8" descr="C:\Users\mzaher\AppData\Local\Microsoft\Windows\Temporary Internet Files\Content.IE5\M6VI9L21\MP900422467[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103843">
            <a:off x="5866767" y="2230176"/>
            <a:ext cx="1879193" cy="1393610"/>
          </a:xfrm>
          <a:prstGeom prst="rect">
            <a:avLst/>
          </a:prstGeom>
          <a:noFill/>
          <a:effectLst>
            <a:softEdge rad="127000"/>
          </a:effectLst>
          <a:extLst>
            <a:ext uri="{909E8E84-426E-40dd-AFC4-6F175D3DCCD1}">
              <a14:hiddenFill xmlns:a14="http://schemas.microsoft.com/office/drawing/2010/main" xmlns="">
                <a:solidFill>
                  <a:srgbClr val="FFFFFF"/>
                </a:solidFill>
              </a14:hiddenFill>
            </a:ext>
          </a:extLst>
        </p:spPr>
      </p:pic>
      <p:pic>
        <p:nvPicPr>
          <p:cNvPr id="2055" name="Picture 7" descr="C:\Users\mzaher\AppData\Local\Microsoft\Windows\Temporary Internet Files\Content.IE5\LBDPPTKR\MP90043313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206209">
            <a:off x="5839520" y="2241598"/>
            <a:ext cx="1823842" cy="1457336"/>
          </a:xfrm>
          <a:prstGeom prst="rect">
            <a:avLst/>
          </a:prstGeom>
          <a:noFill/>
          <a:effectLst>
            <a:softEdge rad="127000"/>
          </a:effectLst>
          <a:extLst>
            <a:ext uri="{909E8E84-426E-40dd-AFC4-6F175D3DCCD1}">
              <a14:hiddenFill xmlns:a14="http://schemas.microsoft.com/office/drawing/2010/main" xmlns="">
                <a:solidFill>
                  <a:srgbClr val="FFFFFF"/>
                </a:solidFill>
              </a14:hiddenFill>
            </a:ext>
          </a:extLst>
        </p:spPr>
      </p:pic>
      <p:pic>
        <p:nvPicPr>
          <p:cNvPr id="2059" name="Picture 11" descr="C:\Users\mzaher\AppData\Local\Microsoft\Windows\Temporary Internet Files\Content.IE5\LBDPPTKR\MP900390197[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8174933">
            <a:off x="5836103" y="2288967"/>
            <a:ext cx="1796667" cy="1428931"/>
          </a:xfrm>
          <a:prstGeom prst="rect">
            <a:avLst/>
          </a:prstGeom>
          <a:noFill/>
          <a:effectLst>
            <a:softEdge rad="127000"/>
          </a:effectLst>
          <a:extLst>
            <a:ext uri="{909E8E84-426E-40dd-AFC4-6F175D3DCCD1}">
              <a14:hiddenFill xmlns:a14="http://schemas.microsoft.com/office/drawing/2010/main" xmlns="">
                <a:solidFill>
                  <a:srgbClr val="FFFFFF"/>
                </a:solidFill>
              </a14:hiddenFill>
            </a:ext>
          </a:extLst>
        </p:spPr>
      </p:pic>
      <p:pic>
        <p:nvPicPr>
          <p:cNvPr id="2058" name="Picture 10" descr="C:\Users\mzaher\AppData\Local\Microsoft\Windows\Temporary Internet Files\Content.IE5\65MB7NKT\MP900182837[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8068630">
            <a:off x="5787248" y="2283150"/>
            <a:ext cx="1947379" cy="1440566"/>
          </a:xfrm>
          <a:prstGeom prst="rect">
            <a:avLst/>
          </a:prstGeom>
          <a:noFill/>
          <a:effectLst>
            <a:softEdge rad="127000"/>
          </a:effectLst>
          <a:extLst>
            <a:ext uri="{909E8E84-426E-40dd-AFC4-6F175D3DCCD1}">
              <a14:hiddenFill xmlns:a14="http://schemas.microsoft.com/office/drawing/2010/main" xmlns="">
                <a:solidFill>
                  <a:srgbClr val="FFFFFF"/>
                </a:solidFill>
              </a14:hiddenFill>
            </a:ext>
          </a:extLst>
        </p:spPr>
      </p:pic>
      <p:pic>
        <p:nvPicPr>
          <p:cNvPr id="2057" name="Picture 9" descr="C:\Users\mzaher\AppData\Local\Microsoft\Windows\Temporary Internet Files\Content.IE5\M6VI9L21\MP900407549[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8040756">
            <a:off x="5858031" y="2328902"/>
            <a:ext cx="1823001" cy="1427825"/>
          </a:xfrm>
          <a:prstGeom prst="rect">
            <a:avLst/>
          </a:prstGeom>
          <a:noFill/>
          <a:effectLst>
            <a:softEdge rad="127000"/>
          </a:effectLst>
          <a:extLst>
            <a:ext uri="{909E8E84-426E-40dd-AFC4-6F175D3DCCD1}">
              <a14:hiddenFill xmlns:a14="http://schemas.microsoft.com/office/drawing/2010/main" xmlns="">
                <a:solidFill>
                  <a:srgbClr val="FFFFFF"/>
                </a:solidFill>
              </a14:hiddenFill>
            </a:ext>
          </a:extLst>
        </p:spPr>
      </p:pic>
      <p:sp>
        <p:nvSpPr>
          <p:cNvPr id="2050" name="Rectangle 3"/>
          <p:cNvSpPr>
            <a:spLocks noGrp="1" noChangeArrowheads="1"/>
          </p:cNvSpPr>
          <p:nvPr>
            <p:ph type="subTitle" idx="1"/>
          </p:nvPr>
        </p:nvSpPr>
        <p:spPr>
          <a:xfrm>
            <a:off x="304800" y="762000"/>
            <a:ext cx="4572000" cy="4038600"/>
          </a:xfrm>
        </p:spPr>
        <p:txBody>
          <a:bodyPr/>
          <a:lstStyle/>
          <a:p>
            <a:pPr eaLnBrk="1" hangingPunct="1"/>
            <a:r>
              <a:rPr lang="en-US" sz="3600" b="1"/>
              <a:t>Life Under the Microscope</a:t>
            </a:r>
          </a:p>
          <a:p>
            <a:pPr algn="l" eaLnBrk="1" hangingPunct="1"/>
            <a:endParaRPr lang="en-US" sz="2800" b="1"/>
          </a:p>
          <a:p>
            <a:pPr algn="just" eaLnBrk="1" hangingPunct="1"/>
            <a:r>
              <a:rPr lang="en-US" sz="2800" b="1"/>
              <a:t>Objective</a:t>
            </a:r>
            <a:r>
              <a:rPr lang="en-US" sz="2800"/>
              <a:t>:  To determine how living things are organized.</a:t>
            </a:r>
          </a:p>
          <a:p>
            <a:pPr algn="just" eaLnBrk="1" hangingPunct="1"/>
            <a:endParaRPr lang="en-US" sz="2800" b="1"/>
          </a:p>
          <a:p>
            <a:pPr algn="just" eaLnBrk="1" hangingPunct="1"/>
            <a:r>
              <a:rPr lang="en-US" sz="2800" b="1"/>
              <a:t>Bell work</a:t>
            </a:r>
            <a:r>
              <a:rPr lang="en-US" sz="2800"/>
              <a:t>:  </a:t>
            </a:r>
          </a:p>
          <a:p>
            <a:pPr algn="just" eaLnBrk="1" hangingPunct="1"/>
            <a:r>
              <a:rPr lang="en-US" sz="2800"/>
              <a:t>What is another name for a living thing?</a:t>
            </a:r>
          </a:p>
          <a:p>
            <a:pPr eaLnBrk="1" hangingPunct="1"/>
            <a:r>
              <a:rPr lang="en-US" sz="2800" b="1"/>
              <a:t>Organism</a:t>
            </a:r>
          </a:p>
          <a:p>
            <a:pPr algn="l" eaLnBrk="1" hangingPunct="1"/>
            <a:endParaRPr lang="en-US"/>
          </a:p>
        </p:txBody>
      </p:sp>
      <p:sp>
        <p:nvSpPr>
          <p:cNvPr id="9" name="TextBox 8"/>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56"/>
                                        </p:tgtEl>
                                        <p:attrNameLst>
                                          <p:attrName>style.visibility</p:attrName>
                                        </p:attrNameLst>
                                      </p:cBhvr>
                                      <p:to>
                                        <p:strVal val="visible"/>
                                      </p:to>
                                    </p:set>
                                  </p:childTnLst>
                                </p:cTn>
                              </p:par>
                              <p:par>
                                <p:cTn id="7" presetID="1" presetClass="entr" presetSubtype="0" fill="hold" nodeType="withEffect">
                                  <p:stCondLst>
                                    <p:cond delay="3200"/>
                                  </p:stCondLst>
                                  <p:childTnLst>
                                    <p:set>
                                      <p:cBhvr>
                                        <p:cTn id="8" dur="1" fill="hold">
                                          <p:stCondLst>
                                            <p:cond delay="0"/>
                                          </p:stCondLst>
                                        </p:cTn>
                                        <p:tgtEl>
                                          <p:spTgt spid="2057"/>
                                        </p:tgtEl>
                                        <p:attrNameLst>
                                          <p:attrName>style.visibility</p:attrName>
                                        </p:attrNameLst>
                                      </p:cBhvr>
                                      <p:to>
                                        <p:strVal val="visible"/>
                                      </p:to>
                                    </p:set>
                                  </p:childTnLst>
                                </p:cTn>
                              </p:par>
                              <p:par>
                                <p:cTn id="9" presetID="1" presetClass="entr" presetSubtype="0" fill="hold" nodeType="withEffect">
                                  <p:stCondLst>
                                    <p:cond delay="5300"/>
                                  </p:stCondLst>
                                  <p:childTnLst>
                                    <p:set>
                                      <p:cBhvr>
                                        <p:cTn id="10" dur="1" fill="hold">
                                          <p:stCondLst>
                                            <p:cond delay="0"/>
                                          </p:stCondLst>
                                        </p:cTn>
                                        <p:tgtEl>
                                          <p:spTgt spid="2058"/>
                                        </p:tgtEl>
                                        <p:attrNameLst>
                                          <p:attrName>style.visibility</p:attrName>
                                        </p:attrNameLst>
                                      </p:cBhvr>
                                      <p:to>
                                        <p:strVal val="visible"/>
                                      </p:to>
                                    </p:set>
                                  </p:childTnLst>
                                </p:cTn>
                              </p:par>
                              <p:par>
                                <p:cTn id="11" presetID="1" presetClass="entr" presetSubtype="0" fill="hold" nodeType="withEffect">
                                  <p:stCondLst>
                                    <p:cond delay="7000"/>
                                  </p:stCondLst>
                                  <p:childTnLst>
                                    <p:set>
                                      <p:cBhvr>
                                        <p:cTn id="12" dur="1" fill="hold">
                                          <p:stCondLst>
                                            <p:cond delay="0"/>
                                          </p:stCondLst>
                                        </p:cTn>
                                        <p:tgtEl>
                                          <p:spTgt spid="2059"/>
                                        </p:tgtEl>
                                        <p:attrNameLst>
                                          <p:attrName>style.visibility</p:attrName>
                                        </p:attrNameLst>
                                      </p:cBhvr>
                                      <p:to>
                                        <p:strVal val="visible"/>
                                      </p:to>
                                    </p:set>
                                  </p:childTnLst>
                                </p:cTn>
                              </p:par>
                              <p:par>
                                <p:cTn id="13" presetID="1" presetClass="entr" presetSubtype="0" fill="hold" nodeType="withEffect">
                                  <p:stCondLst>
                                    <p:cond delay="9000"/>
                                  </p:stCondLst>
                                  <p:childTnLst>
                                    <p:set>
                                      <p:cBhvr>
                                        <p:cTn id="14" dur="1" fill="hold">
                                          <p:stCondLst>
                                            <p:cond delay="0"/>
                                          </p:stCondLst>
                                        </p:cTn>
                                        <p:tgtEl>
                                          <p:spTgt spid="2055"/>
                                        </p:tgtEl>
                                        <p:attrNameLst>
                                          <p:attrName>style.visibility</p:attrName>
                                        </p:attrNameLst>
                                      </p:cBhvr>
                                      <p:to>
                                        <p:strVal val="visible"/>
                                      </p:to>
                                    </p:set>
                                  </p:childTnLst>
                                </p:cTn>
                              </p:par>
                              <p:par>
                                <p:cTn id="15" presetID="48" presetClass="path" presetSubtype="0" accel="50000" decel="50000" fill="hold" nodeType="withEffect">
                                  <p:stCondLst>
                                    <p:cond delay="200"/>
                                  </p:stCondLst>
                                  <p:childTnLst>
                                    <p:animMotion origin="layout" path="M 2.77778E-6 -2.99584E-6 C -0.00122 0.02751 0.00034 0.05941 -0.00677 0.0786 C -0.01511 0.0994 -0.02813 0.11558 -0.0408 0.13269 C -0.05382 0.14841 -0.06875 0.15211 -0.0849 0.15719 C -0.10052 0.1602 -0.11754 0.16251 -0.13698 0.15234 C -0.15538 0.14378 -0.17604 0.12298 -0.19514 0.09825 C -0.21372 0.07536 -0.23195 0.046 -0.24775 0.01526 C -0.26354 -0.0171 -0.27674 -0.049 -0.2875 -0.08137 C -0.29827 -0.11558 -0.30469 -0.15025 -0.30556 -0.18169 C -0.30782 -0.2129 -0.30643 -0.24202 -0.29792 -0.26236 C -0.29184 -0.28432 -0.27743 -0.3012 -0.26493 -0.30975 C -0.25347 -0.32293 -0.23663 -0.33056 -0.21841 -0.32686 C -0.20122 -0.32154 -0.18195 -0.30282 -0.16372 -0.27323 C -0.14653 -0.24295 -0.13768 -0.20735 -0.13716 -0.17892 C -0.1375 -0.15487 -0.14445 -0.1313 -0.15799 -0.11627 C -0.17379 -0.10702 -0.18872 -0.0994 -0.20608 -0.10517 C -0.22292 -0.11026 -0.22413 -0.10471 -0.26216 -0.1491 C -0.29809 -0.18585 -0.31441 -0.23948 -0.32761 -0.26907 C -0.33959 -0.29819 -0.34549 -0.32686 -0.35313 -0.35968 C -0.36059 -0.39713 -0.36111 -0.43157 -0.3599 -0.45769 C -0.35851 -0.48382 -0.35 -0.49977 -0.33611 -0.52519 C -0.32101 -0.54715 -0.31129 -0.5527 -0.2974 -0.56241 C -0.28351 -0.57258 -0.26997 -0.58414 -0.25591 -0.59292 " pathEditMode="relative" rAng="3684864" ptsTypes="fffffffffffffffffffffff">
                                      <p:cBhvr>
                                        <p:cTn id="16" dur="3000" fill="hold"/>
                                        <p:tgtEl>
                                          <p:spTgt spid="2056"/>
                                        </p:tgtEl>
                                        <p:attrNameLst>
                                          <p:attrName>ppt_x</p:attrName>
                                          <p:attrName>ppt_y</p:attrName>
                                        </p:attrNameLst>
                                      </p:cBhvr>
                                      <p:rCtr x="-20486" y="-18655"/>
                                    </p:animMotion>
                                  </p:childTnLst>
                                </p:cTn>
                              </p:par>
                              <p:par>
                                <p:cTn id="17" presetID="48" presetClass="path" presetSubtype="0" accel="50000" decel="50000" fill="hold" nodeType="withEffect">
                                  <p:stCondLst>
                                    <p:cond delay="3000"/>
                                  </p:stCondLst>
                                  <p:childTnLst>
                                    <p:animMotion origin="layout" path="M 4.72222E-6 7.21221E-7 C -0.01007 0.02889 -0.01997 0.06056 -0.03525 0.07767 C -0.05296 0.0957 -0.075 0.10911 -0.09757 0.12182 C -0.11945 0.135 -0.13994 0.13384 -0.16216 0.13453 C -0.18299 0.1343 -0.20591 0.1313 -0.22709 0.11442 C -0.24792 0.10194 -0.26737 0.07513 -0.28386 0.04508 C -0.29948 0.01757 -0.3125 -0.01757 -0.32223 -0.05247 C -0.33143 -0.0883 -0.3375 -0.12506 -0.34011 -0.15996 C -0.34219 -0.19741 -0.33889 -0.2337 -0.32934 -0.2656 C -0.32153 -0.29658 -0.30938 -0.32571 -0.29202 -0.34351 C -0.27674 -0.36408 -0.25261 -0.37749 -0.23334 -0.38326 C -0.21407 -0.39228 -0.19063 -0.39552 -0.16806 -0.38581 C -0.14809 -0.37633 -0.129 -0.35345 -0.11598 -0.31854 C -0.10469 -0.28317 -0.10573 -0.24503 -0.11407 -0.21614 C -0.12292 -0.1914 -0.14028 -0.17013 -0.16268 -0.15996 C -0.18559 -0.15303 -0.20764 -0.15002 -0.22796 -0.16066 C -0.24809 -0.1706 -0.25105 -0.16644 -0.28455 -0.2203 C -0.31841 -0.26861 -0.32084 -0.32571 -0.32813 -0.35899 C -0.33369 -0.39228 -0.33108 -0.42187 -0.32917 -0.45747 C -0.32674 -0.49746 -0.31563 -0.53213 -0.30487 -0.55802 C -0.29445 -0.58322 -0.27796 -0.59778 -0.25157 -0.61812 C -0.22466 -0.63546 -0.21025 -0.63985 -0.18889 -0.64609 C -0.16754 -0.65234 -0.14653 -0.65858 -0.12483 -0.66436 " pathEditMode="relative" rAng="4655546" ptsTypes="fffffffffffffffffffffff">
                                      <p:cBhvr>
                                        <p:cTn id="18" dur="3000" fill="hold"/>
                                        <p:tgtEl>
                                          <p:spTgt spid="2057"/>
                                        </p:tgtEl>
                                        <p:attrNameLst>
                                          <p:attrName>ppt_x</p:attrName>
                                          <p:attrName>ppt_y</p:attrName>
                                        </p:attrNameLst>
                                      </p:cBhvr>
                                      <p:rCtr x="-19861" y="-24249"/>
                                    </p:animMotion>
                                  </p:childTnLst>
                                </p:cTn>
                              </p:par>
                              <p:par>
                                <p:cTn id="19" presetID="48" presetClass="path" presetSubtype="0" accel="50000" decel="50000" fill="hold" nodeType="withEffect">
                                  <p:stCondLst>
                                    <p:cond delay="5000"/>
                                  </p:stCondLst>
                                  <p:childTnLst>
                                    <p:animMotion origin="layout" path="M 0.00243 -0.00601 C 0.03437 0.01294 0.07049 0.03143 0.08646 0.05432 C 0.10278 0.08067 0.11094 0.11095 0.11858 0.14262 C 0.12726 0.1729 0.11858 0.1981 0.11094 0.227 C 0.10278 0.25335 0.09062 0.28109 0.06215 0.30443 C 0.03837 0.32847 -0.00174 0.34697 -0.04583 0.36153 C -0.08628 0.37563 -0.13438 0.38488 -0.18264 0.38973 C -0.23073 0.39482 -0.27847 0.39482 -0.32344 0.38973 C -0.37118 0.38488 -0.41528 0.37332 -0.45156 0.35483 C -0.48785 0.33818 -0.51979 0.31669 -0.53715 0.2908 C -0.55608 0.26699 -0.56354 0.2337 -0.56354 0.2085 C -0.56788 0.18169 -0.56354 0.15141 -0.54427 0.12552 C -0.52378 0.10217 -0.48785 0.08321 -0.43958 0.07327 C -0.3908 0.06657 -0.34271 0.07535 -0.31059 0.09246 C -0.28264 0.10887 -0.26285 0.13476 -0.25851 0.16597 C -0.25851 0.19625 -0.26285 0.22491 -0.28264 0.24849 C -0.30295 0.27184 -0.29896 0.27623 -0.37899 0.30698 C -0.45156 0.34003 -0.52378 0.33125 -0.56788 0.33333 C -0.61163 0.33333 -0.64792 0.32408 -0.69201 0.31414 C -0.74045 0.30258 -0.78004 0.28109 -0.80868 0.26213 C -0.83646 0.24364 -0.84861 0.2196 -0.86458 0.18169 C -0.87622 0.14447 -0.87622 0.12552 -0.87622 0.09685 C -0.87622 0.06842 -0.87622 0.04114 -0.87622 0.01294 " pathEditMode="relative" rAng="0" ptsTypes="fffffffffffffffffffffff">
                                      <p:cBhvr>
                                        <p:cTn id="20" dur="3000" fill="hold"/>
                                        <p:tgtEl>
                                          <p:spTgt spid="2058"/>
                                        </p:tgtEl>
                                        <p:attrNameLst>
                                          <p:attrName>ppt_x</p:attrName>
                                          <p:attrName>ppt_y</p:attrName>
                                        </p:attrNameLst>
                                      </p:cBhvr>
                                      <p:rCtr x="-37691" y="20042"/>
                                    </p:animMotion>
                                  </p:childTnLst>
                                </p:cTn>
                              </p:par>
                              <p:par>
                                <p:cTn id="21" presetID="48" presetClass="path" presetSubtype="0" accel="50000" decel="50000" fill="hold" nodeType="withEffect">
                                  <p:stCondLst>
                                    <p:cond delay="6700"/>
                                  </p:stCondLst>
                                  <p:childTnLst>
                                    <p:animMotion origin="layout" path="M 1.66667E-6 -0.00925 C 0.01389 0.03074 0.03107 0.07327 0.0309 0.10679 C 0.02969 0.14331 0.02031 0.17845 0.01024 0.21428 C 0.00087 0.24942 -0.01806 0.26884 -0.03802 0.29126 C -0.05729 0.31114 -0.08021 0.33079 -0.1132 0.33425 C -0.14219 0.34119 -0.1816 0.33264 -0.22066 0.31692 C -0.25747 0.30374 -0.29722 0.28039 -0.33524 0.25265 C -0.37257 0.22468 -0.40764 0.19232 -0.4382 0.15811 C -0.47101 0.12112 -0.49705 0.07998 -0.51424 0.03767 C -0.53247 -0.00255 -0.54531 -0.04508 -0.54393 -0.08137 C -0.54688 -0.11767 -0.53577 -0.15534 -0.52292 -0.18031 C -0.51268 -0.20851 -0.49427 -0.23556 -0.46615 -0.24711 C -0.44011 -0.25705 -0.40382 -0.25128 -0.36406 -0.22793 C -0.32465 -0.20204 -0.2941 -0.16066 -0.27917 -0.12275 C -0.26702 -0.08808 -0.26545 -0.04901 -0.27778 -0.01642 C -0.29323 0.0134 -0.31059 0.03814 -0.33715 0.04738 C -0.36389 0.05663 -0.3632 0.06426 -0.43715 0.04022 C -0.50712 0.02381 -0.55556 -0.03399 -0.58889 -0.06126 C -0.62101 -0.09085 -0.64271 -0.12391 -0.66997 -0.1632 C -0.69965 -0.20689 -0.71806 -0.25428 -0.72847 -0.29127 C -0.74045 -0.32895 -0.73715 -0.36015 -0.72986 -0.40777 C -0.71962 -0.45239 -0.71007 -0.47088 -0.69583 -0.49862 C -0.68143 -0.52613 -0.66736 -0.5534 -0.65313 -0.58091 " pathEditMode="relative" rAng="2075938" ptsTypes="fffffffffffffffffffffff">
                                      <p:cBhvr>
                                        <p:cTn id="22" dur="3100" fill="hold"/>
                                        <p:tgtEl>
                                          <p:spTgt spid="2059"/>
                                        </p:tgtEl>
                                        <p:attrNameLst>
                                          <p:attrName>ppt_x</p:attrName>
                                          <p:attrName>ppt_y</p:attrName>
                                        </p:attrNameLst>
                                      </p:cBhvr>
                                      <p:rCtr x="-37708" y="-5802"/>
                                    </p:animMotion>
                                  </p:childTnLst>
                                </p:cTn>
                              </p:par>
                              <p:par>
                                <p:cTn id="23" presetID="48" presetClass="path" presetSubtype="0" accel="50000" decel="50000" fill="hold" nodeType="withEffect">
                                  <p:stCondLst>
                                    <p:cond delay="8900"/>
                                  </p:stCondLst>
                                  <p:childTnLst>
                                    <p:animMotion origin="layout" path="M 3.33333E-6 -2.89875E-6 C 0.02118 0.03468 0.04583 0.07166 0.05156 0.10033 C 0.05694 0.1313 0.05399 0.16089 0.05052 0.19071 C 0.04774 0.2203 0.03229 0.23556 0.01649 0.25405 C 0.00086 0.2693 -0.01875 0.28479 -0.05035 0.28618 C -0.07813 0.2908 -0.11893 0.28179 -0.16059 0.26584 C -0.19914 0.25243 -0.24375 0.23047 -0.28542 0.20527 C -0.32778 0.17985 -0.36841 0.15003 -0.40434 0.11928 C -0.44323 0.08623 -0.47726 0.0497 -0.50174 0.01225 C -0.52639 -0.02265 -0.54688 -0.05871 -0.55261 -0.09015 C -0.56181 -0.12113 -0.55712 -0.15256 -0.54775 -0.17244 C -0.54427 -0.19695 -0.52986 -0.21844 -0.50469 -0.22746 C -0.48056 -0.23393 -0.44358 -0.22723 -0.40035 -0.2055 C -0.35712 -0.18169 -0.31927 -0.1447 -0.2974 -0.11165 C -0.27865 -0.08137 -0.27049 -0.04831 -0.27674 -0.02103 C -0.28646 0.00393 -0.29879 0.02358 -0.32414 0.03005 C -0.34931 0.03606 -0.34688 0.04323 -0.42431 0.01896 C -0.49705 0.00139 -0.55625 -0.05108 -0.59323 -0.07559 C -0.63091 -0.10309 -0.65886 -0.13199 -0.69184 -0.16643 C -0.73021 -0.20619 -0.7566 -0.24665 -0.77275 -0.27855 C -0.79045 -0.31068 -0.79306 -0.33795 -0.79445 -0.37771 C -0.79254 -0.41516 -0.78664 -0.43065 -0.77674 -0.45353 C -0.76719 -0.47573 -0.75886 -0.49815 -0.74983 -0.52126 " pathEditMode="relative" rAng="1707363" ptsTypes="fffffffffffffffffffffff">
                                      <p:cBhvr>
                                        <p:cTn id="24" dur="2700" fill="hold"/>
                                        <p:tgtEl>
                                          <p:spTgt spid="2055"/>
                                        </p:tgtEl>
                                        <p:attrNameLst>
                                          <p:attrName>ppt_x</p:attrName>
                                          <p:attrName>ppt_y</p:attrName>
                                        </p:attrNameLst>
                                      </p:cBhvr>
                                      <p:rCtr x="-38420" y="-6889"/>
                                    </p:animMotion>
                                  </p:childTnLst>
                                </p:cTn>
                              </p:par>
                            </p:childTnLst>
                          </p:cTn>
                        </p:par>
                        <p:par>
                          <p:cTn id="25" fill="hold">
                            <p:stCondLst>
                              <p:cond delay="11600"/>
                            </p:stCondLst>
                            <p:childTnLst>
                              <p:par>
                                <p:cTn id="26" presetID="1" presetClass="exit" presetSubtype="0" fill="hold" nodeType="afterEffect">
                                  <p:stCondLst>
                                    <p:cond delay="0"/>
                                  </p:stCondLst>
                                  <p:childTnLst>
                                    <p:set>
                                      <p:cBhvr>
                                        <p:cTn id="27" dur="1" fill="hold">
                                          <p:stCondLst>
                                            <p:cond delay="0"/>
                                          </p:stCondLst>
                                        </p:cTn>
                                        <p:tgtEl>
                                          <p:spTgt spid="2056"/>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2057"/>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2058"/>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2059"/>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2055"/>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050">
                                            <p:txEl>
                                              <p:pRg st="6" end="6"/>
                                            </p:txEl>
                                          </p:spTgt>
                                        </p:tgtEl>
                                        <p:attrNameLst>
                                          <p:attrName>style.visibility</p:attrName>
                                        </p:attrNameLst>
                                      </p:cBhvr>
                                      <p:to>
                                        <p:strVal val="visible"/>
                                      </p:to>
                                    </p:set>
                                    <p:anim calcmode="lin" valueType="num">
                                      <p:cBhvr additive="base">
                                        <p:cTn id="40" dur="500" fill="hold"/>
                                        <p:tgtEl>
                                          <p:spTgt spid="2050">
                                            <p:txEl>
                                              <p:pRg st="6" end="6"/>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05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457200" y="1066800"/>
            <a:ext cx="4114800" cy="4495800"/>
          </a:xfrm>
        </p:spPr>
        <p:txBody>
          <a:bodyPr/>
          <a:lstStyle/>
          <a:p>
            <a:pPr marL="0" indent="0" algn="ctr" eaLnBrk="1" hangingPunct="1">
              <a:buFontTx/>
              <a:buNone/>
            </a:pPr>
            <a:r>
              <a:rPr lang="en-US"/>
              <a:t>Take a few minutes to read the passage “Life under the Microscope.”</a:t>
            </a:r>
          </a:p>
          <a:p>
            <a:pPr marL="0" indent="0" algn="ctr" eaLnBrk="1" hangingPunct="1">
              <a:buFontTx/>
              <a:buNone/>
            </a:pPr>
            <a:r>
              <a:rPr lang="en-US"/>
              <a:t>When complete, find the correct term for the definitions on your sheet.  Remember to use good </a:t>
            </a:r>
            <a:r>
              <a:rPr lang="en-US" i="1" u="sng"/>
              <a:t>reading</a:t>
            </a:r>
            <a:r>
              <a:rPr lang="en-US" i="1"/>
              <a:t> </a:t>
            </a:r>
            <a:r>
              <a:rPr lang="en-US" i="1">
                <a:ln>
                  <a:solidFill>
                    <a:srgbClr val="FFFF00"/>
                  </a:solidFill>
                </a:ln>
              </a:rPr>
              <a:t>strategies</a:t>
            </a:r>
            <a:r>
              <a:rPr lang="en-US" i="1"/>
              <a:t> </a:t>
            </a:r>
            <a:r>
              <a:rPr lang="en-US"/>
              <a:t>as you read!</a:t>
            </a:r>
          </a:p>
        </p:txBody>
      </p:sp>
      <p:sp>
        <p:nvSpPr>
          <p:cNvPr id="3" name="AutoShape 5" descr="http://images.clipart.com/thb/thb8/PH/cs5359_20040528d/cs5359_20040528d/16453254.thb.jpg?5359_040604_2782"/>
          <p:cNvSpPr>
            <a:spLocks noChangeAspect="1" noChangeArrowheads="1"/>
          </p:cNvSpPr>
          <p:nvPr/>
        </p:nvSpPr>
        <p:spPr bwMode="auto">
          <a:xfrm>
            <a:off x="155575" y="-1600200"/>
            <a:ext cx="2238375" cy="333375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9" name="Picture 7" descr="http://images.clipart.com/thb/thb8/PH/cs5359_20040528d/cs5359_20040528d/16453254.thb.jpg?5359_040604_278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655320"/>
            <a:ext cx="3686175" cy="5490048"/>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images.clipart.com/thb/thb11/PH/jh5361_20050121e/jh5361_20050121e/22475158.thb.jpg?5361_050126_619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24" y="762000"/>
            <a:ext cx="8470297" cy="5638800"/>
          </a:xfrm>
          <a:prstGeom prst="rect">
            <a:avLst/>
          </a:prstGeom>
          <a:noFill/>
          <a:extLst>
            <a:ext uri="{909E8E84-426E-40dd-AFC4-6F175D3DCCD1}">
              <a14:hiddenFill xmlns:a14="http://schemas.microsoft.com/office/drawing/2010/main" xmlns="">
                <a:solidFill>
                  <a:srgbClr val="FFFFFF"/>
                </a:solidFill>
              </a14:hiddenFill>
            </a:ext>
          </a:extLst>
        </p:spPr>
      </p:pic>
      <p:sp>
        <p:nvSpPr>
          <p:cNvPr id="3075" name="Rectangle 3"/>
          <p:cNvSpPr>
            <a:spLocks noGrp="1" noChangeArrowheads="1"/>
          </p:cNvSpPr>
          <p:nvPr>
            <p:ph type="body" idx="1"/>
          </p:nvPr>
        </p:nvSpPr>
        <p:spPr>
          <a:xfrm>
            <a:off x="304800" y="228600"/>
            <a:ext cx="8534400" cy="2184810"/>
          </a:xfrm>
        </p:spPr>
        <p:txBody>
          <a:bodyPr/>
          <a:lstStyle/>
          <a:p>
            <a:pPr marL="0" indent="0" algn="ctr" eaLnBrk="1" hangingPunct="1">
              <a:buFontTx/>
              <a:buNone/>
            </a:pPr>
            <a:r>
              <a:rPr lang="en-US" sz="7200" b="1"/>
              <a:t>Levels of Organization</a:t>
            </a:r>
          </a:p>
          <a:p>
            <a:pPr marL="0" indent="0" algn="ctr" eaLnBrk="1" hangingPunct="1">
              <a:buFontTx/>
              <a:buNone/>
            </a:pPr>
            <a:r>
              <a:rPr lang="en-US" sz="3600" b="1"/>
              <a:t>Let’s learn about how living things are organized…</a:t>
            </a:r>
          </a:p>
        </p:txBody>
      </p:sp>
      <p:sp>
        <p:nvSpPr>
          <p:cNvPr id="3" name="AutoShape 5" descr="http://images.clipart.com/thb/thb8/PH/cs5359_20040528d/cs5359_20040528d/16453254.thb.jpg?5359_040604_2782"/>
          <p:cNvSpPr>
            <a:spLocks noChangeAspect="1" noChangeArrowheads="1"/>
          </p:cNvSpPr>
          <p:nvPr/>
        </p:nvSpPr>
        <p:spPr bwMode="auto">
          <a:xfrm>
            <a:off x="155575" y="-1600200"/>
            <a:ext cx="2238375" cy="333375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extBox 4"/>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extLst>
      <p:ext uri="{BB962C8B-B14F-4D97-AF65-F5344CB8AC3E}">
        <p14:creationId xmlns:p14="http://schemas.microsoft.com/office/powerpoint/2010/main" val="15880690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1" name="Picture 15" descr="http://images.clipart.com/thw/thw11/CL/5344_2005010018/000803_1057_16/21782546.thb.jpg?000803_1057_1602_v__v"/>
          <p:cNvPicPr>
            <a:picLocks noChangeAspect="1" noChangeArrowheads="1"/>
          </p:cNvPicPr>
          <p:nvPr/>
        </p:nvPicPr>
        <p:blipFill rotWithShape="1">
          <a:blip r:embed="rId2">
            <a:extLst>
              <a:ext uri="{28A0092B-C50C-407E-A947-70E740481C1C}">
                <a14:useLocalDpi xmlns:a14="http://schemas.microsoft.com/office/drawing/2010/main" val="0"/>
              </a:ext>
            </a:extLst>
          </a:blip>
          <a:srcRect b="18943"/>
          <a:stretch/>
        </p:blipFill>
        <p:spPr bwMode="auto">
          <a:xfrm rot="1397284">
            <a:off x="5225212" y="1576547"/>
            <a:ext cx="1565492" cy="2085130"/>
          </a:xfrm>
          <a:prstGeom prst="rect">
            <a:avLst/>
          </a:prstGeom>
          <a:noFill/>
          <a:extLst>
            <a:ext uri="{909E8E84-426E-40dd-AFC4-6F175D3DCCD1}">
              <a14:hiddenFill xmlns:a14="http://schemas.microsoft.com/office/drawing/2010/main" xmlns="">
                <a:solidFill>
                  <a:srgbClr val="FFFFFF"/>
                </a:solidFill>
              </a14:hiddenFill>
            </a:ext>
          </a:extLst>
        </p:spPr>
      </p:pic>
      <p:pic>
        <p:nvPicPr>
          <p:cNvPr id="4100" name="Picture 5" descr="MCj02114940000[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1904"/>
          <a:stretch/>
        </p:blipFill>
        <p:spPr bwMode="auto">
          <a:xfrm rot="1498057">
            <a:off x="6641175" y="4948727"/>
            <a:ext cx="1935172" cy="1274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1" name="Picture 6" descr="MCj02114920000[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2393"/>
          <a:stretch/>
        </p:blipFill>
        <p:spPr bwMode="auto">
          <a:xfrm>
            <a:off x="3410303" y="4800598"/>
            <a:ext cx="2565400" cy="16977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2" name="Picture 7" descr="MCj02115320000[1]"/>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36303"/>
          <a:stretch/>
        </p:blipFill>
        <p:spPr bwMode="auto">
          <a:xfrm>
            <a:off x="685800" y="5023529"/>
            <a:ext cx="2122488" cy="12518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3" name="Picture 7" descr="C:\Users\mzaher\AppData\Local\Microsoft\Windows\Temporary Internet Files\Content.IE5\M6VI9L21\MC900211528[1].wmf"/>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17029"/>
          <a:stretch/>
        </p:blipFill>
        <p:spPr bwMode="auto">
          <a:xfrm rot="15403325">
            <a:off x="6697358" y="2220941"/>
            <a:ext cx="1416516" cy="2826657"/>
          </a:xfrm>
          <a:prstGeom prst="rect">
            <a:avLst/>
          </a:prstGeom>
          <a:noFill/>
          <a:extLst>
            <a:ext uri="{909E8E84-426E-40dd-AFC4-6F175D3DCCD1}">
              <a14:hiddenFill xmlns:a14="http://schemas.microsoft.com/office/drawing/2010/main" xmlns="">
                <a:solidFill>
                  <a:srgbClr val="FFFFFF"/>
                </a:solidFill>
              </a14:hiddenFill>
            </a:ext>
          </a:extLst>
        </p:spPr>
      </p:pic>
      <p:pic>
        <p:nvPicPr>
          <p:cNvPr id="4105" name="Picture 9" descr="http://images.clipart.com/thw/thw11/CL/5344_2005010018/000803_1057_16/21782754.thb.jpg?000803_1057_1600_v__v"/>
          <p:cNvPicPr>
            <a:picLocks noChangeAspect="1" noChangeArrowheads="1"/>
          </p:cNvPicPr>
          <p:nvPr/>
        </p:nvPicPr>
        <p:blipFill rotWithShape="1">
          <a:blip r:embed="rId7">
            <a:extLst>
              <a:ext uri="{28A0092B-C50C-407E-A947-70E740481C1C}">
                <a14:useLocalDpi xmlns:a14="http://schemas.microsoft.com/office/drawing/2010/main" val="0"/>
              </a:ext>
            </a:extLst>
          </a:blip>
          <a:srcRect b="20116"/>
          <a:stretch/>
        </p:blipFill>
        <p:spPr bwMode="auto">
          <a:xfrm>
            <a:off x="667657" y="229415"/>
            <a:ext cx="1605348" cy="1253097"/>
          </a:xfrm>
          <a:prstGeom prst="rect">
            <a:avLst/>
          </a:prstGeom>
          <a:noFill/>
          <a:extLst>
            <a:ext uri="{909E8E84-426E-40dd-AFC4-6F175D3DCCD1}">
              <a14:hiddenFill xmlns:a14="http://schemas.microsoft.com/office/drawing/2010/main" xmlns="">
                <a:solidFill>
                  <a:srgbClr val="FFFFFF"/>
                </a:solidFill>
              </a14:hiddenFill>
            </a:ext>
          </a:extLst>
        </p:spPr>
      </p:pic>
      <p:pic>
        <p:nvPicPr>
          <p:cNvPr id="4107" name="Picture 11" descr="http://images.clipart.com/thw/thw11/CL/5433_2005010014/000803_1057_15/20501873.thb.jpg?000803_1057_1584_v__v"/>
          <p:cNvPicPr>
            <a:picLocks noChangeAspect="1" noChangeArrowheads="1"/>
          </p:cNvPicPr>
          <p:nvPr/>
        </p:nvPicPr>
        <p:blipFill rotWithShape="1">
          <a:blip r:embed="rId8">
            <a:extLst>
              <a:ext uri="{28A0092B-C50C-407E-A947-70E740481C1C}">
                <a14:useLocalDpi xmlns:a14="http://schemas.microsoft.com/office/drawing/2010/main" val="0"/>
              </a:ext>
            </a:extLst>
          </a:blip>
          <a:srcRect b="21223"/>
          <a:stretch/>
        </p:blipFill>
        <p:spPr bwMode="auto">
          <a:xfrm>
            <a:off x="3769017" y="141949"/>
            <a:ext cx="1847971" cy="1326835"/>
          </a:xfrm>
          <a:prstGeom prst="rect">
            <a:avLst/>
          </a:prstGeom>
          <a:noFill/>
          <a:extLst>
            <a:ext uri="{909E8E84-426E-40dd-AFC4-6F175D3DCCD1}">
              <a14:hiddenFill xmlns:a14="http://schemas.microsoft.com/office/drawing/2010/main" xmlns="">
                <a:solidFill>
                  <a:srgbClr val="FFFFFF"/>
                </a:solidFill>
              </a14:hiddenFill>
            </a:ext>
          </a:extLst>
        </p:spPr>
      </p:pic>
      <p:pic>
        <p:nvPicPr>
          <p:cNvPr id="4109" name="Picture 13" descr="http://images.clipart.com/thw/thw11/CL/5344_2005010018/000803_1057_16/21782562.thb.jpg?000803_1057_1604_v__v"/>
          <p:cNvPicPr>
            <a:picLocks noChangeAspect="1" noChangeArrowheads="1"/>
          </p:cNvPicPr>
          <p:nvPr/>
        </p:nvPicPr>
        <p:blipFill rotWithShape="1">
          <a:blip r:embed="rId9">
            <a:extLst>
              <a:ext uri="{28A0092B-C50C-407E-A947-70E740481C1C}">
                <a14:useLocalDpi xmlns:a14="http://schemas.microsoft.com/office/drawing/2010/main" val="0"/>
              </a:ext>
            </a:extLst>
          </a:blip>
          <a:srcRect l="14468" r="28673" b="14755"/>
          <a:stretch/>
        </p:blipFill>
        <p:spPr bwMode="auto">
          <a:xfrm rot="2644842">
            <a:off x="6867803" y="294792"/>
            <a:ext cx="1354294" cy="1758317"/>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7375175" y="4355068"/>
            <a:ext cx="1679287" cy="369332"/>
          </a:xfrm>
          <a:prstGeom prst="rect">
            <a:avLst/>
          </a:prstGeom>
          <a:noFill/>
        </p:spPr>
        <p:txBody>
          <a:bodyPr wrap="square" rtlCol="0">
            <a:spAutoFit/>
          </a:bodyPr>
          <a:lstStyle/>
          <a:p>
            <a:pPr algn="ctr"/>
            <a:r>
              <a:rPr lang="en-US" b="1" normalizeH="1">
                <a:solidFill>
                  <a:srgbClr val="0070C0"/>
                </a:solidFill>
              </a:rPr>
              <a:t>Muscle Cells</a:t>
            </a:r>
          </a:p>
        </p:txBody>
      </p:sp>
      <p:sp>
        <p:nvSpPr>
          <p:cNvPr id="14" name="TextBox 13"/>
          <p:cNvSpPr txBox="1"/>
          <p:nvPr/>
        </p:nvSpPr>
        <p:spPr>
          <a:xfrm rot="21341381">
            <a:off x="3789743" y="6355185"/>
            <a:ext cx="1538216" cy="369332"/>
          </a:xfrm>
          <a:prstGeom prst="rect">
            <a:avLst/>
          </a:prstGeom>
          <a:noFill/>
        </p:spPr>
        <p:txBody>
          <a:bodyPr wrap="square" rtlCol="0">
            <a:spAutoFit/>
          </a:bodyPr>
          <a:lstStyle/>
          <a:p>
            <a:pPr algn="ctr"/>
            <a:r>
              <a:rPr lang="en-US" b="1" normalizeH="1">
                <a:solidFill>
                  <a:srgbClr val="FF0000"/>
                </a:solidFill>
              </a:rPr>
              <a:t>Bone Cells</a:t>
            </a:r>
          </a:p>
        </p:txBody>
      </p:sp>
      <p:sp>
        <p:nvSpPr>
          <p:cNvPr id="15" name="TextBox 14"/>
          <p:cNvSpPr txBox="1"/>
          <p:nvPr/>
        </p:nvSpPr>
        <p:spPr>
          <a:xfrm rot="550381">
            <a:off x="5201203" y="424821"/>
            <a:ext cx="1538216" cy="369332"/>
          </a:xfrm>
          <a:prstGeom prst="rect">
            <a:avLst/>
          </a:prstGeom>
          <a:noFill/>
        </p:spPr>
        <p:txBody>
          <a:bodyPr wrap="square" rtlCol="0">
            <a:spAutoFit/>
          </a:bodyPr>
          <a:lstStyle/>
          <a:p>
            <a:pPr algn="ctr"/>
            <a:r>
              <a:rPr lang="en-US" b="1" normalizeH="1">
                <a:solidFill>
                  <a:srgbClr val="C00000"/>
                </a:solidFill>
              </a:rPr>
              <a:t>Fat Cells</a:t>
            </a:r>
          </a:p>
        </p:txBody>
      </p:sp>
      <p:sp>
        <p:nvSpPr>
          <p:cNvPr id="16" name="TextBox 15"/>
          <p:cNvSpPr txBox="1"/>
          <p:nvPr/>
        </p:nvSpPr>
        <p:spPr>
          <a:xfrm>
            <a:off x="7681984" y="1489395"/>
            <a:ext cx="1538216" cy="646331"/>
          </a:xfrm>
          <a:prstGeom prst="rect">
            <a:avLst/>
          </a:prstGeom>
          <a:noFill/>
        </p:spPr>
        <p:txBody>
          <a:bodyPr wrap="square" rtlCol="0">
            <a:spAutoFit/>
          </a:bodyPr>
          <a:lstStyle/>
          <a:p>
            <a:pPr algn="ctr"/>
            <a:r>
              <a:rPr lang="en-US" b="1" normalizeH="1">
                <a:solidFill>
                  <a:srgbClr val="00B0F0"/>
                </a:solidFill>
              </a:rPr>
              <a:t>Connective Tissue  Cell</a:t>
            </a:r>
          </a:p>
        </p:txBody>
      </p:sp>
      <p:sp>
        <p:nvSpPr>
          <p:cNvPr id="17" name="TextBox 16"/>
          <p:cNvSpPr txBox="1"/>
          <p:nvPr/>
        </p:nvSpPr>
        <p:spPr>
          <a:xfrm rot="20919419">
            <a:off x="5339946" y="3597805"/>
            <a:ext cx="1538216" cy="369332"/>
          </a:xfrm>
          <a:prstGeom prst="rect">
            <a:avLst/>
          </a:prstGeom>
          <a:noFill/>
        </p:spPr>
        <p:txBody>
          <a:bodyPr wrap="square" rtlCol="0">
            <a:spAutoFit/>
          </a:bodyPr>
          <a:lstStyle/>
          <a:p>
            <a:pPr algn="ctr"/>
            <a:r>
              <a:rPr lang="en-US" b="1" normalizeH="1">
                <a:solidFill>
                  <a:schemeClr val="accent1">
                    <a:lumMod val="50000"/>
                  </a:schemeClr>
                </a:solidFill>
              </a:rPr>
              <a:t>Gland Cells</a:t>
            </a:r>
          </a:p>
        </p:txBody>
      </p:sp>
      <p:sp>
        <p:nvSpPr>
          <p:cNvPr id="18" name="TextBox 17"/>
          <p:cNvSpPr txBox="1"/>
          <p:nvPr/>
        </p:nvSpPr>
        <p:spPr>
          <a:xfrm rot="21444073">
            <a:off x="6763931" y="6060975"/>
            <a:ext cx="2067959" cy="369332"/>
          </a:xfrm>
          <a:prstGeom prst="rect">
            <a:avLst/>
          </a:prstGeom>
          <a:noFill/>
        </p:spPr>
        <p:txBody>
          <a:bodyPr wrap="square" rtlCol="0">
            <a:spAutoFit/>
          </a:bodyPr>
          <a:lstStyle/>
          <a:p>
            <a:pPr algn="ctr"/>
            <a:r>
              <a:rPr lang="en-US" b="1" normalizeH="1">
                <a:solidFill>
                  <a:srgbClr val="92D050"/>
                </a:solidFill>
              </a:rPr>
              <a:t>Red Blood Cells</a:t>
            </a:r>
          </a:p>
        </p:txBody>
      </p:sp>
      <p:sp>
        <p:nvSpPr>
          <p:cNvPr id="19" name="TextBox 18"/>
          <p:cNvSpPr txBox="1"/>
          <p:nvPr/>
        </p:nvSpPr>
        <p:spPr>
          <a:xfrm rot="1549807">
            <a:off x="1963365" y="685614"/>
            <a:ext cx="1538216" cy="369332"/>
          </a:xfrm>
          <a:prstGeom prst="rect">
            <a:avLst/>
          </a:prstGeom>
          <a:noFill/>
        </p:spPr>
        <p:txBody>
          <a:bodyPr wrap="square" rtlCol="0">
            <a:spAutoFit/>
          </a:bodyPr>
          <a:lstStyle/>
          <a:p>
            <a:pPr algn="ctr"/>
            <a:r>
              <a:rPr lang="en-US" b="1" normalizeH="1">
                <a:solidFill>
                  <a:srgbClr val="B7099E"/>
                </a:solidFill>
              </a:rPr>
              <a:t>Skin Cell</a:t>
            </a:r>
          </a:p>
        </p:txBody>
      </p:sp>
      <p:sp>
        <p:nvSpPr>
          <p:cNvPr id="20" name="TextBox 19"/>
          <p:cNvSpPr txBox="1"/>
          <p:nvPr/>
        </p:nvSpPr>
        <p:spPr>
          <a:xfrm rot="21106945">
            <a:off x="968946" y="6207132"/>
            <a:ext cx="1833471" cy="369332"/>
          </a:xfrm>
          <a:prstGeom prst="rect">
            <a:avLst/>
          </a:prstGeom>
          <a:noFill/>
        </p:spPr>
        <p:txBody>
          <a:bodyPr wrap="square" rtlCol="0">
            <a:spAutoFit/>
          </a:bodyPr>
          <a:lstStyle/>
          <a:p>
            <a:pPr algn="ctr"/>
            <a:r>
              <a:rPr lang="en-US" b="1" normalizeH="1">
                <a:solidFill>
                  <a:srgbClr val="FFC000"/>
                </a:solidFill>
              </a:rPr>
              <a:t>Cartilage Cells</a:t>
            </a:r>
          </a:p>
        </p:txBody>
      </p:sp>
      <p:sp>
        <p:nvSpPr>
          <p:cNvPr id="21" name="TextBox 20"/>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
        <p:nvSpPr>
          <p:cNvPr id="4099" name="Rectangle 3"/>
          <p:cNvSpPr>
            <a:spLocks noGrp="1" noChangeArrowheads="1"/>
          </p:cNvSpPr>
          <p:nvPr>
            <p:ph type="body" idx="1"/>
          </p:nvPr>
        </p:nvSpPr>
        <p:spPr>
          <a:xfrm>
            <a:off x="76200" y="1447800"/>
            <a:ext cx="5048250" cy="3581400"/>
          </a:xfrm>
        </p:spPr>
        <p:txBody>
          <a:bodyPr/>
          <a:lstStyle/>
          <a:p>
            <a:pPr marL="0" indent="0" algn="ctr" eaLnBrk="1" hangingPunct="1">
              <a:lnSpc>
                <a:spcPts val="3200"/>
              </a:lnSpc>
              <a:buNone/>
            </a:pPr>
            <a:r>
              <a:rPr lang="en-US" sz="6600" b="1"/>
              <a:t>Cell</a:t>
            </a:r>
          </a:p>
          <a:p>
            <a:pPr marL="0" indent="0" algn="ctr" eaLnBrk="1" hangingPunct="1">
              <a:lnSpc>
                <a:spcPts val="3200"/>
              </a:lnSpc>
              <a:buNone/>
            </a:pPr>
            <a:r>
              <a:rPr lang="en-US"/>
              <a:t>Smallest working unit that serves a specific job or function. Some may live alone, like bacteria which are unicellular </a:t>
            </a:r>
          </a:p>
          <a:p>
            <a:pPr marL="0" indent="0" algn="ctr" eaLnBrk="1" hangingPunct="1">
              <a:lnSpc>
                <a:spcPts val="3200"/>
              </a:lnSpc>
              <a:buNone/>
            </a:pPr>
            <a:r>
              <a:rPr lang="en-US" sz="2400" i="1">
                <a:solidFill>
                  <a:srgbClr val="0070C0"/>
                </a:solidFill>
              </a:rPr>
              <a:t>How does the shape of each cell relate to its function?</a:t>
            </a:r>
            <a:endParaRPr lang="en-US" sz="2400"/>
          </a:p>
          <a:p>
            <a:pPr marL="0" indent="0" eaLnBrk="1" hangingPunct="1">
              <a:buNone/>
            </a:pPr>
            <a:endParaRPr lang="en-US">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ppt_x"/>
                                          </p:val>
                                        </p:tav>
                                        <p:tav tm="100000">
                                          <p:val>
                                            <p:strVal val="#ppt_x"/>
                                          </p:val>
                                        </p:tav>
                                      </p:tavLst>
                                    </p:anim>
                                    <p:anim calcmode="lin" valueType="num">
                                      <p:cBhvr additive="base">
                                        <p:cTn id="5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5" grpId="0"/>
      <p:bldP spid="16" grpId="0"/>
      <p:bldP spid="17" grpId="0"/>
      <p:bldP spid="18" grpId="0"/>
      <p:bldP spid="19"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1"/>
          </p:nvPr>
        </p:nvSpPr>
        <p:spPr>
          <a:xfrm>
            <a:off x="228600" y="0"/>
            <a:ext cx="8686800" cy="3562834"/>
          </a:xfrm>
        </p:spPr>
        <p:txBody>
          <a:bodyPr/>
          <a:lstStyle/>
          <a:p>
            <a:pPr marL="0" indent="0" algn="ctr" eaLnBrk="1" hangingPunct="1">
              <a:spcBef>
                <a:spcPts val="0"/>
              </a:spcBef>
              <a:buNone/>
            </a:pPr>
            <a:r>
              <a:rPr lang="en-US" sz="6600" b="1"/>
              <a:t>Tissue</a:t>
            </a:r>
          </a:p>
          <a:p>
            <a:pPr marL="0" indent="0" algn="ctr" eaLnBrk="1" hangingPunct="1">
              <a:spcBef>
                <a:spcPts val="0"/>
              </a:spcBef>
              <a:buNone/>
            </a:pPr>
            <a:r>
              <a:rPr lang="en-US"/>
              <a:t>Made of several cells similar in structure &amp; function that work together to perform a specific job</a:t>
            </a:r>
          </a:p>
          <a:p>
            <a:pPr marL="0" indent="0" algn="ctr" eaLnBrk="1" hangingPunct="1">
              <a:spcBef>
                <a:spcPts val="0"/>
              </a:spcBef>
              <a:buNone/>
            </a:pPr>
            <a:r>
              <a:rPr lang="en-US" sz="2400">
                <a:solidFill>
                  <a:srgbClr val="0070C0"/>
                </a:solidFill>
              </a:rPr>
              <a:t>Humans have FOUR basic tissues:  connective (fat, cartilage, bone, blood); epithelial (skin), nervous and muscular</a:t>
            </a:r>
          </a:p>
        </p:txBody>
      </p:sp>
      <p:pic>
        <p:nvPicPr>
          <p:cNvPr id="153604" name="Picture 4" descr="http://images.clipart.com/thb/thb0/40F/modern_home_physician_3/68374.thb.jpg?mhp04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3352800"/>
            <a:ext cx="3471084" cy="3381829"/>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6" descr="MCj02114920000[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0000" b="22393"/>
          <a:stretch/>
        </p:blipFill>
        <p:spPr bwMode="auto">
          <a:xfrm>
            <a:off x="937337" y="5158510"/>
            <a:ext cx="641350" cy="8488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6" descr="MCj02114920000[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0000" b="22393"/>
          <a:stretch/>
        </p:blipFill>
        <p:spPr bwMode="auto">
          <a:xfrm>
            <a:off x="873714" y="4667235"/>
            <a:ext cx="641350" cy="8488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Group 2"/>
          <p:cNvGrpSpPr/>
          <p:nvPr/>
        </p:nvGrpSpPr>
        <p:grpSpPr>
          <a:xfrm rot="615702">
            <a:off x="872904" y="3185143"/>
            <a:ext cx="3811359" cy="2794122"/>
            <a:chOff x="654277" y="2957501"/>
            <a:chExt cx="3811359" cy="2794122"/>
          </a:xfrm>
        </p:grpSpPr>
        <p:pic>
          <p:nvPicPr>
            <p:cNvPr id="17" name="Picture 6" descr="MCj02114920000[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0000" b="22393"/>
            <a:stretch/>
          </p:blipFill>
          <p:spPr bwMode="auto">
            <a:xfrm>
              <a:off x="1040040" y="4902764"/>
              <a:ext cx="641350" cy="8488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6" descr="MCj02114920000[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0000" b="22393"/>
            <a:stretch/>
          </p:blipFill>
          <p:spPr bwMode="auto">
            <a:xfrm>
              <a:off x="3024418" y="3411084"/>
              <a:ext cx="641350" cy="8488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
            <p:cNvGrpSpPr/>
            <p:nvPr/>
          </p:nvGrpSpPr>
          <p:grpSpPr>
            <a:xfrm>
              <a:off x="654277" y="2957501"/>
              <a:ext cx="3811359" cy="2432625"/>
              <a:chOff x="669927" y="3042775"/>
              <a:chExt cx="3811359" cy="2432625"/>
            </a:xfrm>
          </p:grpSpPr>
          <p:pic>
            <p:nvPicPr>
              <p:cNvPr id="14" name="Picture 6" descr="MCj02114920000[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0000" b="22393"/>
              <a:stretch/>
            </p:blipFill>
            <p:spPr bwMode="auto">
              <a:xfrm>
                <a:off x="3114675" y="3835513"/>
                <a:ext cx="641350" cy="8488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6" descr="MCj02114920000[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0000" b="22393"/>
              <a:stretch/>
            </p:blipFill>
            <p:spPr bwMode="auto">
              <a:xfrm>
                <a:off x="3839936" y="3916020"/>
                <a:ext cx="641350" cy="8488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6" descr="MCj02114920000[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0000" b="22393"/>
              <a:stretch/>
            </p:blipFill>
            <p:spPr bwMode="auto">
              <a:xfrm>
                <a:off x="3569607" y="3670631"/>
                <a:ext cx="641350" cy="729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6" descr="MCj02114920000[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0000" b="22393"/>
              <a:stretch/>
            </p:blipFill>
            <p:spPr bwMode="auto">
              <a:xfrm>
                <a:off x="858158" y="4388412"/>
                <a:ext cx="641350" cy="8488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6" descr="MCj02114920000[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0000" b="22393"/>
              <a:stretch/>
            </p:blipFill>
            <p:spPr bwMode="auto">
              <a:xfrm>
                <a:off x="1227819" y="4626541"/>
                <a:ext cx="641350" cy="8488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6" descr="MCj02114920000[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0000" b="22393"/>
              <a:stretch/>
            </p:blipFill>
            <p:spPr bwMode="auto">
              <a:xfrm>
                <a:off x="2153558" y="3963982"/>
                <a:ext cx="641350" cy="8488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6" descr="MCj02114920000[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0000" b="22393"/>
              <a:stretch/>
            </p:blipFill>
            <p:spPr bwMode="auto">
              <a:xfrm>
                <a:off x="2905579" y="3916019"/>
                <a:ext cx="641350" cy="8488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6" descr="MCj02114920000[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0000" b="22393"/>
              <a:stretch/>
            </p:blipFill>
            <p:spPr bwMode="auto">
              <a:xfrm>
                <a:off x="3429004" y="3042775"/>
                <a:ext cx="641350" cy="8488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6" descr="MCj02114920000[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0000" b="22393"/>
              <a:stretch/>
            </p:blipFill>
            <p:spPr bwMode="auto">
              <a:xfrm>
                <a:off x="2482850" y="3916021"/>
                <a:ext cx="641350" cy="8488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6" descr="MCj02114920000[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0000" b="22393"/>
              <a:stretch/>
            </p:blipFill>
            <p:spPr bwMode="auto">
              <a:xfrm>
                <a:off x="3435803" y="3963981"/>
                <a:ext cx="641350" cy="8488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6" descr="MCj02114920000[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0000" b="22393"/>
              <a:stretch/>
            </p:blipFill>
            <p:spPr bwMode="auto">
              <a:xfrm>
                <a:off x="1360715" y="4079644"/>
                <a:ext cx="641350" cy="8488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6" descr="MCj02114920000[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0000" b="22393"/>
              <a:stretch/>
            </p:blipFill>
            <p:spPr bwMode="auto">
              <a:xfrm>
                <a:off x="1040040" y="4133731"/>
                <a:ext cx="641350" cy="8488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6" descr="MCj02114920000[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0000" b="22393"/>
              <a:stretch/>
            </p:blipFill>
            <p:spPr bwMode="auto">
              <a:xfrm>
                <a:off x="3345093" y="3342027"/>
                <a:ext cx="641350" cy="8488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6" descr="MCj02114920000[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0000" b="22393"/>
              <a:stretch/>
            </p:blipFill>
            <p:spPr bwMode="auto">
              <a:xfrm>
                <a:off x="2711450" y="3646941"/>
                <a:ext cx="641350" cy="8488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6" descr="MCj02114920000[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0000" b="22393"/>
              <a:stretch/>
            </p:blipFill>
            <p:spPr bwMode="auto">
              <a:xfrm>
                <a:off x="1840593" y="4053905"/>
                <a:ext cx="641350" cy="8488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6" descr="MCj02114920000[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0000" b="22393"/>
              <a:stretch/>
            </p:blipFill>
            <p:spPr bwMode="auto">
              <a:xfrm>
                <a:off x="1499508" y="4532423"/>
                <a:ext cx="641350" cy="8488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6" descr="MCj02114920000[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0000" b="22393"/>
              <a:stretch/>
            </p:blipFill>
            <p:spPr bwMode="auto">
              <a:xfrm>
                <a:off x="669927" y="3975432"/>
                <a:ext cx="641350" cy="8488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 name="Picture 6" descr="MCj02114920000[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0000" b="22393"/>
              <a:stretch/>
            </p:blipFill>
            <p:spPr bwMode="auto">
              <a:xfrm>
                <a:off x="1681390" y="4387282"/>
                <a:ext cx="641350" cy="8488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36" name="Picture 6" descr="MCj02114920000[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0000" b="22393"/>
            <a:stretch/>
          </p:blipFill>
          <p:spPr bwMode="auto">
            <a:xfrm>
              <a:off x="3736979" y="3465721"/>
              <a:ext cx="641350" cy="8488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37" name="Picture 6" descr="MCj02114920000[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0000" b="22393"/>
          <a:stretch/>
        </p:blipFill>
        <p:spPr bwMode="auto">
          <a:xfrm>
            <a:off x="713425" y="4194855"/>
            <a:ext cx="641350" cy="8488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 name="Picture 6" descr="MCj02114920000[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0000" b="22393"/>
          <a:stretch/>
        </p:blipFill>
        <p:spPr bwMode="auto">
          <a:xfrm>
            <a:off x="625872" y="3797161"/>
            <a:ext cx="641350" cy="8488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04800" y="6046008"/>
            <a:ext cx="4800600" cy="369332"/>
          </a:xfrm>
          <a:prstGeom prst="rect">
            <a:avLst/>
          </a:prstGeom>
          <a:noFill/>
        </p:spPr>
        <p:txBody>
          <a:bodyPr wrap="square" rtlCol="0">
            <a:spAutoFit/>
          </a:bodyPr>
          <a:lstStyle/>
          <a:p>
            <a:pPr algn="ctr"/>
            <a:r>
              <a:rPr lang="en-US" b="1" i="1">
                <a:solidFill>
                  <a:srgbClr val="FF0000"/>
                </a:solidFill>
              </a:rPr>
              <a:t>Several bone cells make up a tissue…</a:t>
            </a:r>
            <a:r>
              <a:rPr lang="en-US" i="1"/>
              <a:t> </a:t>
            </a:r>
          </a:p>
        </p:txBody>
      </p:sp>
      <p:pic>
        <p:nvPicPr>
          <p:cNvPr id="4098" name="Picture 2" descr="C:\Users\mzaher\AppData\Local\Microsoft\Windows\Temporary Internet Files\Content.IE5\DPAN9GLL\MC900335798[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963532">
            <a:off x="676360" y="2965702"/>
            <a:ext cx="4077390" cy="3095678"/>
          </a:xfrm>
          <a:prstGeom prst="rect">
            <a:avLst/>
          </a:prstGeom>
          <a:noFill/>
          <a:extLst>
            <a:ext uri="{909E8E84-426E-40dd-AFC4-6F175D3DCCD1}">
              <a14:hiddenFill xmlns:a14="http://schemas.microsoft.com/office/drawing/2010/main" xmlns="">
                <a:solidFill>
                  <a:srgbClr val="FFFFFF"/>
                </a:solidFill>
              </a14:hiddenFill>
            </a:ext>
          </a:extLst>
        </p:spPr>
      </p:pic>
      <p:grpSp>
        <p:nvGrpSpPr>
          <p:cNvPr id="7" name="Group 6"/>
          <p:cNvGrpSpPr/>
          <p:nvPr/>
        </p:nvGrpSpPr>
        <p:grpSpPr>
          <a:xfrm>
            <a:off x="237067" y="990600"/>
            <a:ext cx="8659091" cy="5722599"/>
            <a:chOff x="228600" y="990600"/>
            <a:chExt cx="8659091" cy="5715000"/>
          </a:xfrm>
        </p:grpSpPr>
        <p:pic>
          <p:nvPicPr>
            <p:cNvPr id="153610" name="Picture 10" descr="http://images.clipart.com/thw/thw11/CL/5344_2005010018/000803_1053_32/21649913.thb.jpg?000803_1053_3269_v__v"/>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990600"/>
              <a:ext cx="8659091" cy="57150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1295400" y="2971800"/>
              <a:ext cx="6570025" cy="1569660"/>
            </a:xfrm>
            <a:prstGeom prst="rect">
              <a:avLst/>
            </a:prstGeom>
            <a:noFill/>
          </p:spPr>
          <p:txBody>
            <a:bodyPr wrap="square" rtlCol="0">
              <a:spAutoFit/>
            </a:bodyPr>
            <a:lstStyle/>
            <a:p>
              <a:pPr algn="ctr"/>
              <a:r>
                <a:rPr lang="en-US" sz="4800">
                  <a:solidFill>
                    <a:srgbClr val="0070C0"/>
                  </a:solidFill>
                </a:rPr>
                <a:t>Wait!  Not THAT kind of tissue!</a:t>
              </a:r>
            </a:p>
          </p:txBody>
        </p:sp>
      </p:grpSp>
      <p:sp>
        <p:nvSpPr>
          <p:cNvPr id="39" name="TextBox 38"/>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extLst>
      <p:ext uri="{BB962C8B-B14F-4D97-AF65-F5344CB8AC3E}">
        <p14:creationId xmlns:p14="http://schemas.microsoft.com/office/powerpoint/2010/main" val="4154639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2" presetClass="entr" presetSubtype="4" fill="hold" nodeType="withEffect">
                                  <p:stCondLst>
                                    <p:cond delay="500"/>
                                  </p:stCondLst>
                                  <p:childTnLst>
                                    <p:set>
                                      <p:cBhvr>
                                        <p:cTn id="8" dur="1" fill="hold">
                                          <p:stCondLst>
                                            <p:cond delay="0"/>
                                          </p:stCondLst>
                                        </p:cTn>
                                        <p:tgtEl>
                                          <p:spTgt spid="38"/>
                                        </p:tgtEl>
                                        <p:attrNameLst>
                                          <p:attrName>style.visibility</p:attrName>
                                        </p:attrNameLst>
                                      </p:cBhvr>
                                      <p:to>
                                        <p:strVal val="visible"/>
                                      </p:to>
                                    </p:set>
                                    <p:anim calcmode="lin" valueType="num">
                                      <p:cBhvr additive="base">
                                        <p:cTn id="9" dur="500" fill="hold"/>
                                        <p:tgtEl>
                                          <p:spTgt spid="38"/>
                                        </p:tgtEl>
                                        <p:attrNameLst>
                                          <p:attrName>ppt_x</p:attrName>
                                        </p:attrNameLst>
                                      </p:cBhvr>
                                      <p:tavLst>
                                        <p:tav tm="0">
                                          <p:val>
                                            <p:strVal val="#ppt_x"/>
                                          </p:val>
                                        </p:tav>
                                        <p:tav tm="100000">
                                          <p:val>
                                            <p:strVal val="#ppt_x"/>
                                          </p:val>
                                        </p:tav>
                                      </p:tavLst>
                                    </p:anim>
                                    <p:anim calcmode="lin" valueType="num">
                                      <p:cBhvr additive="base">
                                        <p:cTn id="10" dur="500" fill="hold"/>
                                        <p:tgtEl>
                                          <p:spTgt spid="38"/>
                                        </p:tgtEl>
                                        <p:attrNameLst>
                                          <p:attrName>ppt_y</p:attrName>
                                        </p:attrNameLst>
                                      </p:cBhvr>
                                      <p:tavLst>
                                        <p:tav tm="0">
                                          <p:val>
                                            <p:strVal val="1+#ppt_h/2"/>
                                          </p:val>
                                        </p:tav>
                                        <p:tav tm="100000">
                                          <p:val>
                                            <p:strVal val="#ppt_y"/>
                                          </p:val>
                                        </p:tav>
                                      </p:tavLst>
                                    </p:anim>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additive="base">
                                        <p:cTn id="14" dur="500" fill="hold"/>
                                        <p:tgtEl>
                                          <p:spTgt spid="37"/>
                                        </p:tgtEl>
                                        <p:attrNameLst>
                                          <p:attrName>ppt_x</p:attrName>
                                        </p:attrNameLst>
                                      </p:cBhvr>
                                      <p:tavLst>
                                        <p:tav tm="0">
                                          <p:val>
                                            <p:strVal val="#ppt_x"/>
                                          </p:val>
                                        </p:tav>
                                        <p:tav tm="100000">
                                          <p:val>
                                            <p:strVal val="#ppt_x"/>
                                          </p:val>
                                        </p:tav>
                                      </p:tavLst>
                                    </p:anim>
                                    <p:anim calcmode="lin" valueType="num">
                                      <p:cBhvr additive="base">
                                        <p:cTn id="15" dur="500" fill="hold"/>
                                        <p:tgtEl>
                                          <p:spTgt spid="37"/>
                                        </p:tgtEl>
                                        <p:attrNameLst>
                                          <p:attrName>ppt_y</p:attrName>
                                        </p:attrNameLst>
                                      </p:cBhvr>
                                      <p:tavLst>
                                        <p:tav tm="0">
                                          <p:val>
                                            <p:strVal val="1+#ppt_h/2"/>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500" fill="hold"/>
                                        <p:tgtEl>
                                          <p:spTgt spid="28"/>
                                        </p:tgtEl>
                                        <p:attrNameLst>
                                          <p:attrName>ppt_x</p:attrName>
                                        </p:attrNameLst>
                                      </p:cBhvr>
                                      <p:tavLst>
                                        <p:tav tm="0">
                                          <p:val>
                                            <p:strVal val="#ppt_x"/>
                                          </p:val>
                                        </p:tav>
                                        <p:tav tm="100000">
                                          <p:val>
                                            <p:strVal val="#ppt_x"/>
                                          </p:val>
                                        </p:tav>
                                      </p:tavLst>
                                    </p:anim>
                                    <p:anim calcmode="lin" valueType="num">
                                      <p:cBhvr additive="base">
                                        <p:cTn id="25" dur="500" fill="hold"/>
                                        <p:tgtEl>
                                          <p:spTgt spid="28"/>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10" presetClass="exit" presetSubtype="0" fill="hold" nodeType="afterEffect">
                                  <p:stCondLst>
                                    <p:cond delay="0"/>
                                  </p:stCondLst>
                                  <p:childTnLst>
                                    <p:animEffect transition="out" filter="fade">
                                      <p:cBhvr>
                                        <p:cTn id="28" dur="500"/>
                                        <p:tgtEl>
                                          <p:spTgt spid="38"/>
                                        </p:tgtEl>
                                      </p:cBhvr>
                                    </p:animEffect>
                                    <p:set>
                                      <p:cBhvr>
                                        <p:cTn id="29" dur="1" fill="hold">
                                          <p:stCondLst>
                                            <p:cond delay="499"/>
                                          </p:stCondLst>
                                        </p:cTn>
                                        <p:tgtEl>
                                          <p:spTgt spid="38"/>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37"/>
                                        </p:tgtEl>
                                      </p:cBhvr>
                                    </p:animEffect>
                                    <p:set>
                                      <p:cBhvr>
                                        <p:cTn id="32" dur="1" fill="hold">
                                          <p:stCondLst>
                                            <p:cond delay="499"/>
                                          </p:stCondLst>
                                        </p:cTn>
                                        <p:tgtEl>
                                          <p:spTgt spid="37"/>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31"/>
                                        </p:tgtEl>
                                      </p:cBhvr>
                                    </p:animEffect>
                                    <p:set>
                                      <p:cBhvr>
                                        <p:cTn id="35" dur="1" fill="hold">
                                          <p:stCondLst>
                                            <p:cond delay="499"/>
                                          </p:stCondLst>
                                        </p:cTn>
                                        <p:tgtEl>
                                          <p:spTgt spid="31"/>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28"/>
                                        </p:tgtEl>
                                      </p:cBhvr>
                                    </p:animEffect>
                                    <p:set>
                                      <p:cBhvr>
                                        <p:cTn id="38" dur="1" fill="hold">
                                          <p:stCondLst>
                                            <p:cond delay="499"/>
                                          </p:stCondLst>
                                        </p:cTn>
                                        <p:tgtEl>
                                          <p:spTgt spid="28"/>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3"/>
                                        </p:tgtEl>
                                      </p:cBhvr>
                                    </p:animEffect>
                                    <p:set>
                                      <p:cBhvr>
                                        <p:cTn id="41" dur="1" fill="hold">
                                          <p:stCondLst>
                                            <p:cond delay="499"/>
                                          </p:stCondLst>
                                        </p:cTn>
                                        <p:tgtEl>
                                          <p:spTgt spid="3"/>
                                        </p:tgtEl>
                                        <p:attrNameLst>
                                          <p:attrName>style.visibility</p:attrName>
                                        </p:attrNameLst>
                                      </p:cBhvr>
                                      <p:to>
                                        <p:strVal val="hidden"/>
                                      </p:to>
                                    </p:set>
                                  </p:childTnLst>
                                </p:cTn>
                              </p:par>
                              <p:par>
                                <p:cTn id="42" presetID="10" presetClass="entr" presetSubtype="0" fill="hold" nodeType="withEffect">
                                  <p:stCondLst>
                                    <p:cond delay="200"/>
                                  </p:stCondLst>
                                  <p:childTnLst>
                                    <p:set>
                                      <p:cBhvr>
                                        <p:cTn id="43" dur="1" fill="hold">
                                          <p:stCondLst>
                                            <p:cond delay="0"/>
                                          </p:stCondLst>
                                        </p:cTn>
                                        <p:tgtEl>
                                          <p:spTgt spid="4098"/>
                                        </p:tgtEl>
                                        <p:attrNameLst>
                                          <p:attrName>style.visibility</p:attrName>
                                        </p:attrNameLst>
                                      </p:cBhvr>
                                      <p:to>
                                        <p:strVal val="visible"/>
                                      </p:to>
                                    </p:set>
                                    <p:animEffect transition="in" filter="fade">
                                      <p:cBhvr>
                                        <p:cTn id="44"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http://images.clipart.com/thb/thb9/PH/5344_2004120013/020222_1334_00/19105071.thb.jpg?020222_1334_0011_l__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674" y="636876"/>
            <a:ext cx="8415607" cy="5602392"/>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4" name="Diagram 3"/>
          <p:cNvGraphicFramePr/>
          <p:nvPr>
            <p:extLst>
              <p:ext uri="{D42A27DB-BD31-4B8C-83A1-F6EECF244321}">
                <p14:modId xmlns:p14="http://schemas.microsoft.com/office/powerpoint/2010/main" val="386028633"/>
              </p:ext>
            </p:extLst>
          </p:nvPr>
        </p:nvGraphicFramePr>
        <p:xfrm>
          <a:off x="2895600" y="304800"/>
          <a:ext cx="3219450" cy="2575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Diagram 9"/>
          <p:cNvGraphicFramePr/>
          <p:nvPr>
            <p:extLst>
              <p:ext uri="{D42A27DB-BD31-4B8C-83A1-F6EECF244321}">
                <p14:modId xmlns:p14="http://schemas.microsoft.com/office/powerpoint/2010/main" val="2063388345"/>
              </p:ext>
            </p:extLst>
          </p:nvPr>
        </p:nvGraphicFramePr>
        <p:xfrm>
          <a:off x="4419600" y="990600"/>
          <a:ext cx="2971800" cy="42672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9" name="Diagram 8"/>
          <p:cNvGraphicFramePr/>
          <p:nvPr>
            <p:extLst>
              <p:ext uri="{D42A27DB-BD31-4B8C-83A1-F6EECF244321}">
                <p14:modId xmlns:p14="http://schemas.microsoft.com/office/powerpoint/2010/main" val="2602504501"/>
              </p:ext>
            </p:extLst>
          </p:nvPr>
        </p:nvGraphicFramePr>
        <p:xfrm>
          <a:off x="4267200" y="4114800"/>
          <a:ext cx="2667000" cy="25146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8" name="Diagram 7"/>
          <p:cNvGraphicFramePr/>
          <p:nvPr>
            <p:extLst>
              <p:ext uri="{D42A27DB-BD31-4B8C-83A1-F6EECF244321}">
                <p14:modId xmlns:p14="http://schemas.microsoft.com/office/powerpoint/2010/main" val="1410259049"/>
              </p:ext>
            </p:extLst>
          </p:nvPr>
        </p:nvGraphicFramePr>
        <p:xfrm>
          <a:off x="5410200" y="2971800"/>
          <a:ext cx="2381250" cy="1905000"/>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pic>
        <p:nvPicPr>
          <p:cNvPr id="6150" name="Picture 6" descr="http://images.clipart.com/thb/thb14/CL/060206_5397_00/32033290.thb.jpg?060206_5397_0062_v__v"/>
          <p:cNvPicPr>
            <a:picLocks noChangeAspect="1" noChangeArrowheads="1"/>
          </p:cNvPicPr>
          <p:nvPr/>
        </p:nvPicPr>
        <p:blipFill>
          <a:blip r:embed="rId23" cstate="print">
            <a:extLst>
              <a:ext uri="{BEBA8EAE-BF5A-486C-A8C5-ECC9F3942E4B}">
                <a14:imgProps xmlns:a14="http://schemas.microsoft.com/office/drawing/2010/main">
                  <a14:imgLayer r:embed="rId24">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a:off x="2362200" y="2667000"/>
            <a:ext cx="544396" cy="724482"/>
          </a:xfrm>
          <a:prstGeom prst="rect">
            <a:avLst/>
          </a:prstGeom>
          <a:solidFill>
            <a:srgbClr val="B7099E"/>
          </a:solidFill>
          <a:effectLst>
            <a:softEdge rad="63500"/>
          </a:effectLst>
        </p:spPr>
      </p:pic>
      <p:sp>
        <p:nvSpPr>
          <p:cNvPr id="11" name="TextBox 10"/>
          <p:cNvSpPr txBox="1"/>
          <p:nvPr/>
        </p:nvSpPr>
        <p:spPr>
          <a:xfrm>
            <a:off x="5076135" y="685800"/>
            <a:ext cx="1865559" cy="646331"/>
          </a:xfrm>
          <a:prstGeom prst="rect">
            <a:avLst/>
          </a:prstGeom>
          <a:noFill/>
        </p:spPr>
        <p:txBody>
          <a:bodyPr wrap="square" rtlCol="0">
            <a:spAutoFit/>
          </a:bodyPr>
          <a:lstStyle/>
          <a:p>
            <a:pPr algn="ctr"/>
            <a:r>
              <a:rPr lang="en-US" b="1">
                <a:solidFill>
                  <a:schemeClr val="bg1"/>
                </a:solidFill>
              </a:rPr>
              <a:t>Cardiac Muscle</a:t>
            </a:r>
          </a:p>
        </p:txBody>
      </p:sp>
      <p:sp>
        <p:nvSpPr>
          <p:cNvPr id="15" name="TextBox 14"/>
          <p:cNvSpPr txBox="1"/>
          <p:nvPr/>
        </p:nvSpPr>
        <p:spPr>
          <a:xfrm>
            <a:off x="7237678" y="1611433"/>
            <a:ext cx="1220522" cy="646331"/>
          </a:xfrm>
          <a:prstGeom prst="rect">
            <a:avLst/>
          </a:prstGeom>
          <a:noFill/>
        </p:spPr>
        <p:txBody>
          <a:bodyPr wrap="square" rtlCol="0">
            <a:spAutoFit/>
          </a:bodyPr>
          <a:lstStyle/>
          <a:p>
            <a:pPr algn="ctr"/>
            <a:r>
              <a:rPr lang="en-US" b="1">
                <a:solidFill>
                  <a:schemeClr val="bg1"/>
                </a:solidFill>
              </a:rPr>
              <a:t>Epithelial Tissue</a:t>
            </a:r>
          </a:p>
        </p:txBody>
      </p:sp>
      <p:sp>
        <p:nvSpPr>
          <p:cNvPr id="16" name="TextBox 15"/>
          <p:cNvSpPr txBox="1"/>
          <p:nvPr/>
        </p:nvSpPr>
        <p:spPr>
          <a:xfrm>
            <a:off x="7431551" y="3276600"/>
            <a:ext cx="1102849" cy="646331"/>
          </a:xfrm>
          <a:prstGeom prst="rect">
            <a:avLst/>
          </a:prstGeom>
          <a:noFill/>
        </p:spPr>
        <p:txBody>
          <a:bodyPr wrap="square" rtlCol="0">
            <a:spAutoFit/>
          </a:bodyPr>
          <a:lstStyle/>
          <a:p>
            <a:pPr algn="ctr"/>
            <a:r>
              <a:rPr lang="en-US" b="1">
                <a:solidFill>
                  <a:schemeClr val="bg1"/>
                </a:solidFill>
              </a:rPr>
              <a:t>Striated Muscle</a:t>
            </a:r>
          </a:p>
        </p:txBody>
      </p:sp>
      <p:sp>
        <p:nvSpPr>
          <p:cNvPr id="17" name="TextBox 16"/>
          <p:cNvSpPr txBox="1"/>
          <p:nvPr/>
        </p:nvSpPr>
        <p:spPr>
          <a:xfrm>
            <a:off x="6782461" y="5297269"/>
            <a:ext cx="1142339" cy="646331"/>
          </a:xfrm>
          <a:prstGeom prst="rect">
            <a:avLst/>
          </a:prstGeom>
          <a:noFill/>
        </p:spPr>
        <p:txBody>
          <a:bodyPr wrap="square" rtlCol="0">
            <a:spAutoFit/>
          </a:bodyPr>
          <a:lstStyle/>
          <a:p>
            <a:pPr algn="ctr"/>
            <a:r>
              <a:rPr lang="en-US" b="1">
                <a:solidFill>
                  <a:schemeClr val="bg1"/>
                </a:solidFill>
              </a:rPr>
              <a:t>Smooth Muscle</a:t>
            </a:r>
          </a:p>
        </p:txBody>
      </p:sp>
      <p:cxnSp>
        <p:nvCxnSpPr>
          <p:cNvPr id="13" name="Straight Connector 12"/>
          <p:cNvCxnSpPr/>
          <p:nvPr/>
        </p:nvCxnSpPr>
        <p:spPr>
          <a:xfrm flipH="1">
            <a:off x="2634398" y="821542"/>
            <a:ext cx="827260" cy="2207699"/>
          </a:xfrm>
          <a:prstGeom prst="line">
            <a:avLst/>
          </a:prstGeom>
        </p:spPr>
        <p:style>
          <a:lnRef idx="2">
            <a:schemeClr val="accent3"/>
          </a:lnRef>
          <a:fillRef idx="0">
            <a:schemeClr val="accent3"/>
          </a:fillRef>
          <a:effectRef idx="1">
            <a:schemeClr val="accent3"/>
          </a:effectRef>
          <a:fontRef idx="minor">
            <a:schemeClr val="tx1"/>
          </a:fontRef>
        </p:style>
      </p:cxnSp>
      <p:cxnSp>
        <p:nvCxnSpPr>
          <p:cNvPr id="21" name="Straight Connector 20"/>
          <p:cNvCxnSpPr/>
          <p:nvPr/>
        </p:nvCxnSpPr>
        <p:spPr>
          <a:xfrm flipH="1">
            <a:off x="2643189" y="1796099"/>
            <a:ext cx="2005011" cy="1236815"/>
          </a:xfrm>
          <a:prstGeom prst="line">
            <a:avLst/>
          </a:prstGeom>
        </p:spPr>
        <p:style>
          <a:lnRef idx="2">
            <a:schemeClr val="accent3"/>
          </a:lnRef>
          <a:fillRef idx="0">
            <a:schemeClr val="accent3"/>
          </a:fillRef>
          <a:effectRef idx="1">
            <a:schemeClr val="accent3"/>
          </a:effectRef>
          <a:fontRef idx="minor">
            <a:schemeClr val="tx1"/>
          </a:fontRef>
        </p:style>
      </p:cxnSp>
      <p:cxnSp>
        <p:nvCxnSpPr>
          <p:cNvPr id="28" name="Straight Connector 27"/>
          <p:cNvCxnSpPr/>
          <p:nvPr/>
        </p:nvCxnSpPr>
        <p:spPr>
          <a:xfrm flipH="1">
            <a:off x="3645694" y="1295400"/>
            <a:ext cx="1820975" cy="1905000"/>
          </a:xfrm>
          <a:prstGeom prst="line">
            <a:avLst/>
          </a:prstGeom>
        </p:spPr>
        <p:style>
          <a:lnRef idx="2">
            <a:schemeClr val="accent3"/>
          </a:lnRef>
          <a:fillRef idx="0">
            <a:schemeClr val="accent3"/>
          </a:fillRef>
          <a:effectRef idx="1">
            <a:schemeClr val="accent3"/>
          </a:effectRef>
          <a:fontRef idx="minor">
            <a:schemeClr val="tx1"/>
          </a:fontRef>
        </p:style>
      </p:cxnSp>
      <p:cxnSp>
        <p:nvCxnSpPr>
          <p:cNvPr id="29" name="Straight Connector 28"/>
          <p:cNvCxnSpPr/>
          <p:nvPr/>
        </p:nvCxnSpPr>
        <p:spPr>
          <a:xfrm flipH="1">
            <a:off x="3645695" y="2895600"/>
            <a:ext cx="2678906" cy="304800"/>
          </a:xfrm>
          <a:prstGeom prst="line">
            <a:avLst/>
          </a:prstGeom>
        </p:spPr>
        <p:style>
          <a:lnRef idx="2">
            <a:schemeClr val="accent3"/>
          </a:lnRef>
          <a:fillRef idx="0">
            <a:schemeClr val="accent3"/>
          </a:fillRef>
          <a:effectRef idx="1">
            <a:schemeClr val="accent3"/>
          </a:effectRef>
          <a:fontRef idx="minor">
            <a:schemeClr val="tx1"/>
          </a:fontRef>
        </p:style>
      </p:cxnSp>
      <p:pic>
        <p:nvPicPr>
          <p:cNvPr id="6152" name="Picture 8" descr="http://images.clipart.com/thb/thb6/CL/artineed/health_medical/bones_wrist_001/15071120.thb.jpg?01m"/>
          <p:cNvPicPr>
            <a:picLocks noChangeAspect="1" noChangeArrowheads="1"/>
          </p:cNvPicPr>
          <p:nvPr/>
        </p:nvPicPr>
        <p:blipFill rotWithShape="1">
          <a:blip r:embed="rId25">
            <a:extLst>
              <a:ext uri="{BEBA8EAE-BF5A-486C-A8C5-ECC9F3942E4B}">
                <a14:imgProps xmlns:a14="http://schemas.microsoft.com/office/drawing/2010/main">
                  <a14:imgLayer r:embed="rId26">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l="9717" r="9954"/>
          <a:stretch/>
        </p:blipFill>
        <p:spPr bwMode="auto">
          <a:xfrm rot="1010313">
            <a:off x="3193362" y="4015677"/>
            <a:ext cx="1190325" cy="2002448"/>
          </a:xfrm>
          <a:prstGeom prst="rect">
            <a:avLst/>
          </a:prstGeom>
          <a:noFill/>
          <a:effectLst>
            <a:softEdge rad="317500"/>
          </a:effectLst>
          <a:extLst>
            <a:ext uri="{909E8E84-426E-40dd-AFC4-6F175D3DCCD1}">
              <a14:hiddenFill xmlns:a14="http://schemas.microsoft.com/office/drawing/2010/main" xmlns="">
                <a:solidFill>
                  <a:srgbClr val="FFFFFF"/>
                </a:solidFill>
              </a14:hiddenFill>
            </a:ext>
          </a:extLst>
        </p:spPr>
      </p:pic>
      <p:cxnSp>
        <p:nvCxnSpPr>
          <p:cNvPr id="35" name="Straight Connector 34"/>
          <p:cNvCxnSpPr/>
          <p:nvPr/>
        </p:nvCxnSpPr>
        <p:spPr>
          <a:xfrm flipH="1">
            <a:off x="2643189" y="4550611"/>
            <a:ext cx="3029877" cy="249990"/>
          </a:xfrm>
          <a:prstGeom prst="line">
            <a:avLst/>
          </a:prstGeom>
        </p:spPr>
        <p:style>
          <a:lnRef idx="2">
            <a:schemeClr val="accent3"/>
          </a:lnRef>
          <a:fillRef idx="0">
            <a:schemeClr val="accent3"/>
          </a:fillRef>
          <a:effectRef idx="1">
            <a:schemeClr val="accent3"/>
          </a:effectRef>
          <a:fontRef idx="minor">
            <a:schemeClr val="tx1"/>
          </a:fontRef>
        </p:style>
      </p:cxnSp>
      <p:cxnSp>
        <p:nvCxnSpPr>
          <p:cNvPr id="36" name="Straight Connector 35"/>
          <p:cNvCxnSpPr/>
          <p:nvPr/>
        </p:nvCxnSpPr>
        <p:spPr>
          <a:xfrm flipH="1" flipV="1">
            <a:off x="2643190" y="4800601"/>
            <a:ext cx="2494357" cy="1438667"/>
          </a:xfrm>
          <a:prstGeom prst="line">
            <a:avLst/>
          </a:prstGeom>
        </p:spPr>
        <p:style>
          <a:lnRef idx="2">
            <a:schemeClr val="accent3"/>
          </a:lnRef>
          <a:fillRef idx="0">
            <a:schemeClr val="accent3"/>
          </a:fillRef>
          <a:effectRef idx="1">
            <a:schemeClr val="accent3"/>
          </a:effectRef>
          <a:fontRef idx="minor">
            <a:schemeClr val="tx1"/>
          </a:fontRef>
        </p:style>
      </p:cxnSp>
      <p:cxnSp>
        <p:nvCxnSpPr>
          <p:cNvPr id="33" name="Straight Connector 32"/>
          <p:cNvCxnSpPr/>
          <p:nvPr/>
        </p:nvCxnSpPr>
        <p:spPr>
          <a:xfrm flipH="1">
            <a:off x="3645695" y="3048000"/>
            <a:ext cx="2678906" cy="1502611"/>
          </a:xfrm>
          <a:prstGeom prst="line">
            <a:avLst/>
          </a:prstGeom>
        </p:spPr>
        <p:style>
          <a:lnRef idx="2">
            <a:schemeClr val="accent3"/>
          </a:lnRef>
          <a:fillRef idx="0">
            <a:schemeClr val="accent3"/>
          </a:fillRef>
          <a:effectRef idx="1">
            <a:schemeClr val="accent3"/>
          </a:effectRef>
          <a:fontRef idx="minor">
            <a:schemeClr val="tx1"/>
          </a:fontRef>
        </p:style>
      </p:cxnSp>
      <p:cxnSp>
        <p:nvCxnSpPr>
          <p:cNvPr id="34" name="Straight Connector 33"/>
          <p:cNvCxnSpPr/>
          <p:nvPr/>
        </p:nvCxnSpPr>
        <p:spPr>
          <a:xfrm flipH="1">
            <a:off x="3645695" y="4376242"/>
            <a:ext cx="2983706" cy="174369"/>
          </a:xfrm>
          <a:prstGeom prst="line">
            <a:avLst/>
          </a:prstGeom>
        </p:spPr>
        <p:style>
          <a:lnRef idx="2">
            <a:schemeClr val="accent3"/>
          </a:lnRef>
          <a:fillRef idx="0">
            <a:schemeClr val="accent3"/>
          </a:fillRef>
          <a:effectRef idx="1">
            <a:schemeClr val="accent3"/>
          </a:effectRef>
          <a:fontRef idx="minor">
            <a:schemeClr val="tx1"/>
          </a:fontRef>
        </p:style>
      </p:cxnSp>
      <p:sp>
        <p:nvSpPr>
          <p:cNvPr id="55" name="TextBox 54"/>
          <p:cNvSpPr txBox="1"/>
          <p:nvPr/>
        </p:nvSpPr>
        <p:spPr>
          <a:xfrm>
            <a:off x="295474" y="732971"/>
            <a:ext cx="1990526" cy="2308324"/>
          </a:xfrm>
          <a:prstGeom prst="rect">
            <a:avLst/>
          </a:prstGeom>
          <a:noFill/>
        </p:spPr>
        <p:txBody>
          <a:bodyPr wrap="square" rtlCol="0">
            <a:spAutoFit/>
          </a:bodyPr>
          <a:lstStyle/>
          <a:p>
            <a:pPr algn="ctr"/>
            <a:r>
              <a:rPr lang="en-US" sz="3600" b="1">
                <a:solidFill>
                  <a:srgbClr val="00B0F0"/>
                </a:solidFill>
              </a:rPr>
              <a:t>Tissues of the Human Body</a:t>
            </a:r>
          </a:p>
        </p:txBody>
      </p:sp>
      <p:sp>
        <p:nvSpPr>
          <p:cNvPr id="22" name="TextBox 21"/>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1" name="Picture 13" descr="http://images.clipart.com/thb/thb6/CL/s_forlag/body/7704139.thb.jpg?hjarn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00800" y="381000"/>
            <a:ext cx="1222683" cy="1445740"/>
          </a:xfrm>
          <a:prstGeom prst="rect">
            <a:avLst/>
          </a:prstGeom>
          <a:noFill/>
          <a:extLst>
            <a:ext uri="{909E8E84-426E-40dd-AFC4-6F175D3DCCD1}">
              <a14:hiddenFill xmlns:a14="http://schemas.microsoft.com/office/drawing/2010/main" xmlns="">
                <a:solidFill>
                  <a:srgbClr val="FFFFFF"/>
                </a:solidFill>
              </a14:hiddenFill>
            </a:ext>
          </a:extLst>
        </p:spPr>
      </p:pic>
      <p:pic>
        <p:nvPicPr>
          <p:cNvPr id="7179" name="Picture 11" descr="http://images.clipart.com/thb/thb6/CL/s_forlag/body/7704151.thb.jpg?lungs_col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333500"/>
            <a:ext cx="2864467" cy="4495800"/>
          </a:xfrm>
          <a:prstGeom prst="rect">
            <a:avLst/>
          </a:prstGeom>
          <a:noFill/>
          <a:extLst>
            <a:ext uri="{909E8E84-426E-40dd-AFC4-6F175D3DCCD1}">
              <a14:hiddenFill xmlns:a14="http://schemas.microsoft.com/office/drawing/2010/main" xmlns="">
                <a:solidFill>
                  <a:srgbClr val="FFFFFF"/>
                </a:solidFill>
              </a14:hiddenFill>
            </a:ext>
          </a:extLst>
        </p:spPr>
      </p:pic>
      <p:sp>
        <p:nvSpPr>
          <p:cNvPr id="7171" name="Rectangle 3"/>
          <p:cNvSpPr>
            <a:spLocks noGrp="1" noChangeArrowheads="1"/>
          </p:cNvSpPr>
          <p:nvPr>
            <p:ph type="body" idx="1"/>
          </p:nvPr>
        </p:nvSpPr>
        <p:spPr>
          <a:xfrm>
            <a:off x="406400" y="1827061"/>
            <a:ext cx="4800600" cy="3202139"/>
          </a:xfrm>
        </p:spPr>
        <p:txBody>
          <a:bodyPr/>
          <a:lstStyle/>
          <a:p>
            <a:pPr marL="0" indent="0" algn="ctr" eaLnBrk="1" hangingPunct="1">
              <a:buNone/>
            </a:pPr>
            <a:r>
              <a:rPr lang="en-US" sz="6600" b="1">
                <a:solidFill>
                  <a:schemeClr val="tx1"/>
                </a:solidFill>
              </a:rPr>
              <a:t>Organ</a:t>
            </a:r>
          </a:p>
          <a:p>
            <a:pPr marL="0" indent="0" algn="ctr" eaLnBrk="1" hangingPunct="1">
              <a:buNone/>
            </a:pPr>
            <a:r>
              <a:rPr lang="en-US"/>
              <a:t>Made of similar tissues that work together to perform a specific activity</a:t>
            </a:r>
          </a:p>
          <a:p>
            <a:pPr algn="ctr" eaLnBrk="1" hangingPunct="1">
              <a:buFontTx/>
              <a:buNone/>
            </a:pPr>
            <a:endParaRPr lang="en-US" sz="2400" i="1">
              <a:solidFill>
                <a:schemeClr val="accent2"/>
              </a:solidFill>
            </a:endParaRPr>
          </a:p>
          <a:p>
            <a:pPr algn="ctr" eaLnBrk="1" hangingPunct="1">
              <a:buFontTx/>
              <a:buNone/>
            </a:pPr>
            <a:r>
              <a:rPr lang="en-US" sz="2400" i="1">
                <a:solidFill>
                  <a:schemeClr val="accent2"/>
                </a:solidFill>
              </a:rPr>
              <a:t>What other organs can you think of?</a:t>
            </a:r>
          </a:p>
        </p:txBody>
      </p:sp>
      <p:pic>
        <p:nvPicPr>
          <p:cNvPr id="7177" name="Picture 9" descr="http://images.clipart.com/thb/thb14/CL/060206_5397_00/32033290.thb.jpg?060206_5397_0062_v__v"/>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95" b="100000" l="0" r="100000"/>
                    </a14:imgEffect>
                  </a14:imgLayer>
                </a14:imgProps>
              </a:ext>
              <a:ext uri="{28A0092B-C50C-407E-A947-70E740481C1C}">
                <a14:useLocalDpi xmlns:a14="http://schemas.microsoft.com/office/drawing/2010/main" val="0"/>
              </a:ext>
            </a:extLst>
          </a:blip>
          <a:srcRect/>
          <a:stretch>
            <a:fillRect/>
          </a:stretch>
        </p:blipFill>
        <p:spPr bwMode="auto">
          <a:xfrm>
            <a:off x="6734628" y="2362200"/>
            <a:ext cx="629847" cy="838200"/>
          </a:xfrm>
          <a:prstGeom prst="rect">
            <a:avLst/>
          </a:prstGeom>
          <a:noFill/>
          <a:effectLst/>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500" fill="hold"/>
                                        <p:tgtEl>
                                          <p:spTgt spid="717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3"/>
          <p:cNvSpPr>
            <a:spLocks noGrp="1" noChangeArrowheads="1"/>
          </p:cNvSpPr>
          <p:nvPr>
            <p:ph type="body" idx="1"/>
          </p:nvPr>
        </p:nvSpPr>
        <p:spPr>
          <a:xfrm>
            <a:off x="457200" y="381001"/>
            <a:ext cx="8229600" cy="2209799"/>
          </a:xfrm>
        </p:spPr>
        <p:txBody>
          <a:bodyPr/>
          <a:lstStyle/>
          <a:p>
            <a:pPr algn="ctr" eaLnBrk="1" hangingPunct="1">
              <a:buFontTx/>
              <a:buNone/>
            </a:pPr>
            <a:r>
              <a:rPr lang="en-US" sz="6600" b="1">
                <a:solidFill>
                  <a:schemeClr val="tx1"/>
                </a:solidFill>
              </a:rPr>
              <a:t>Organ System</a:t>
            </a:r>
            <a:endParaRPr lang="en-US" sz="6600" b="1"/>
          </a:p>
          <a:p>
            <a:pPr algn="ctr" eaLnBrk="1" hangingPunct="1">
              <a:buFontTx/>
              <a:buNone/>
            </a:pPr>
            <a:r>
              <a:rPr lang="en-US"/>
              <a:t>Groups of one or more organs working together to perform functions for the organism.</a:t>
            </a:r>
          </a:p>
          <a:p>
            <a:pPr algn="ctr" eaLnBrk="1" hangingPunct="1">
              <a:buFontTx/>
              <a:buNone/>
            </a:pPr>
            <a:r>
              <a:rPr lang="en-US" sz="2400" i="1">
                <a:solidFill>
                  <a:schemeClr val="accent2"/>
                </a:solidFill>
              </a:rPr>
              <a:t>Our human body has 11 organ systems.  Can you name them?</a:t>
            </a:r>
          </a:p>
        </p:txBody>
      </p:sp>
      <p:pic>
        <p:nvPicPr>
          <p:cNvPr id="9223" name="Picture 7" descr="http://images.clipart.com/thb/thb14/PH/Corel_8901/34812809.thb.jpg?000802_c520_0000_clh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9490" y="2936095"/>
            <a:ext cx="5410200" cy="3617105"/>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717" y="-3819886"/>
            <a:ext cx="9122019" cy="6841514"/>
          </a:xfrm>
          <a:prstGeom prst="rect">
            <a:avLst/>
          </a:prstGeom>
        </p:spPr>
      </p:pic>
      <p:sp>
        <p:nvSpPr>
          <p:cNvPr id="6" name="Oval 5">
            <a:hlinkClick r:id="rId3"/>
          </p:cNvPr>
          <p:cNvSpPr/>
          <p:nvPr/>
        </p:nvSpPr>
        <p:spPr>
          <a:xfrm>
            <a:off x="0" y="142875"/>
            <a:ext cx="1285875" cy="1238250"/>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endParaRPr lang="en-US"/>
          </a:p>
        </p:txBody>
      </p:sp>
      <p:sp>
        <p:nvSpPr>
          <p:cNvPr id="7" name="Oval 6">
            <a:hlinkClick r:id="rId4"/>
          </p:cNvPr>
          <p:cNvSpPr/>
          <p:nvPr/>
        </p:nvSpPr>
        <p:spPr>
          <a:xfrm>
            <a:off x="1952625" y="2333625"/>
            <a:ext cx="714375" cy="752870"/>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endParaRPr lang="en-US"/>
          </a:p>
        </p:txBody>
      </p:sp>
      <p:sp>
        <p:nvSpPr>
          <p:cNvPr id="8" name="Oval 7">
            <a:hlinkClick r:id="rId5"/>
          </p:cNvPr>
          <p:cNvSpPr/>
          <p:nvPr/>
        </p:nvSpPr>
        <p:spPr>
          <a:xfrm>
            <a:off x="2857500" y="2333625"/>
            <a:ext cx="714375" cy="752870"/>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endParaRPr lang="en-US"/>
          </a:p>
        </p:txBody>
      </p:sp>
      <p:sp>
        <p:nvSpPr>
          <p:cNvPr id="9" name="Oval 8">
            <a:hlinkClick r:id="rId6"/>
          </p:cNvPr>
          <p:cNvSpPr/>
          <p:nvPr/>
        </p:nvSpPr>
        <p:spPr>
          <a:xfrm>
            <a:off x="3768587" y="2266869"/>
            <a:ext cx="714375" cy="752870"/>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endParaRPr lang="en-US"/>
          </a:p>
        </p:txBody>
      </p:sp>
      <p:sp>
        <p:nvSpPr>
          <p:cNvPr id="10" name="Oval 9">
            <a:hlinkClick r:id="rId7"/>
          </p:cNvPr>
          <p:cNvSpPr/>
          <p:nvPr/>
        </p:nvSpPr>
        <p:spPr>
          <a:xfrm>
            <a:off x="4683815" y="2333625"/>
            <a:ext cx="714375" cy="752870"/>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endParaRPr lang="en-US"/>
          </a:p>
        </p:txBody>
      </p:sp>
      <p:sp>
        <p:nvSpPr>
          <p:cNvPr id="11" name="Oval 10">
            <a:hlinkClick r:id="rId8"/>
          </p:cNvPr>
          <p:cNvSpPr/>
          <p:nvPr/>
        </p:nvSpPr>
        <p:spPr>
          <a:xfrm>
            <a:off x="5599043" y="2316565"/>
            <a:ext cx="714375" cy="752870"/>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endParaRPr lang="en-US"/>
          </a:p>
        </p:txBody>
      </p:sp>
      <p:sp>
        <p:nvSpPr>
          <p:cNvPr id="12" name="Oval 11">
            <a:hlinkClick r:id="rId9"/>
          </p:cNvPr>
          <p:cNvSpPr/>
          <p:nvPr/>
        </p:nvSpPr>
        <p:spPr>
          <a:xfrm>
            <a:off x="6510130" y="2333625"/>
            <a:ext cx="714375" cy="752870"/>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endParaRPr lang="en-US"/>
          </a:p>
        </p:txBody>
      </p:sp>
      <p:sp>
        <p:nvSpPr>
          <p:cNvPr id="13" name="Oval 12">
            <a:hlinkClick r:id="rId10"/>
          </p:cNvPr>
          <p:cNvSpPr/>
          <p:nvPr/>
        </p:nvSpPr>
        <p:spPr>
          <a:xfrm>
            <a:off x="142875" y="3238500"/>
            <a:ext cx="952500" cy="851890"/>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endParaRPr lang="en-US"/>
          </a:p>
        </p:txBody>
      </p:sp>
      <p:sp>
        <p:nvSpPr>
          <p:cNvPr id="14" name="Oval 13">
            <a:hlinkClick r:id="rId11"/>
          </p:cNvPr>
          <p:cNvSpPr/>
          <p:nvPr/>
        </p:nvSpPr>
        <p:spPr>
          <a:xfrm>
            <a:off x="142875" y="2266870"/>
            <a:ext cx="948358" cy="819626"/>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endParaRPr lang="en-US"/>
          </a:p>
        </p:txBody>
      </p:sp>
      <p:sp>
        <p:nvSpPr>
          <p:cNvPr id="15" name="Oval 14">
            <a:hlinkClick r:id="rId12"/>
          </p:cNvPr>
          <p:cNvSpPr/>
          <p:nvPr/>
        </p:nvSpPr>
        <p:spPr>
          <a:xfrm>
            <a:off x="142874" y="1435246"/>
            <a:ext cx="948358" cy="819626"/>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endParaRPr lang="en-US"/>
          </a:p>
        </p:txBody>
      </p:sp>
      <p:sp>
        <p:nvSpPr>
          <p:cNvPr id="16" name="Oval 15">
            <a:hlinkClick r:id="rId13"/>
          </p:cNvPr>
          <p:cNvSpPr/>
          <p:nvPr/>
        </p:nvSpPr>
        <p:spPr>
          <a:xfrm>
            <a:off x="179112" y="4152621"/>
            <a:ext cx="948358" cy="819626"/>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endParaRPr lang="en-US"/>
          </a:p>
        </p:txBody>
      </p:sp>
      <p:sp>
        <p:nvSpPr>
          <p:cNvPr id="17" name="Oval 16">
            <a:hlinkClick r:id="rId3"/>
          </p:cNvPr>
          <p:cNvSpPr/>
          <p:nvPr/>
        </p:nvSpPr>
        <p:spPr>
          <a:xfrm>
            <a:off x="91939" y="6038374"/>
            <a:ext cx="948358" cy="819626"/>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endParaRPr lang="en-US"/>
          </a:p>
        </p:txBody>
      </p:sp>
      <p:sp>
        <p:nvSpPr>
          <p:cNvPr id="3" name="Rectangle 2">
            <a:hlinkClick r:id="rId4"/>
          </p:cNvPr>
          <p:cNvSpPr/>
          <p:nvPr/>
        </p:nvSpPr>
        <p:spPr>
          <a:xfrm>
            <a:off x="5922066" y="1295400"/>
            <a:ext cx="2917135" cy="3095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hlinkClick r:id="rId14"/>
          </p:cNvPr>
          <p:cNvSpPr/>
          <p:nvPr/>
        </p:nvSpPr>
        <p:spPr>
          <a:xfrm>
            <a:off x="7429500" y="2286000"/>
            <a:ext cx="714375" cy="752870"/>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endParaRPr lang="en-US"/>
          </a:p>
        </p:txBody>
      </p:sp>
    </p:spTree>
    <p:extLst>
      <p:ext uri="{BB962C8B-B14F-4D97-AF65-F5344CB8AC3E}">
        <p14:creationId xmlns:p14="http://schemas.microsoft.com/office/powerpoint/2010/main" val="19758337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body" idx="1"/>
          </p:nvPr>
        </p:nvSpPr>
        <p:spPr>
          <a:xfrm>
            <a:off x="134471" y="0"/>
            <a:ext cx="8839200" cy="4572000"/>
          </a:xfrm>
        </p:spPr>
        <p:txBody>
          <a:bodyPr/>
          <a:lstStyle/>
          <a:p>
            <a:pPr marL="0" indent="0" algn="ctr" eaLnBrk="1" hangingPunct="1">
              <a:buNone/>
            </a:pPr>
            <a:r>
              <a:rPr lang="en-US" sz="6600" b="1"/>
              <a:t>Organism</a:t>
            </a:r>
            <a:endParaRPr lang="en-US" sz="6600"/>
          </a:p>
          <a:p>
            <a:pPr marL="0" indent="0" algn="ctr" eaLnBrk="1" hangingPunct="1">
              <a:buNone/>
            </a:pPr>
            <a:r>
              <a:rPr lang="en-US"/>
              <a:t>Entire living thing that carries out all basic life functions. 	</a:t>
            </a:r>
          </a:p>
          <a:p>
            <a:pPr marL="0" indent="0" algn="ctr" eaLnBrk="1" hangingPunct="1">
              <a:buNone/>
            </a:pPr>
            <a:r>
              <a:rPr lang="en-US" sz="3000"/>
              <a:t>Meaning… it’s made of </a:t>
            </a:r>
            <a:r>
              <a:rPr lang="en-US" sz="3000" b="1">
                <a:solidFill>
                  <a:srgbClr val="FF0000"/>
                </a:solidFill>
              </a:rPr>
              <a:t>cells</a:t>
            </a:r>
            <a:r>
              <a:rPr lang="en-US" sz="3000"/>
              <a:t>, </a:t>
            </a:r>
            <a:r>
              <a:rPr lang="en-US" sz="3000" b="1">
                <a:solidFill>
                  <a:srgbClr val="FF6600"/>
                </a:solidFill>
              </a:rPr>
              <a:t>shares similar chemicals</a:t>
            </a:r>
            <a:r>
              <a:rPr lang="en-US" sz="3000"/>
              <a:t>, can </a:t>
            </a:r>
            <a:r>
              <a:rPr lang="en-US" sz="3000" b="1">
                <a:solidFill>
                  <a:srgbClr val="FFCC00"/>
                </a:solidFill>
              </a:rPr>
              <a:t>take in and use energy</a:t>
            </a:r>
            <a:r>
              <a:rPr lang="en-US" sz="3000"/>
              <a:t>, </a:t>
            </a:r>
            <a:r>
              <a:rPr lang="en-US" sz="3000" b="1">
                <a:solidFill>
                  <a:srgbClr val="99CC00"/>
                </a:solidFill>
              </a:rPr>
              <a:t>grow &amp; develop</a:t>
            </a:r>
            <a:r>
              <a:rPr lang="en-US" sz="3000"/>
              <a:t>, </a:t>
            </a:r>
            <a:r>
              <a:rPr lang="en-US" sz="3000" b="1">
                <a:solidFill>
                  <a:srgbClr val="00B0F0"/>
                </a:solidFill>
              </a:rPr>
              <a:t>reproduce</a:t>
            </a:r>
            <a:r>
              <a:rPr lang="en-US" sz="3000"/>
              <a:t>, and </a:t>
            </a:r>
            <a:r>
              <a:rPr lang="en-US" sz="3000" b="1">
                <a:solidFill>
                  <a:srgbClr val="B7099E"/>
                </a:solidFill>
              </a:rPr>
              <a:t>sense &amp; respond </a:t>
            </a:r>
            <a:r>
              <a:rPr lang="en-US" sz="3000"/>
              <a:t>to the environment. Most organisms are made up of many cells but some consist of only one cell such as bacteria.</a:t>
            </a:r>
          </a:p>
          <a:p>
            <a:pPr marL="0" indent="0" algn="ctr" eaLnBrk="1" hangingPunct="1">
              <a:buNone/>
            </a:pPr>
            <a:endParaRPr lang="en-US"/>
          </a:p>
          <a:p>
            <a:pPr eaLnBrk="1" hangingPunct="1">
              <a:buFontTx/>
              <a:buNone/>
            </a:pPr>
            <a:endParaRPr lang="en-US">
              <a:solidFill>
                <a:schemeClr val="accent2"/>
              </a:solidFill>
            </a:endParaRPr>
          </a:p>
        </p:txBody>
      </p:sp>
      <p:sp>
        <p:nvSpPr>
          <p:cNvPr id="3" name="TextBox 2"/>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pic>
        <p:nvPicPr>
          <p:cNvPr id="4" name="Picture 6" descr="http://images.clipart.com/thb/thb9/PH/zc0658_20030402/021126_0006b/8028003.thb.jpg?021126_0006_0304"/>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20763623">
            <a:off x="3110513" y="4566868"/>
            <a:ext cx="2151828" cy="2047311"/>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2" descr="http://images.clipart.com/thb/thb9/PH/images/63324273.thb.jpg?1001646698"/>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429" l="0" r="100000"/>
                    </a14:imgEffect>
                  </a14:imgLayer>
                </a14:imgProps>
              </a:ext>
              <a:ext uri="{28A0092B-C50C-407E-A947-70E740481C1C}">
                <a14:useLocalDpi xmlns:a14="http://schemas.microsoft.com/office/drawing/2010/main" val="0"/>
              </a:ext>
            </a:extLst>
          </a:blip>
          <a:srcRect/>
          <a:stretch>
            <a:fillRect/>
          </a:stretch>
        </p:blipFill>
        <p:spPr bwMode="auto">
          <a:xfrm>
            <a:off x="-152400" y="4191000"/>
            <a:ext cx="2590800" cy="2590800"/>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8" descr="http://images.clipart.com/thb/thb8/PH/cs5359_20060226l/cs5359_20060226l/32355163.thb.jpg?5359_060302_7908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581099">
            <a:off x="5424923" y="4902535"/>
            <a:ext cx="1359331" cy="2033187"/>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9" descr="C:\Users\mzaher\AppData\Local\Microsoft\Windows\Temporary Internet Files\Content.IE5\CVVI84UB\MP900407273[1].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6297" b="96585" l="10000" r="90000"/>
                    </a14:imgEffect>
                  </a14:imgLayer>
                </a14:imgProps>
              </a:ext>
              <a:ext uri="{28A0092B-C50C-407E-A947-70E740481C1C}">
                <a14:useLocalDpi xmlns:a14="http://schemas.microsoft.com/office/drawing/2010/main" val="0"/>
              </a:ext>
            </a:extLst>
          </a:blip>
          <a:srcRect/>
          <a:stretch>
            <a:fillRect/>
          </a:stretch>
        </p:blipFill>
        <p:spPr bwMode="auto">
          <a:xfrm>
            <a:off x="6060710" y="4229660"/>
            <a:ext cx="3551915" cy="2600113"/>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http://images.clipart.com/thb/thb8/PH/cs5359_20040528d/cs5359_20040528d/16453254.thb.jpg?5359_040604_2782"/>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32000" b="93429" l="32766" r="89362">
                        <a14:foregroundMark x1="56170" y1="63714" x2="57021" y2="74000"/>
                        <a14:foregroundMark x1="57021" y1="74000" x2="46383" y2="82571"/>
                        <a14:foregroundMark x1="45957" y1="82571" x2="47660" y2="87143"/>
                        <a14:foregroundMark x1="47660" y1="87143" x2="60000" y2="90571"/>
                        <a14:foregroundMark x1="60851" y1="91143" x2="74894" y2="86571"/>
                        <a14:foregroundMark x1="74894" y1="86286" x2="74894" y2="86286"/>
                      </a14:backgroundRemoval>
                    </a14:imgEffect>
                  </a14:imgLayer>
                </a14:imgProps>
              </a:ext>
              <a:ext uri="{28A0092B-C50C-407E-A947-70E740481C1C}">
                <a14:useLocalDpi xmlns:a14="http://schemas.microsoft.com/office/drawing/2010/main" val="0"/>
              </a:ext>
            </a:extLst>
          </a:blip>
          <a:srcRect/>
          <a:stretch>
            <a:fillRect/>
          </a:stretch>
        </p:blipFill>
        <p:spPr bwMode="auto">
          <a:xfrm rot="1678271">
            <a:off x="2590426" y="4534997"/>
            <a:ext cx="1531372" cy="2280767"/>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4" descr="http://images.clipart.com/thb/thb13/PO/050331_5367_00/26683883.thb.jpg?050331_5367_0002_a__p"/>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928041">
            <a:off x="1430346" y="4148388"/>
            <a:ext cx="2350101" cy="2826581"/>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2010-2011 Levels of Organization Frog"/>
          <p:cNvPicPr/>
          <p:nvPr/>
        </p:nvPicPr>
        <p:blipFill rotWithShape="1">
          <a:blip r:embed="rId2">
            <a:extLst>
              <a:ext uri="{28A0092B-C50C-407E-A947-70E740481C1C}">
                <a14:useLocalDpi xmlns:a14="http://schemas.microsoft.com/office/drawing/2010/main" val="0"/>
              </a:ext>
            </a:extLst>
          </a:blip>
          <a:srcRect l="9530" t="10949" r="6360" b="16594"/>
          <a:stretch/>
        </p:blipFill>
        <p:spPr bwMode="auto">
          <a:xfrm>
            <a:off x="152400" y="2300923"/>
            <a:ext cx="8839200" cy="4557077"/>
          </a:xfrm>
          <a:prstGeom prst="rect">
            <a:avLst/>
          </a:prstGeom>
          <a:solidFill>
            <a:srgbClr val="FF3300"/>
          </a:solidFill>
          <a:ln>
            <a:noFill/>
          </a:ln>
          <a:extLst>
            <a:ext uri="{53640926-AAD7-44d8-BBD7-CCE9431645EC}">
              <a14:shadowObscured xmlns:a14="http://schemas.microsoft.com/office/drawing/2010/main" xmlns=""/>
            </a:ext>
          </a:extLst>
        </p:spPr>
      </p:pic>
      <p:sp>
        <p:nvSpPr>
          <p:cNvPr id="35" name="Rectangle 34"/>
          <p:cNvSpPr/>
          <p:nvPr/>
        </p:nvSpPr>
        <p:spPr bwMode="auto">
          <a:xfrm>
            <a:off x="5181600" y="2499068"/>
            <a:ext cx="1692166" cy="984179"/>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9218" name="Rectangle 3"/>
          <p:cNvSpPr>
            <a:spLocks noGrp="1" noChangeArrowheads="1"/>
          </p:cNvSpPr>
          <p:nvPr>
            <p:ph type="body" idx="1"/>
          </p:nvPr>
        </p:nvSpPr>
        <p:spPr>
          <a:xfrm>
            <a:off x="228600" y="76200"/>
            <a:ext cx="8610600" cy="2313056"/>
          </a:xfrm>
        </p:spPr>
        <p:txBody>
          <a:bodyPr/>
          <a:lstStyle/>
          <a:p>
            <a:pPr marL="0" indent="0" algn="ctr" eaLnBrk="1" hangingPunct="1">
              <a:buFontTx/>
              <a:buNone/>
            </a:pPr>
            <a:r>
              <a:rPr lang="en-US" sz="3000"/>
              <a:t>Let’s create the levels of organization for a frog.  Each level must build upon the previous level.  For example, if you draw a cardiac muscle cell, then you should draw cardiac muscle tissue, a heart, &amp; the cardiovascular system.</a:t>
            </a:r>
          </a:p>
        </p:txBody>
      </p:sp>
      <p:pic>
        <p:nvPicPr>
          <p:cNvPr id="9221" name="Picture 5" descr="http://downloads.clipart.com/16453787.jpg?t=1355759345&amp;h=a980ce2e0edf537ff73b4b695c6ec53e&amp;u=gettingnerd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976984" y="4131762"/>
            <a:ext cx="859378" cy="1282654"/>
          </a:xfrm>
          <a:prstGeom prst="rect">
            <a:avLst/>
          </a:prstGeom>
          <a:noFill/>
          <a:effectLst>
            <a:softEdge rad="127000"/>
          </a:effectLst>
          <a:extLst>
            <a:ext uri="{909E8E84-426E-40dd-AFC4-6F175D3DCCD1}">
              <a14:hiddenFill xmlns:a14="http://schemas.microsoft.com/office/drawing/2010/main" xmlns="">
                <a:solidFill>
                  <a:srgbClr val="FFFFFF"/>
                </a:solidFill>
              </a14:hiddenFill>
            </a:ext>
          </a:extLst>
        </p:spPr>
      </p:pic>
      <p:pic>
        <p:nvPicPr>
          <p:cNvPr id="9224" name="Picture 8" descr="C:\Users\gvikingson\AppData\Local\Microsoft\Windows\Temporary Internet Files\Content.IE5\DIZL4JRL\MC900211528[1].wm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6494"/>
          <a:stretch/>
        </p:blipFill>
        <p:spPr bwMode="auto">
          <a:xfrm rot="16200000">
            <a:off x="508597" y="3050850"/>
            <a:ext cx="555352" cy="1115346"/>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114301" y="2066091"/>
            <a:ext cx="1943099" cy="646331"/>
          </a:xfrm>
          <a:prstGeom prst="rect">
            <a:avLst/>
          </a:prstGeom>
          <a:noFill/>
        </p:spPr>
        <p:txBody>
          <a:bodyPr wrap="square" rtlCol="0" anchor="ctr">
            <a:spAutoFit/>
          </a:bodyPr>
          <a:lstStyle/>
          <a:p>
            <a:pPr algn="ctr"/>
            <a:r>
              <a:rPr lang="en-US" sz="1800" b="1">
                <a:latin typeface="+mn-lt"/>
              </a:rPr>
              <a:t>Cellular level (muscle cell)</a:t>
            </a:r>
          </a:p>
        </p:txBody>
      </p:sp>
      <p:sp>
        <p:nvSpPr>
          <p:cNvPr id="5" name="TextBox 4"/>
          <p:cNvSpPr txBox="1"/>
          <p:nvPr/>
        </p:nvSpPr>
        <p:spPr>
          <a:xfrm>
            <a:off x="3238500" y="3459778"/>
            <a:ext cx="1943100" cy="646331"/>
          </a:xfrm>
          <a:prstGeom prst="rect">
            <a:avLst/>
          </a:prstGeom>
          <a:noFill/>
        </p:spPr>
        <p:txBody>
          <a:bodyPr wrap="square" rtlCol="0" anchor="ctr">
            <a:spAutoFit/>
          </a:bodyPr>
          <a:lstStyle/>
          <a:p>
            <a:pPr algn="ctr"/>
            <a:r>
              <a:rPr lang="en-US" sz="1800" b="1">
                <a:latin typeface="+mn-lt"/>
              </a:rPr>
              <a:t>Organ level (heart)</a:t>
            </a:r>
          </a:p>
        </p:txBody>
      </p:sp>
      <p:sp>
        <p:nvSpPr>
          <p:cNvPr id="14" name="TextBox 13"/>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pic>
        <p:nvPicPr>
          <p:cNvPr id="3074" name="Picture 2" descr="http://images.clipart.com/thb/thb14/CL/060206_5397_00/32033290.thb.jpg?060206_5397_0062_v__v"/>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6200" y="4648200"/>
            <a:ext cx="788629" cy="1049506"/>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ctangle 6"/>
          <p:cNvSpPr/>
          <p:nvPr/>
        </p:nvSpPr>
        <p:spPr bwMode="auto">
          <a:xfrm>
            <a:off x="2324099" y="2346668"/>
            <a:ext cx="4914901" cy="984179"/>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4" name="TextBox 3"/>
          <p:cNvSpPr txBox="1"/>
          <p:nvPr/>
        </p:nvSpPr>
        <p:spPr>
          <a:xfrm>
            <a:off x="1435123" y="3127920"/>
            <a:ext cx="1943100" cy="646331"/>
          </a:xfrm>
          <a:prstGeom prst="rect">
            <a:avLst/>
          </a:prstGeom>
          <a:noFill/>
        </p:spPr>
        <p:txBody>
          <a:bodyPr wrap="square" rtlCol="0" anchor="ctr">
            <a:spAutoFit/>
          </a:bodyPr>
          <a:lstStyle/>
          <a:p>
            <a:pPr algn="ctr"/>
            <a:r>
              <a:rPr lang="en-US" sz="1800" b="1">
                <a:latin typeface="+mn-lt"/>
              </a:rPr>
              <a:t>Tissue level (muscle tissue)</a:t>
            </a:r>
          </a:p>
        </p:txBody>
      </p:sp>
      <p:sp>
        <p:nvSpPr>
          <p:cNvPr id="2" name="TextBox 1"/>
          <p:cNvSpPr txBox="1"/>
          <p:nvPr/>
        </p:nvSpPr>
        <p:spPr>
          <a:xfrm>
            <a:off x="6629400" y="2103566"/>
            <a:ext cx="2362200" cy="923330"/>
          </a:xfrm>
          <a:prstGeom prst="rect">
            <a:avLst/>
          </a:prstGeom>
          <a:solidFill>
            <a:schemeClr val="bg1"/>
          </a:solidFill>
        </p:spPr>
        <p:txBody>
          <a:bodyPr wrap="square" rtlCol="0" anchor="ctr">
            <a:spAutoFit/>
          </a:bodyPr>
          <a:lstStyle/>
          <a:p>
            <a:pPr algn="ctr"/>
            <a:r>
              <a:rPr lang="en-US" sz="1800" b="1">
                <a:latin typeface="+mn-lt"/>
              </a:rPr>
              <a:t>Organism level (consisting of many organ systems)</a:t>
            </a:r>
          </a:p>
        </p:txBody>
      </p:sp>
      <p:sp>
        <p:nvSpPr>
          <p:cNvPr id="6" name="TextBox 5"/>
          <p:cNvSpPr txBox="1"/>
          <p:nvPr/>
        </p:nvSpPr>
        <p:spPr>
          <a:xfrm>
            <a:off x="4572000" y="2667000"/>
            <a:ext cx="2526072" cy="646331"/>
          </a:xfrm>
          <a:prstGeom prst="rect">
            <a:avLst/>
          </a:prstGeom>
          <a:noFill/>
        </p:spPr>
        <p:txBody>
          <a:bodyPr wrap="square" rtlCol="0" anchor="ctr">
            <a:spAutoFit/>
          </a:bodyPr>
          <a:lstStyle/>
          <a:p>
            <a:pPr algn="ctr"/>
            <a:r>
              <a:rPr lang="en-US" sz="1800" b="1">
                <a:latin typeface="+mn-lt"/>
              </a:rPr>
              <a:t>Organ system level (cardiovascular system)</a:t>
            </a:r>
          </a:p>
        </p:txBody>
      </p:sp>
      <p:grpSp>
        <p:nvGrpSpPr>
          <p:cNvPr id="27" name="Group 26"/>
          <p:cNvGrpSpPr/>
          <p:nvPr/>
        </p:nvGrpSpPr>
        <p:grpSpPr>
          <a:xfrm>
            <a:off x="5580993" y="3957145"/>
            <a:ext cx="1655379" cy="2396358"/>
            <a:chOff x="5580993" y="3957145"/>
            <a:chExt cx="1655379" cy="2396358"/>
          </a:xfrm>
        </p:grpSpPr>
        <p:pic>
          <p:nvPicPr>
            <p:cNvPr id="17" name="Picture 2" descr="http://images.clipart.com/thb/thb14/CL/060206_5397_00/32033290.thb.jpg?060206_5397_0062_v__v"/>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48400" y="4419600"/>
              <a:ext cx="197157" cy="262376"/>
            </a:xfrm>
            <a:prstGeom prst="rect">
              <a:avLst/>
            </a:prstGeom>
            <a:noFill/>
            <a:extLst>
              <a:ext uri="{909E8E84-426E-40dd-AFC4-6F175D3DCCD1}">
                <a14:hiddenFill xmlns:a14="http://schemas.microsoft.com/office/drawing/2010/main" xmlns="">
                  <a:solidFill>
                    <a:srgbClr val="FFFFFF"/>
                  </a:solidFill>
                </a14:hiddenFill>
              </a:ext>
            </a:extLst>
          </p:spPr>
        </p:pic>
        <p:sp>
          <p:nvSpPr>
            <p:cNvPr id="9" name="Freeform 8"/>
            <p:cNvSpPr/>
            <p:nvPr/>
          </p:nvSpPr>
          <p:spPr bwMode="auto">
            <a:xfrm>
              <a:off x="6416566" y="3957145"/>
              <a:ext cx="457200" cy="536027"/>
            </a:xfrm>
            <a:custGeom>
              <a:avLst/>
              <a:gdLst>
                <a:gd name="connsiteX0" fmla="*/ 0 w 457200"/>
                <a:gd name="connsiteY0" fmla="*/ 536027 h 536027"/>
                <a:gd name="connsiteX1" fmla="*/ 94593 w 457200"/>
                <a:gd name="connsiteY1" fmla="*/ 441434 h 536027"/>
                <a:gd name="connsiteX2" fmla="*/ 126124 w 457200"/>
                <a:gd name="connsiteY2" fmla="*/ 394138 h 536027"/>
                <a:gd name="connsiteX3" fmla="*/ 299544 w 457200"/>
                <a:gd name="connsiteY3" fmla="*/ 378372 h 536027"/>
                <a:gd name="connsiteX4" fmla="*/ 394137 w 457200"/>
                <a:gd name="connsiteY4" fmla="*/ 362607 h 536027"/>
                <a:gd name="connsiteX5" fmla="*/ 425668 w 457200"/>
                <a:gd name="connsiteY5" fmla="*/ 315310 h 536027"/>
                <a:gd name="connsiteX6" fmla="*/ 457200 w 457200"/>
                <a:gd name="connsiteY6" fmla="*/ 220717 h 536027"/>
                <a:gd name="connsiteX7" fmla="*/ 441434 w 457200"/>
                <a:gd name="connsiteY7" fmla="*/ 110358 h 536027"/>
                <a:gd name="connsiteX8" fmla="*/ 425668 w 457200"/>
                <a:gd name="connsiteY8" fmla="*/ 0 h 53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 h="536027">
                  <a:moveTo>
                    <a:pt x="0" y="536027"/>
                  </a:moveTo>
                  <a:cubicBezTo>
                    <a:pt x="131664" y="316586"/>
                    <a:pt x="-22893" y="535422"/>
                    <a:pt x="94593" y="441434"/>
                  </a:cubicBezTo>
                  <a:cubicBezTo>
                    <a:pt x="109389" y="429598"/>
                    <a:pt x="108014" y="399710"/>
                    <a:pt x="126124" y="394138"/>
                  </a:cubicBezTo>
                  <a:cubicBezTo>
                    <a:pt x="181602" y="377068"/>
                    <a:pt x="241897" y="385154"/>
                    <a:pt x="299544" y="378372"/>
                  </a:cubicBezTo>
                  <a:cubicBezTo>
                    <a:pt x="331291" y="374637"/>
                    <a:pt x="362606" y="367862"/>
                    <a:pt x="394137" y="362607"/>
                  </a:cubicBezTo>
                  <a:cubicBezTo>
                    <a:pt x="404647" y="346841"/>
                    <a:pt x="417972" y="332625"/>
                    <a:pt x="425668" y="315310"/>
                  </a:cubicBezTo>
                  <a:cubicBezTo>
                    <a:pt x="439167" y="284938"/>
                    <a:pt x="457200" y="220717"/>
                    <a:pt x="457200" y="220717"/>
                  </a:cubicBezTo>
                  <a:cubicBezTo>
                    <a:pt x="451945" y="183931"/>
                    <a:pt x="447085" y="147086"/>
                    <a:pt x="441434" y="110358"/>
                  </a:cubicBezTo>
                  <a:cubicBezTo>
                    <a:pt x="424804" y="2267"/>
                    <a:pt x="425668" y="49098"/>
                    <a:pt x="425668" y="0"/>
                  </a:cubicBezTo>
                </a:path>
              </a:pathLst>
            </a:custGeom>
            <a:ln>
              <a:solidFill>
                <a:srgbClr val="FF3300"/>
              </a:solidFill>
            </a:ln>
          </p:spPr>
          <p:style>
            <a:lnRef idx="2">
              <a:schemeClr val="accent6"/>
            </a:lnRef>
            <a:fillRef idx="0">
              <a:schemeClr val="accent6"/>
            </a:fillRef>
            <a:effectRef idx="1">
              <a:schemeClr val="accent6"/>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0" name="Freeform 9"/>
            <p:cNvSpPr/>
            <p:nvPr/>
          </p:nvSpPr>
          <p:spPr bwMode="auto">
            <a:xfrm>
              <a:off x="5596759" y="4240924"/>
              <a:ext cx="662151" cy="283779"/>
            </a:xfrm>
            <a:custGeom>
              <a:avLst/>
              <a:gdLst>
                <a:gd name="connsiteX0" fmla="*/ 662151 w 662151"/>
                <a:gd name="connsiteY0" fmla="*/ 283779 h 283779"/>
                <a:gd name="connsiteX1" fmla="*/ 536027 w 662151"/>
                <a:gd name="connsiteY1" fmla="*/ 252248 h 283779"/>
                <a:gd name="connsiteX2" fmla="*/ 488731 w 662151"/>
                <a:gd name="connsiteY2" fmla="*/ 220717 h 283779"/>
                <a:gd name="connsiteX3" fmla="*/ 409903 w 662151"/>
                <a:gd name="connsiteY3" fmla="*/ 236483 h 283779"/>
                <a:gd name="connsiteX4" fmla="*/ 362607 w 662151"/>
                <a:gd name="connsiteY4" fmla="*/ 268014 h 283779"/>
                <a:gd name="connsiteX5" fmla="*/ 283779 w 662151"/>
                <a:gd name="connsiteY5" fmla="*/ 283779 h 283779"/>
                <a:gd name="connsiteX6" fmla="*/ 126124 w 662151"/>
                <a:gd name="connsiteY6" fmla="*/ 268014 h 283779"/>
                <a:gd name="connsiteX7" fmla="*/ 110358 w 662151"/>
                <a:gd name="connsiteY7" fmla="*/ 220717 h 283779"/>
                <a:gd name="connsiteX8" fmla="*/ 94593 w 662151"/>
                <a:gd name="connsiteY8" fmla="*/ 141890 h 283779"/>
                <a:gd name="connsiteX9" fmla="*/ 47296 w 662151"/>
                <a:gd name="connsiteY9" fmla="*/ 94593 h 283779"/>
                <a:gd name="connsiteX10" fmla="*/ 15765 w 662151"/>
                <a:gd name="connsiteY10" fmla="*/ 47297 h 283779"/>
                <a:gd name="connsiteX11" fmla="*/ 0 w 662151"/>
                <a:gd name="connsiteY11" fmla="*/ 0 h 283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2151" h="283779">
                  <a:moveTo>
                    <a:pt x="662151" y="283779"/>
                  </a:moveTo>
                  <a:cubicBezTo>
                    <a:pt x="632165" y="277782"/>
                    <a:pt x="568348" y="268409"/>
                    <a:pt x="536027" y="252248"/>
                  </a:cubicBezTo>
                  <a:cubicBezTo>
                    <a:pt x="519080" y="243774"/>
                    <a:pt x="504496" y="231227"/>
                    <a:pt x="488731" y="220717"/>
                  </a:cubicBezTo>
                  <a:cubicBezTo>
                    <a:pt x="462455" y="225972"/>
                    <a:pt x="434993" y="227074"/>
                    <a:pt x="409903" y="236483"/>
                  </a:cubicBezTo>
                  <a:cubicBezTo>
                    <a:pt x="392162" y="243136"/>
                    <a:pt x="380348" y="261361"/>
                    <a:pt x="362607" y="268014"/>
                  </a:cubicBezTo>
                  <a:cubicBezTo>
                    <a:pt x="337517" y="277423"/>
                    <a:pt x="310055" y="278524"/>
                    <a:pt x="283779" y="283779"/>
                  </a:cubicBezTo>
                  <a:cubicBezTo>
                    <a:pt x="231227" y="278524"/>
                    <a:pt x="175758" y="286063"/>
                    <a:pt x="126124" y="268014"/>
                  </a:cubicBezTo>
                  <a:cubicBezTo>
                    <a:pt x="110506" y="262335"/>
                    <a:pt x="114389" y="236839"/>
                    <a:pt x="110358" y="220717"/>
                  </a:cubicBezTo>
                  <a:cubicBezTo>
                    <a:pt x="103859" y="194721"/>
                    <a:pt x="106577" y="165857"/>
                    <a:pt x="94593" y="141890"/>
                  </a:cubicBezTo>
                  <a:cubicBezTo>
                    <a:pt x="84622" y="121948"/>
                    <a:pt x="61570" y="111721"/>
                    <a:pt x="47296" y="94593"/>
                  </a:cubicBezTo>
                  <a:cubicBezTo>
                    <a:pt x="35166" y="80037"/>
                    <a:pt x="26275" y="63062"/>
                    <a:pt x="15765" y="47297"/>
                  </a:cubicBezTo>
                  <a:lnTo>
                    <a:pt x="0" y="0"/>
                  </a:lnTo>
                </a:path>
              </a:pathLst>
            </a:custGeom>
            <a:ln>
              <a:headEnd type="none" w="med" len="med"/>
              <a:tailEnd type="none" w="med" len="med"/>
            </a:ln>
          </p:spPr>
          <p:style>
            <a:lnRef idx="2">
              <a:schemeClr val="accent6"/>
            </a:lnRef>
            <a:fillRef idx="0">
              <a:schemeClr val="accent6"/>
            </a:fillRef>
            <a:effectRef idx="1">
              <a:schemeClr val="accent6"/>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1" name="Freeform 10"/>
            <p:cNvSpPr/>
            <p:nvPr/>
          </p:nvSpPr>
          <p:spPr bwMode="auto">
            <a:xfrm>
              <a:off x="6243145" y="4035972"/>
              <a:ext cx="94593" cy="409904"/>
            </a:xfrm>
            <a:custGeom>
              <a:avLst/>
              <a:gdLst>
                <a:gd name="connsiteX0" fmla="*/ 94593 w 94593"/>
                <a:gd name="connsiteY0" fmla="*/ 409904 h 409904"/>
                <a:gd name="connsiteX1" fmla="*/ 78827 w 94593"/>
                <a:gd name="connsiteY1" fmla="*/ 78828 h 409904"/>
                <a:gd name="connsiteX2" fmla="*/ 47296 w 94593"/>
                <a:gd name="connsiteY2" fmla="*/ 31531 h 409904"/>
                <a:gd name="connsiteX3" fmla="*/ 0 w 94593"/>
                <a:gd name="connsiteY3" fmla="*/ 0 h 409904"/>
              </a:gdLst>
              <a:ahLst/>
              <a:cxnLst>
                <a:cxn ang="0">
                  <a:pos x="connsiteX0" y="connsiteY0"/>
                </a:cxn>
                <a:cxn ang="0">
                  <a:pos x="connsiteX1" y="connsiteY1"/>
                </a:cxn>
                <a:cxn ang="0">
                  <a:pos x="connsiteX2" y="connsiteY2"/>
                </a:cxn>
                <a:cxn ang="0">
                  <a:pos x="connsiteX3" y="connsiteY3"/>
                </a:cxn>
              </a:cxnLst>
              <a:rect l="l" t="t" r="r" b="b"/>
              <a:pathLst>
                <a:path w="94593" h="409904">
                  <a:moveTo>
                    <a:pt x="94593" y="409904"/>
                  </a:moveTo>
                  <a:cubicBezTo>
                    <a:pt x="89338" y="299545"/>
                    <a:pt x="92531" y="188459"/>
                    <a:pt x="78827" y="78828"/>
                  </a:cubicBezTo>
                  <a:cubicBezTo>
                    <a:pt x="76477" y="60026"/>
                    <a:pt x="60694" y="44929"/>
                    <a:pt x="47296" y="31531"/>
                  </a:cubicBezTo>
                  <a:cubicBezTo>
                    <a:pt x="33898" y="18133"/>
                    <a:pt x="0" y="0"/>
                    <a:pt x="0" y="0"/>
                  </a:cubicBezTo>
                </a:path>
              </a:pathLst>
            </a:custGeom>
            <a:ln/>
          </p:spPr>
          <p:style>
            <a:lnRef idx="2">
              <a:schemeClr val="accent6"/>
            </a:lnRef>
            <a:fillRef idx="0">
              <a:schemeClr val="accent6"/>
            </a:fillRef>
            <a:effectRef idx="1">
              <a:schemeClr val="accent6"/>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2" name="Freeform 11"/>
            <p:cNvSpPr/>
            <p:nvPr/>
          </p:nvSpPr>
          <p:spPr bwMode="auto">
            <a:xfrm>
              <a:off x="6099181" y="4083269"/>
              <a:ext cx="128198" cy="441434"/>
            </a:xfrm>
            <a:custGeom>
              <a:avLst/>
              <a:gdLst>
                <a:gd name="connsiteX0" fmla="*/ 128198 w 128198"/>
                <a:gd name="connsiteY0" fmla="*/ 441434 h 441434"/>
                <a:gd name="connsiteX1" fmla="*/ 17840 w 128198"/>
                <a:gd name="connsiteY1" fmla="*/ 425669 h 441434"/>
                <a:gd name="connsiteX2" fmla="*/ 2074 w 128198"/>
                <a:gd name="connsiteY2" fmla="*/ 378372 h 441434"/>
                <a:gd name="connsiteX3" fmla="*/ 2074 w 128198"/>
                <a:gd name="connsiteY3" fmla="*/ 0 h 441434"/>
              </a:gdLst>
              <a:ahLst/>
              <a:cxnLst>
                <a:cxn ang="0">
                  <a:pos x="connsiteX0" y="connsiteY0"/>
                </a:cxn>
                <a:cxn ang="0">
                  <a:pos x="connsiteX1" y="connsiteY1"/>
                </a:cxn>
                <a:cxn ang="0">
                  <a:pos x="connsiteX2" y="connsiteY2"/>
                </a:cxn>
                <a:cxn ang="0">
                  <a:pos x="connsiteX3" y="connsiteY3"/>
                </a:cxn>
              </a:cxnLst>
              <a:rect l="l" t="t" r="r" b="b"/>
              <a:pathLst>
                <a:path w="128198" h="441434">
                  <a:moveTo>
                    <a:pt x="128198" y="441434"/>
                  </a:moveTo>
                  <a:cubicBezTo>
                    <a:pt x="91412" y="436179"/>
                    <a:pt x="51076" y="442287"/>
                    <a:pt x="17840" y="425669"/>
                  </a:cubicBezTo>
                  <a:cubicBezTo>
                    <a:pt x="2976" y="418237"/>
                    <a:pt x="2689" y="394979"/>
                    <a:pt x="2074" y="378372"/>
                  </a:cubicBezTo>
                  <a:cubicBezTo>
                    <a:pt x="-2594" y="252334"/>
                    <a:pt x="2074" y="126124"/>
                    <a:pt x="2074" y="0"/>
                  </a:cubicBezTo>
                </a:path>
              </a:pathLst>
            </a:custGeom>
            <a:no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3" name="Freeform 12"/>
            <p:cNvSpPr/>
            <p:nvPr/>
          </p:nvSpPr>
          <p:spPr bwMode="auto">
            <a:xfrm>
              <a:off x="6414976" y="4682359"/>
              <a:ext cx="758334" cy="740991"/>
            </a:xfrm>
            <a:custGeom>
              <a:avLst/>
              <a:gdLst>
                <a:gd name="connsiteX0" fmla="*/ 1590 w 758334"/>
                <a:gd name="connsiteY0" fmla="*/ 0 h 740991"/>
                <a:gd name="connsiteX1" fmla="*/ 17355 w 758334"/>
                <a:gd name="connsiteY1" fmla="*/ 362607 h 740991"/>
                <a:gd name="connsiteX2" fmla="*/ 111948 w 758334"/>
                <a:gd name="connsiteY2" fmla="*/ 425669 h 740991"/>
                <a:gd name="connsiteX3" fmla="*/ 190776 w 758334"/>
                <a:gd name="connsiteY3" fmla="*/ 520262 h 740991"/>
                <a:gd name="connsiteX4" fmla="*/ 285369 w 758334"/>
                <a:gd name="connsiteY4" fmla="*/ 551793 h 740991"/>
                <a:gd name="connsiteX5" fmla="*/ 332665 w 758334"/>
                <a:gd name="connsiteY5" fmla="*/ 567558 h 740991"/>
                <a:gd name="connsiteX6" fmla="*/ 379962 w 758334"/>
                <a:gd name="connsiteY6" fmla="*/ 583324 h 740991"/>
                <a:gd name="connsiteX7" fmla="*/ 490321 w 758334"/>
                <a:gd name="connsiteY7" fmla="*/ 614855 h 740991"/>
                <a:gd name="connsiteX8" fmla="*/ 521852 w 758334"/>
                <a:gd name="connsiteY8" fmla="*/ 662151 h 740991"/>
                <a:gd name="connsiteX9" fmla="*/ 569148 w 758334"/>
                <a:gd name="connsiteY9" fmla="*/ 677917 h 740991"/>
                <a:gd name="connsiteX10" fmla="*/ 616445 w 758334"/>
                <a:gd name="connsiteY10" fmla="*/ 709448 h 740991"/>
                <a:gd name="connsiteX11" fmla="*/ 663741 w 758334"/>
                <a:gd name="connsiteY11" fmla="*/ 725213 h 740991"/>
                <a:gd name="connsiteX12" fmla="*/ 758334 w 758334"/>
                <a:gd name="connsiteY12" fmla="*/ 740979 h 74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8334" h="740991">
                  <a:moveTo>
                    <a:pt x="1590" y="0"/>
                  </a:moveTo>
                  <a:cubicBezTo>
                    <a:pt x="6845" y="120869"/>
                    <a:pt x="-13007" y="245496"/>
                    <a:pt x="17355" y="362607"/>
                  </a:cubicBezTo>
                  <a:cubicBezTo>
                    <a:pt x="26865" y="399290"/>
                    <a:pt x="111948" y="425669"/>
                    <a:pt x="111948" y="425669"/>
                  </a:cubicBezTo>
                  <a:cubicBezTo>
                    <a:pt x="131573" y="455107"/>
                    <a:pt x="158644" y="502411"/>
                    <a:pt x="190776" y="520262"/>
                  </a:cubicBezTo>
                  <a:cubicBezTo>
                    <a:pt x="219830" y="536403"/>
                    <a:pt x="253838" y="541283"/>
                    <a:pt x="285369" y="551793"/>
                  </a:cubicBezTo>
                  <a:lnTo>
                    <a:pt x="332665" y="567558"/>
                  </a:lnTo>
                  <a:cubicBezTo>
                    <a:pt x="348431" y="572813"/>
                    <a:pt x="363840" y="579294"/>
                    <a:pt x="379962" y="583324"/>
                  </a:cubicBezTo>
                  <a:cubicBezTo>
                    <a:pt x="459146" y="603119"/>
                    <a:pt x="422468" y="592237"/>
                    <a:pt x="490321" y="614855"/>
                  </a:cubicBezTo>
                  <a:cubicBezTo>
                    <a:pt x="500831" y="630620"/>
                    <a:pt x="507056" y="650314"/>
                    <a:pt x="521852" y="662151"/>
                  </a:cubicBezTo>
                  <a:cubicBezTo>
                    <a:pt x="534829" y="672532"/>
                    <a:pt x="554284" y="670485"/>
                    <a:pt x="569148" y="677917"/>
                  </a:cubicBezTo>
                  <a:cubicBezTo>
                    <a:pt x="586095" y="686391"/>
                    <a:pt x="599497" y="700974"/>
                    <a:pt x="616445" y="709448"/>
                  </a:cubicBezTo>
                  <a:cubicBezTo>
                    <a:pt x="631309" y="716880"/>
                    <a:pt x="647619" y="721183"/>
                    <a:pt x="663741" y="725213"/>
                  </a:cubicBezTo>
                  <a:cubicBezTo>
                    <a:pt x="730927" y="742010"/>
                    <a:pt x="719066" y="740979"/>
                    <a:pt x="758334" y="740979"/>
                  </a:cubicBezTo>
                </a:path>
              </a:pathLst>
            </a:custGeom>
            <a:ln/>
          </p:spPr>
          <p:style>
            <a:lnRef idx="2">
              <a:schemeClr val="accent6"/>
            </a:lnRef>
            <a:fillRef idx="0">
              <a:schemeClr val="accent6"/>
            </a:fillRef>
            <a:effectRef idx="1">
              <a:schemeClr val="accent6"/>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6" name="Freeform 15"/>
            <p:cNvSpPr/>
            <p:nvPr/>
          </p:nvSpPr>
          <p:spPr bwMode="auto">
            <a:xfrm>
              <a:off x="6006662" y="5044966"/>
              <a:ext cx="409904" cy="551793"/>
            </a:xfrm>
            <a:custGeom>
              <a:avLst/>
              <a:gdLst>
                <a:gd name="connsiteX0" fmla="*/ 409904 w 409904"/>
                <a:gd name="connsiteY0" fmla="*/ 0 h 551793"/>
                <a:gd name="connsiteX1" fmla="*/ 362607 w 409904"/>
                <a:gd name="connsiteY1" fmla="*/ 126124 h 551793"/>
                <a:gd name="connsiteX2" fmla="*/ 346841 w 409904"/>
                <a:gd name="connsiteY2" fmla="*/ 189186 h 551793"/>
                <a:gd name="connsiteX3" fmla="*/ 299545 w 409904"/>
                <a:gd name="connsiteY3" fmla="*/ 236482 h 551793"/>
                <a:gd name="connsiteX4" fmla="*/ 204952 w 409904"/>
                <a:gd name="connsiteY4" fmla="*/ 268013 h 551793"/>
                <a:gd name="connsiteX5" fmla="*/ 173421 w 409904"/>
                <a:gd name="connsiteY5" fmla="*/ 315310 h 551793"/>
                <a:gd name="connsiteX6" fmla="*/ 110359 w 409904"/>
                <a:gd name="connsiteY6" fmla="*/ 457200 h 551793"/>
                <a:gd name="connsiteX7" fmla="*/ 63062 w 409904"/>
                <a:gd name="connsiteY7" fmla="*/ 472965 h 551793"/>
                <a:gd name="connsiteX8" fmla="*/ 0 w 409904"/>
                <a:gd name="connsiteY8" fmla="*/ 551793 h 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9904" h="551793">
                  <a:moveTo>
                    <a:pt x="409904" y="0"/>
                  </a:moveTo>
                  <a:cubicBezTo>
                    <a:pt x="369918" y="199924"/>
                    <a:pt x="423500" y="-15960"/>
                    <a:pt x="362607" y="126124"/>
                  </a:cubicBezTo>
                  <a:cubicBezTo>
                    <a:pt x="354072" y="146040"/>
                    <a:pt x="357591" y="170373"/>
                    <a:pt x="346841" y="189186"/>
                  </a:cubicBezTo>
                  <a:cubicBezTo>
                    <a:pt x="335779" y="208544"/>
                    <a:pt x="319035" y="225654"/>
                    <a:pt x="299545" y="236482"/>
                  </a:cubicBezTo>
                  <a:cubicBezTo>
                    <a:pt x="270491" y="252623"/>
                    <a:pt x="204952" y="268013"/>
                    <a:pt x="204952" y="268013"/>
                  </a:cubicBezTo>
                  <a:cubicBezTo>
                    <a:pt x="194442" y="283779"/>
                    <a:pt x="181116" y="297995"/>
                    <a:pt x="173421" y="315310"/>
                  </a:cubicBezTo>
                  <a:cubicBezTo>
                    <a:pt x="158804" y="348199"/>
                    <a:pt x="147268" y="427673"/>
                    <a:pt x="110359" y="457200"/>
                  </a:cubicBezTo>
                  <a:cubicBezTo>
                    <a:pt x="97382" y="467581"/>
                    <a:pt x="78828" y="467710"/>
                    <a:pt x="63062" y="472965"/>
                  </a:cubicBezTo>
                  <a:cubicBezTo>
                    <a:pt x="23286" y="532630"/>
                    <a:pt x="44929" y="506864"/>
                    <a:pt x="0" y="551793"/>
                  </a:cubicBezTo>
                </a:path>
              </a:pathLst>
            </a:custGeom>
            <a:ln/>
          </p:spPr>
          <p:style>
            <a:lnRef idx="2">
              <a:schemeClr val="accent6"/>
            </a:lnRef>
            <a:fillRef idx="0">
              <a:schemeClr val="accent6"/>
            </a:fillRef>
            <a:effectRef idx="1">
              <a:schemeClr val="accent6"/>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8" name="Freeform 17"/>
            <p:cNvSpPr/>
            <p:nvPr/>
          </p:nvSpPr>
          <p:spPr bwMode="auto">
            <a:xfrm>
              <a:off x="7110248" y="5439103"/>
              <a:ext cx="126124" cy="835573"/>
            </a:xfrm>
            <a:custGeom>
              <a:avLst/>
              <a:gdLst>
                <a:gd name="connsiteX0" fmla="*/ 31531 w 126124"/>
                <a:gd name="connsiteY0" fmla="*/ 0 h 835573"/>
                <a:gd name="connsiteX1" fmla="*/ 110359 w 126124"/>
                <a:gd name="connsiteY1" fmla="*/ 15766 h 835573"/>
                <a:gd name="connsiteX2" fmla="*/ 126124 w 126124"/>
                <a:gd name="connsiteY2" fmla="*/ 63063 h 835573"/>
                <a:gd name="connsiteX3" fmla="*/ 110359 w 126124"/>
                <a:gd name="connsiteY3" fmla="*/ 299545 h 835573"/>
                <a:gd name="connsiteX4" fmla="*/ 94593 w 126124"/>
                <a:gd name="connsiteY4" fmla="*/ 346842 h 835573"/>
                <a:gd name="connsiteX5" fmla="*/ 47297 w 126124"/>
                <a:gd name="connsiteY5" fmla="*/ 378373 h 835573"/>
                <a:gd name="connsiteX6" fmla="*/ 31531 w 126124"/>
                <a:gd name="connsiteY6" fmla="*/ 441435 h 835573"/>
                <a:gd name="connsiteX7" fmla="*/ 15766 w 126124"/>
                <a:gd name="connsiteY7" fmla="*/ 488731 h 835573"/>
                <a:gd name="connsiteX8" fmla="*/ 0 w 126124"/>
                <a:gd name="connsiteY8" fmla="*/ 835573 h 835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124" h="835573">
                  <a:moveTo>
                    <a:pt x="31531" y="0"/>
                  </a:moveTo>
                  <a:cubicBezTo>
                    <a:pt x="57807" y="5255"/>
                    <a:pt x="88063" y="902"/>
                    <a:pt x="110359" y="15766"/>
                  </a:cubicBezTo>
                  <a:cubicBezTo>
                    <a:pt x="124186" y="24984"/>
                    <a:pt x="126124" y="46445"/>
                    <a:pt x="126124" y="63063"/>
                  </a:cubicBezTo>
                  <a:cubicBezTo>
                    <a:pt x="126124" y="142065"/>
                    <a:pt x="119083" y="221026"/>
                    <a:pt x="110359" y="299545"/>
                  </a:cubicBezTo>
                  <a:cubicBezTo>
                    <a:pt x="108524" y="316062"/>
                    <a:pt x="104974" y="333865"/>
                    <a:pt x="94593" y="346842"/>
                  </a:cubicBezTo>
                  <a:cubicBezTo>
                    <a:pt x="82757" y="361638"/>
                    <a:pt x="63062" y="367863"/>
                    <a:pt x="47297" y="378373"/>
                  </a:cubicBezTo>
                  <a:cubicBezTo>
                    <a:pt x="42042" y="399394"/>
                    <a:pt x="37484" y="420601"/>
                    <a:pt x="31531" y="441435"/>
                  </a:cubicBezTo>
                  <a:cubicBezTo>
                    <a:pt x="26966" y="457414"/>
                    <a:pt x="17146" y="472170"/>
                    <a:pt x="15766" y="488731"/>
                  </a:cubicBezTo>
                  <a:cubicBezTo>
                    <a:pt x="-250" y="680923"/>
                    <a:pt x="0" y="716179"/>
                    <a:pt x="0" y="835573"/>
                  </a:cubicBezTo>
                </a:path>
              </a:pathLst>
            </a:custGeom>
            <a:ln/>
          </p:spPr>
          <p:style>
            <a:lnRef idx="2">
              <a:schemeClr val="accent6"/>
            </a:lnRef>
            <a:fillRef idx="0">
              <a:schemeClr val="accent6"/>
            </a:fillRef>
            <a:effectRef idx="1">
              <a:schemeClr val="accent6"/>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9" name="Freeform 18"/>
            <p:cNvSpPr/>
            <p:nvPr/>
          </p:nvSpPr>
          <p:spPr bwMode="auto">
            <a:xfrm>
              <a:off x="5961430" y="5580993"/>
              <a:ext cx="297480" cy="772510"/>
            </a:xfrm>
            <a:custGeom>
              <a:avLst/>
              <a:gdLst>
                <a:gd name="connsiteX0" fmla="*/ 76763 w 297480"/>
                <a:gd name="connsiteY0" fmla="*/ 0 h 772510"/>
                <a:gd name="connsiteX1" fmla="*/ 29467 w 297480"/>
                <a:gd name="connsiteY1" fmla="*/ 268014 h 772510"/>
                <a:gd name="connsiteX2" fmla="*/ 76763 w 297480"/>
                <a:gd name="connsiteY2" fmla="*/ 315310 h 772510"/>
                <a:gd name="connsiteX3" fmla="*/ 139825 w 297480"/>
                <a:gd name="connsiteY3" fmla="*/ 409904 h 772510"/>
                <a:gd name="connsiteX4" fmla="*/ 202887 w 297480"/>
                <a:gd name="connsiteY4" fmla="*/ 583324 h 772510"/>
                <a:gd name="connsiteX5" fmla="*/ 250184 w 297480"/>
                <a:gd name="connsiteY5" fmla="*/ 599090 h 772510"/>
                <a:gd name="connsiteX6" fmla="*/ 265949 w 297480"/>
                <a:gd name="connsiteY6" fmla="*/ 693683 h 772510"/>
                <a:gd name="connsiteX7" fmla="*/ 297480 w 297480"/>
                <a:gd name="connsiteY7" fmla="*/ 772510 h 772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480" h="772510">
                  <a:moveTo>
                    <a:pt x="76763" y="0"/>
                  </a:moveTo>
                  <a:cubicBezTo>
                    <a:pt x="-9546" y="107887"/>
                    <a:pt x="-19717" y="83574"/>
                    <a:pt x="29467" y="268014"/>
                  </a:cubicBezTo>
                  <a:cubicBezTo>
                    <a:pt x="35212" y="289557"/>
                    <a:pt x="63075" y="297711"/>
                    <a:pt x="76763" y="315310"/>
                  </a:cubicBezTo>
                  <a:cubicBezTo>
                    <a:pt x="100029" y="345223"/>
                    <a:pt x="139825" y="409904"/>
                    <a:pt x="139825" y="409904"/>
                  </a:cubicBezTo>
                  <a:cubicBezTo>
                    <a:pt x="148150" y="443206"/>
                    <a:pt x="159473" y="548593"/>
                    <a:pt x="202887" y="583324"/>
                  </a:cubicBezTo>
                  <a:cubicBezTo>
                    <a:pt x="215864" y="593705"/>
                    <a:pt x="234418" y="593835"/>
                    <a:pt x="250184" y="599090"/>
                  </a:cubicBezTo>
                  <a:cubicBezTo>
                    <a:pt x="255439" y="630621"/>
                    <a:pt x="259015" y="662478"/>
                    <a:pt x="265949" y="693683"/>
                  </a:cubicBezTo>
                  <a:cubicBezTo>
                    <a:pt x="273741" y="728745"/>
                    <a:pt x="282550" y="742649"/>
                    <a:pt x="297480" y="772510"/>
                  </a:cubicBezTo>
                </a:path>
              </a:pathLst>
            </a:custGeom>
            <a:ln/>
          </p:spPr>
          <p:style>
            <a:lnRef idx="2">
              <a:schemeClr val="accent6"/>
            </a:lnRef>
            <a:fillRef idx="0">
              <a:schemeClr val="accent6"/>
            </a:fillRef>
            <a:effectRef idx="1">
              <a:schemeClr val="accent6"/>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20" name="Freeform 19"/>
            <p:cNvSpPr/>
            <p:nvPr/>
          </p:nvSpPr>
          <p:spPr bwMode="auto">
            <a:xfrm>
              <a:off x="6097615" y="4067503"/>
              <a:ext cx="192826" cy="394138"/>
            </a:xfrm>
            <a:custGeom>
              <a:avLst/>
              <a:gdLst>
                <a:gd name="connsiteX0" fmla="*/ 192826 w 192826"/>
                <a:gd name="connsiteY0" fmla="*/ 394138 h 394138"/>
                <a:gd name="connsiteX1" fmla="*/ 129764 w 192826"/>
                <a:gd name="connsiteY1" fmla="*/ 315311 h 394138"/>
                <a:gd name="connsiteX2" fmla="*/ 66702 w 192826"/>
                <a:gd name="connsiteY2" fmla="*/ 220718 h 394138"/>
                <a:gd name="connsiteX3" fmla="*/ 19406 w 192826"/>
                <a:gd name="connsiteY3" fmla="*/ 189187 h 394138"/>
                <a:gd name="connsiteX4" fmla="*/ 3640 w 192826"/>
                <a:gd name="connsiteY4" fmla="*/ 0 h 39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826" h="394138">
                  <a:moveTo>
                    <a:pt x="192826" y="394138"/>
                  </a:moveTo>
                  <a:cubicBezTo>
                    <a:pt x="171805" y="367862"/>
                    <a:pt x="149556" y="342524"/>
                    <a:pt x="129764" y="315311"/>
                  </a:cubicBezTo>
                  <a:cubicBezTo>
                    <a:pt x="107475" y="284664"/>
                    <a:pt x="98233" y="241739"/>
                    <a:pt x="66702" y="220718"/>
                  </a:cubicBezTo>
                  <a:lnTo>
                    <a:pt x="19406" y="189187"/>
                  </a:lnTo>
                  <a:cubicBezTo>
                    <a:pt x="-11317" y="97021"/>
                    <a:pt x="3640" y="158509"/>
                    <a:pt x="3640" y="0"/>
                  </a:cubicBezTo>
                </a:path>
              </a:pathLst>
            </a:custGeom>
            <a:ln/>
          </p:spPr>
          <p:style>
            <a:lnRef idx="2">
              <a:schemeClr val="accent6"/>
            </a:lnRef>
            <a:fillRef idx="0">
              <a:schemeClr val="accent6"/>
            </a:fillRef>
            <a:effectRef idx="1">
              <a:schemeClr val="accent6"/>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21" name="Freeform 20"/>
            <p:cNvSpPr/>
            <p:nvPr/>
          </p:nvSpPr>
          <p:spPr bwMode="auto">
            <a:xfrm>
              <a:off x="6369269" y="4698124"/>
              <a:ext cx="788276" cy="599132"/>
            </a:xfrm>
            <a:custGeom>
              <a:avLst/>
              <a:gdLst>
                <a:gd name="connsiteX0" fmla="*/ 0 w 788276"/>
                <a:gd name="connsiteY0" fmla="*/ 0 h 599132"/>
                <a:gd name="connsiteX1" fmla="*/ 15765 w 788276"/>
                <a:gd name="connsiteY1" fmla="*/ 409904 h 599132"/>
                <a:gd name="connsiteX2" fmla="*/ 31531 w 788276"/>
                <a:gd name="connsiteY2" fmla="*/ 457200 h 599132"/>
                <a:gd name="connsiteX3" fmla="*/ 78828 w 788276"/>
                <a:gd name="connsiteY3" fmla="*/ 488731 h 599132"/>
                <a:gd name="connsiteX4" fmla="*/ 204952 w 788276"/>
                <a:gd name="connsiteY4" fmla="*/ 520262 h 599132"/>
                <a:gd name="connsiteX5" fmla="*/ 331076 w 788276"/>
                <a:gd name="connsiteY5" fmla="*/ 536028 h 599132"/>
                <a:gd name="connsiteX6" fmla="*/ 567559 w 788276"/>
                <a:gd name="connsiteY6" fmla="*/ 567559 h 599132"/>
                <a:gd name="connsiteX7" fmla="*/ 725214 w 788276"/>
                <a:gd name="connsiteY7" fmla="*/ 583324 h 599132"/>
                <a:gd name="connsiteX8" fmla="*/ 788276 w 788276"/>
                <a:gd name="connsiteY8" fmla="*/ 599090 h 59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276" h="599132">
                  <a:moveTo>
                    <a:pt x="0" y="0"/>
                  </a:moveTo>
                  <a:cubicBezTo>
                    <a:pt x="5255" y="136635"/>
                    <a:pt x="6357" y="273492"/>
                    <a:pt x="15765" y="409904"/>
                  </a:cubicBezTo>
                  <a:cubicBezTo>
                    <a:pt x="16908" y="426483"/>
                    <a:pt x="21150" y="444223"/>
                    <a:pt x="31531" y="457200"/>
                  </a:cubicBezTo>
                  <a:cubicBezTo>
                    <a:pt x="43368" y="471996"/>
                    <a:pt x="61881" y="480257"/>
                    <a:pt x="78828" y="488731"/>
                  </a:cubicBezTo>
                  <a:cubicBezTo>
                    <a:pt x="108671" y="503653"/>
                    <a:pt x="178961" y="516263"/>
                    <a:pt x="204952" y="520262"/>
                  </a:cubicBezTo>
                  <a:cubicBezTo>
                    <a:pt x="246828" y="526704"/>
                    <a:pt x="289079" y="530428"/>
                    <a:pt x="331076" y="536028"/>
                  </a:cubicBezTo>
                  <a:cubicBezTo>
                    <a:pt x="459252" y="553118"/>
                    <a:pt x="432069" y="552505"/>
                    <a:pt x="567559" y="567559"/>
                  </a:cubicBezTo>
                  <a:cubicBezTo>
                    <a:pt x="620050" y="573391"/>
                    <a:pt x="672662" y="578069"/>
                    <a:pt x="725214" y="583324"/>
                  </a:cubicBezTo>
                  <a:cubicBezTo>
                    <a:pt x="777496" y="600752"/>
                    <a:pt x="755892" y="599090"/>
                    <a:pt x="788276" y="599090"/>
                  </a:cubicBezTo>
                </a:path>
              </a:pathLst>
            </a:custGeom>
            <a:ln>
              <a:solidFill>
                <a:srgbClr val="FF3300"/>
              </a:solidFill>
              <a:headEnd type="none" w="med" len="med"/>
              <a:tailEnd type="none" w="med" len="med"/>
            </a:ln>
          </p:spPr>
          <p:style>
            <a:lnRef idx="2">
              <a:schemeClr val="accent6"/>
            </a:lnRef>
            <a:fillRef idx="0">
              <a:schemeClr val="accent6"/>
            </a:fillRef>
            <a:effectRef idx="1">
              <a:schemeClr val="accent6"/>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22" name="Freeform 21"/>
            <p:cNvSpPr/>
            <p:nvPr/>
          </p:nvSpPr>
          <p:spPr bwMode="auto">
            <a:xfrm>
              <a:off x="6180083" y="4004441"/>
              <a:ext cx="159839" cy="441435"/>
            </a:xfrm>
            <a:custGeom>
              <a:avLst/>
              <a:gdLst>
                <a:gd name="connsiteX0" fmla="*/ 157655 w 159839"/>
                <a:gd name="connsiteY0" fmla="*/ 441435 h 441435"/>
                <a:gd name="connsiteX1" fmla="*/ 110358 w 159839"/>
                <a:gd name="connsiteY1" fmla="*/ 173421 h 441435"/>
                <a:gd name="connsiteX2" fmla="*/ 63062 w 159839"/>
                <a:gd name="connsiteY2" fmla="*/ 157656 h 441435"/>
                <a:gd name="connsiteX3" fmla="*/ 31531 w 159839"/>
                <a:gd name="connsiteY3" fmla="*/ 110359 h 441435"/>
                <a:gd name="connsiteX4" fmla="*/ 15765 w 159839"/>
                <a:gd name="connsiteY4" fmla="*/ 31531 h 441435"/>
                <a:gd name="connsiteX5" fmla="*/ 0 w 159839"/>
                <a:gd name="connsiteY5" fmla="*/ 0 h 44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39" h="441435">
                  <a:moveTo>
                    <a:pt x="157655" y="441435"/>
                  </a:moveTo>
                  <a:cubicBezTo>
                    <a:pt x="155495" y="411195"/>
                    <a:pt x="178961" y="228304"/>
                    <a:pt x="110358" y="173421"/>
                  </a:cubicBezTo>
                  <a:cubicBezTo>
                    <a:pt x="97381" y="163040"/>
                    <a:pt x="78827" y="162911"/>
                    <a:pt x="63062" y="157656"/>
                  </a:cubicBezTo>
                  <a:cubicBezTo>
                    <a:pt x="52552" y="141890"/>
                    <a:pt x="38184" y="128100"/>
                    <a:pt x="31531" y="110359"/>
                  </a:cubicBezTo>
                  <a:cubicBezTo>
                    <a:pt x="22122" y="85269"/>
                    <a:pt x="23127" y="57296"/>
                    <a:pt x="15765" y="31531"/>
                  </a:cubicBezTo>
                  <a:cubicBezTo>
                    <a:pt x="12537" y="20232"/>
                    <a:pt x="5255" y="10510"/>
                    <a:pt x="0" y="0"/>
                  </a:cubicBezTo>
                </a:path>
              </a:pathLst>
            </a:custGeom>
            <a:ln>
              <a:solidFill>
                <a:srgbClr val="FF3300"/>
              </a:solidFill>
            </a:ln>
          </p:spPr>
          <p:style>
            <a:lnRef idx="2">
              <a:schemeClr val="accent6"/>
            </a:lnRef>
            <a:fillRef idx="0">
              <a:schemeClr val="accent6"/>
            </a:fillRef>
            <a:effectRef idx="1">
              <a:schemeClr val="accent6"/>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23" name="Freeform 22"/>
            <p:cNvSpPr/>
            <p:nvPr/>
          </p:nvSpPr>
          <p:spPr bwMode="auto">
            <a:xfrm>
              <a:off x="6053959" y="4067503"/>
              <a:ext cx="236482" cy="441435"/>
            </a:xfrm>
            <a:custGeom>
              <a:avLst/>
              <a:gdLst>
                <a:gd name="connsiteX0" fmla="*/ 236482 w 236482"/>
                <a:gd name="connsiteY0" fmla="*/ 441435 h 441435"/>
                <a:gd name="connsiteX1" fmla="*/ 94593 w 236482"/>
                <a:gd name="connsiteY1" fmla="*/ 394138 h 441435"/>
                <a:gd name="connsiteX2" fmla="*/ 0 w 236482"/>
                <a:gd name="connsiteY2" fmla="*/ 315311 h 441435"/>
                <a:gd name="connsiteX3" fmla="*/ 15765 w 236482"/>
                <a:gd name="connsiteY3" fmla="*/ 204952 h 441435"/>
                <a:gd name="connsiteX4" fmla="*/ 47296 w 236482"/>
                <a:gd name="connsiteY4" fmla="*/ 110359 h 441435"/>
                <a:gd name="connsiteX5" fmla="*/ 63062 w 236482"/>
                <a:gd name="connsiteY5" fmla="*/ 63063 h 441435"/>
                <a:gd name="connsiteX6" fmla="*/ 63062 w 236482"/>
                <a:gd name="connsiteY6" fmla="*/ 0 h 44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482" h="441435">
                  <a:moveTo>
                    <a:pt x="236482" y="441435"/>
                  </a:moveTo>
                  <a:cubicBezTo>
                    <a:pt x="189186" y="425669"/>
                    <a:pt x="129846" y="429390"/>
                    <a:pt x="94593" y="394138"/>
                  </a:cubicBezTo>
                  <a:cubicBezTo>
                    <a:pt x="33898" y="333444"/>
                    <a:pt x="65847" y="359210"/>
                    <a:pt x="0" y="315311"/>
                  </a:cubicBezTo>
                  <a:cubicBezTo>
                    <a:pt x="5255" y="278525"/>
                    <a:pt x="7409" y="241160"/>
                    <a:pt x="15765" y="204952"/>
                  </a:cubicBezTo>
                  <a:cubicBezTo>
                    <a:pt x="23238" y="172567"/>
                    <a:pt x="36786" y="141890"/>
                    <a:pt x="47296" y="110359"/>
                  </a:cubicBezTo>
                  <a:cubicBezTo>
                    <a:pt x="52551" y="94594"/>
                    <a:pt x="63062" y="79681"/>
                    <a:pt x="63062" y="63063"/>
                  </a:cubicBezTo>
                  <a:lnTo>
                    <a:pt x="63062" y="0"/>
                  </a:lnTo>
                </a:path>
              </a:pathLst>
            </a:custGeom>
            <a:ln>
              <a:solidFill>
                <a:srgbClr val="FF3300"/>
              </a:solidFill>
            </a:ln>
          </p:spPr>
          <p:style>
            <a:lnRef idx="2">
              <a:schemeClr val="accent6"/>
            </a:lnRef>
            <a:fillRef idx="0">
              <a:schemeClr val="accent6"/>
            </a:fillRef>
            <a:effectRef idx="1">
              <a:schemeClr val="accent6"/>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24" name="Freeform 23"/>
            <p:cNvSpPr/>
            <p:nvPr/>
          </p:nvSpPr>
          <p:spPr bwMode="auto">
            <a:xfrm>
              <a:off x="5989575" y="5171090"/>
              <a:ext cx="411225" cy="1135117"/>
            </a:xfrm>
            <a:custGeom>
              <a:avLst/>
              <a:gdLst>
                <a:gd name="connsiteX0" fmla="*/ 411225 w 411225"/>
                <a:gd name="connsiteY0" fmla="*/ 0 h 1135117"/>
                <a:gd name="connsiteX1" fmla="*/ 285101 w 411225"/>
                <a:gd name="connsiteY1" fmla="*/ 78827 h 1135117"/>
                <a:gd name="connsiteX2" fmla="*/ 190508 w 411225"/>
                <a:gd name="connsiteY2" fmla="*/ 157655 h 1135117"/>
                <a:gd name="connsiteX3" fmla="*/ 127446 w 411225"/>
                <a:gd name="connsiteY3" fmla="*/ 252248 h 1135117"/>
                <a:gd name="connsiteX4" fmla="*/ 48618 w 411225"/>
                <a:gd name="connsiteY4" fmla="*/ 331076 h 1135117"/>
                <a:gd name="connsiteX5" fmla="*/ 32853 w 411225"/>
                <a:gd name="connsiteY5" fmla="*/ 378372 h 1135117"/>
                <a:gd name="connsiteX6" fmla="*/ 1322 w 411225"/>
                <a:gd name="connsiteY6" fmla="*/ 425669 h 1135117"/>
                <a:gd name="connsiteX7" fmla="*/ 17087 w 411225"/>
                <a:gd name="connsiteY7" fmla="*/ 677917 h 1135117"/>
                <a:gd name="connsiteX8" fmla="*/ 48618 w 411225"/>
                <a:gd name="connsiteY8" fmla="*/ 725213 h 1135117"/>
                <a:gd name="connsiteX9" fmla="*/ 143211 w 411225"/>
                <a:gd name="connsiteY9" fmla="*/ 788276 h 1135117"/>
                <a:gd name="connsiteX10" fmla="*/ 158977 w 411225"/>
                <a:gd name="connsiteY10" fmla="*/ 961696 h 1135117"/>
                <a:gd name="connsiteX11" fmla="*/ 174742 w 411225"/>
                <a:gd name="connsiteY11" fmla="*/ 1008993 h 1135117"/>
                <a:gd name="connsiteX12" fmla="*/ 190508 w 411225"/>
                <a:gd name="connsiteY12" fmla="*/ 1072055 h 1135117"/>
                <a:gd name="connsiteX13" fmla="*/ 206273 w 411225"/>
                <a:gd name="connsiteY13" fmla="*/ 1135117 h 113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1225" h="1135117">
                  <a:moveTo>
                    <a:pt x="411225" y="0"/>
                  </a:moveTo>
                  <a:cubicBezTo>
                    <a:pt x="400230" y="6597"/>
                    <a:pt x="305903" y="61492"/>
                    <a:pt x="285101" y="78827"/>
                  </a:cubicBezTo>
                  <a:cubicBezTo>
                    <a:pt x="163712" y="179985"/>
                    <a:pt x="307934" y="79370"/>
                    <a:pt x="190508" y="157655"/>
                  </a:cubicBezTo>
                  <a:cubicBezTo>
                    <a:pt x="169487" y="189186"/>
                    <a:pt x="154242" y="225452"/>
                    <a:pt x="127446" y="252248"/>
                  </a:cubicBezTo>
                  <a:lnTo>
                    <a:pt x="48618" y="331076"/>
                  </a:lnTo>
                  <a:cubicBezTo>
                    <a:pt x="43363" y="346841"/>
                    <a:pt x="40285" y="363508"/>
                    <a:pt x="32853" y="378372"/>
                  </a:cubicBezTo>
                  <a:cubicBezTo>
                    <a:pt x="24379" y="395320"/>
                    <a:pt x="2318" y="406747"/>
                    <a:pt x="1322" y="425669"/>
                  </a:cubicBezTo>
                  <a:cubicBezTo>
                    <a:pt x="-3106" y="509799"/>
                    <a:pt x="3948" y="594701"/>
                    <a:pt x="17087" y="677917"/>
                  </a:cubicBezTo>
                  <a:cubicBezTo>
                    <a:pt x="20042" y="696633"/>
                    <a:pt x="34358" y="712736"/>
                    <a:pt x="48618" y="725213"/>
                  </a:cubicBezTo>
                  <a:cubicBezTo>
                    <a:pt x="77137" y="750168"/>
                    <a:pt x="143211" y="788276"/>
                    <a:pt x="143211" y="788276"/>
                  </a:cubicBezTo>
                  <a:cubicBezTo>
                    <a:pt x="148466" y="846083"/>
                    <a:pt x="150768" y="904234"/>
                    <a:pt x="158977" y="961696"/>
                  </a:cubicBezTo>
                  <a:cubicBezTo>
                    <a:pt x="161327" y="978147"/>
                    <a:pt x="170177" y="993014"/>
                    <a:pt x="174742" y="1008993"/>
                  </a:cubicBezTo>
                  <a:cubicBezTo>
                    <a:pt x="180695" y="1029827"/>
                    <a:pt x="184555" y="1051221"/>
                    <a:pt x="190508" y="1072055"/>
                  </a:cubicBezTo>
                  <a:cubicBezTo>
                    <a:pt x="207935" y="1133049"/>
                    <a:pt x="206273" y="1099978"/>
                    <a:pt x="206273" y="1135117"/>
                  </a:cubicBezTo>
                </a:path>
              </a:pathLst>
            </a:custGeom>
            <a:ln>
              <a:solidFill>
                <a:srgbClr val="FF3300"/>
              </a:solidFill>
            </a:ln>
          </p:spPr>
          <p:style>
            <a:lnRef idx="2">
              <a:schemeClr val="accent6"/>
            </a:lnRef>
            <a:fillRef idx="0">
              <a:schemeClr val="accent6"/>
            </a:fillRef>
            <a:effectRef idx="1">
              <a:schemeClr val="accent6"/>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25" name="Freeform 24"/>
            <p:cNvSpPr/>
            <p:nvPr/>
          </p:nvSpPr>
          <p:spPr bwMode="auto">
            <a:xfrm>
              <a:off x="7110248" y="5297214"/>
              <a:ext cx="47297" cy="930165"/>
            </a:xfrm>
            <a:custGeom>
              <a:avLst/>
              <a:gdLst>
                <a:gd name="connsiteX0" fmla="*/ 0 w 47297"/>
                <a:gd name="connsiteY0" fmla="*/ 0 h 930165"/>
                <a:gd name="connsiteX1" fmla="*/ 15766 w 47297"/>
                <a:gd name="connsiteY1" fmla="*/ 126124 h 930165"/>
                <a:gd name="connsiteX2" fmla="*/ 47297 w 47297"/>
                <a:gd name="connsiteY2" fmla="*/ 441434 h 930165"/>
                <a:gd name="connsiteX3" fmla="*/ 31531 w 47297"/>
                <a:gd name="connsiteY3" fmla="*/ 693683 h 930165"/>
                <a:gd name="connsiteX4" fmla="*/ 15766 w 47297"/>
                <a:gd name="connsiteY4" fmla="*/ 930165 h 930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97" h="930165">
                  <a:moveTo>
                    <a:pt x="0" y="0"/>
                  </a:moveTo>
                  <a:cubicBezTo>
                    <a:pt x="5255" y="42041"/>
                    <a:pt x="12387" y="83890"/>
                    <a:pt x="15766" y="126124"/>
                  </a:cubicBezTo>
                  <a:cubicBezTo>
                    <a:pt x="40438" y="434519"/>
                    <a:pt x="1757" y="304821"/>
                    <a:pt x="47297" y="441434"/>
                  </a:cubicBezTo>
                  <a:cubicBezTo>
                    <a:pt x="42042" y="525517"/>
                    <a:pt x="37135" y="609623"/>
                    <a:pt x="31531" y="693683"/>
                  </a:cubicBezTo>
                  <a:cubicBezTo>
                    <a:pt x="15392" y="935774"/>
                    <a:pt x="15766" y="839491"/>
                    <a:pt x="15766" y="930165"/>
                  </a:cubicBezTo>
                </a:path>
              </a:pathLst>
            </a:custGeom>
            <a:ln>
              <a:solidFill>
                <a:srgbClr val="FF3300"/>
              </a:solidFill>
            </a:ln>
          </p:spPr>
          <p:style>
            <a:lnRef idx="2">
              <a:schemeClr val="accent6"/>
            </a:lnRef>
            <a:fillRef idx="0">
              <a:schemeClr val="accent6"/>
            </a:fillRef>
            <a:effectRef idx="1">
              <a:schemeClr val="accent6"/>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26" name="Freeform 25"/>
            <p:cNvSpPr/>
            <p:nvPr/>
          </p:nvSpPr>
          <p:spPr bwMode="auto">
            <a:xfrm>
              <a:off x="5580993" y="4225159"/>
              <a:ext cx="677917" cy="378372"/>
            </a:xfrm>
            <a:custGeom>
              <a:avLst/>
              <a:gdLst>
                <a:gd name="connsiteX0" fmla="*/ 677917 w 677917"/>
                <a:gd name="connsiteY0" fmla="*/ 378372 h 378372"/>
                <a:gd name="connsiteX1" fmla="*/ 268014 w 677917"/>
                <a:gd name="connsiteY1" fmla="*/ 362607 h 378372"/>
                <a:gd name="connsiteX2" fmla="*/ 204952 w 677917"/>
                <a:gd name="connsiteY2" fmla="*/ 283779 h 378372"/>
                <a:gd name="connsiteX3" fmla="*/ 110359 w 677917"/>
                <a:gd name="connsiteY3" fmla="*/ 220717 h 378372"/>
                <a:gd name="connsiteX4" fmla="*/ 63062 w 677917"/>
                <a:gd name="connsiteY4" fmla="*/ 189186 h 378372"/>
                <a:gd name="connsiteX5" fmla="*/ 15766 w 677917"/>
                <a:gd name="connsiteY5" fmla="*/ 94593 h 378372"/>
                <a:gd name="connsiteX6" fmla="*/ 0 w 677917"/>
                <a:gd name="connsiteY6" fmla="*/ 0 h 37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7917" h="378372">
                  <a:moveTo>
                    <a:pt x="677917" y="378372"/>
                  </a:moveTo>
                  <a:cubicBezTo>
                    <a:pt x="541283" y="373117"/>
                    <a:pt x="403971" y="377174"/>
                    <a:pt x="268014" y="362607"/>
                  </a:cubicBezTo>
                  <a:cubicBezTo>
                    <a:pt x="249932" y="360670"/>
                    <a:pt x="210506" y="288639"/>
                    <a:pt x="204952" y="283779"/>
                  </a:cubicBezTo>
                  <a:cubicBezTo>
                    <a:pt x="176433" y="258825"/>
                    <a:pt x="141890" y="241738"/>
                    <a:pt x="110359" y="220717"/>
                  </a:cubicBezTo>
                  <a:lnTo>
                    <a:pt x="63062" y="189186"/>
                  </a:lnTo>
                  <a:cubicBezTo>
                    <a:pt x="34716" y="146667"/>
                    <a:pt x="26645" y="143548"/>
                    <a:pt x="15766" y="94593"/>
                  </a:cubicBezTo>
                  <a:cubicBezTo>
                    <a:pt x="8832" y="63388"/>
                    <a:pt x="0" y="0"/>
                    <a:pt x="0" y="0"/>
                  </a:cubicBezTo>
                </a:path>
              </a:pathLst>
            </a:custGeom>
            <a:ln>
              <a:solidFill>
                <a:srgbClr val="FF3300"/>
              </a:solidFill>
            </a:ln>
          </p:spPr>
          <p:style>
            <a:lnRef idx="2">
              <a:schemeClr val="accent6"/>
            </a:lnRef>
            <a:fillRef idx="0">
              <a:schemeClr val="accent6"/>
            </a:fillRef>
            <a:effectRef idx="1">
              <a:schemeClr val="accent6"/>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1759642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9224"/>
                                        </p:tgtEl>
                                        <p:attrNameLst>
                                          <p:attrName>style.visibility</p:attrName>
                                        </p:attrNameLst>
                                      </p:cBhvr>
                                      <p:to>
                                        <p:strVal val="visible"/>
                                      </p:to>
                                    </p:set>
                                    <p:animEffect transition="in" filter="fade">
                                      <p:cBhvr>
                                        <p:cTn id="10" dur="500"/>
                                        <p:tgtEl>
                                          <p:spTgt spid="92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9221"/>
                                        </p:tgtEl>
                                        <p:attrNameLst>
                                          <p:attrName>style.visibility</p:attrName>
                                        </p:attrNameLst>
                                      </p:cBhvr>
                                      <p:to>
                                        <p:strVal val="visible"/>
                                      </p:to>
                                    </p:set>
                                    <p:animEffect transition="in" filter="fade">
                                      <p:cBhvr>
                                        <p:cTn id="18" dur="500"/>
                                        <p:tgtEl>
                                          <p:spTgt spid="92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nodeType="withEffect">
                                  <p:stCondLst>
                                    <p:cond delay="0"/>
                                  </p:stCondLst>
                                  <p:childTnLst>
                                    <p:set>
                                      <p:cBhvr>
                                        <p:cTn id="25" dur="1" fill="hold">
                                          <p:stCondLst>
                                            <p:cond delay="0"/>
                                          </p:stCondLst>
                                        </p:cTn>
                                        <p:tgtEl>
                                          <p:spTgt spid="3074"/>
                                        </p:tgtEl>
                                        <p:attrNameLst>
                                          <p:attrName>style.visibility</p:attrName>
                                        </p:attrNameLst>
                                      </p:cBhvr>
                                      <p:to>
                                        <p:strVal val="visible"/>
                                      </p:to>
                                    </p:set>
                                    <p:animEffect transition="in" filter="fade">
                                      <p:cBhvr>
                                        <p:cTn id="26" dur="500"/>
                                        <p:tgtEl>
                                          <p:spTgt spid="307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ntr" presetSubtype="0"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4" grpId="0"/>
      <p:bldP spid="2" grpId="0" animBg="1"/>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2010-2011 Levels of Organization Frog"/>
          <p:cNvPicPr/>
          <p:nvPr/>
        </p:nvPicPr>
        <p:blipFill rotWithShape="1">
          <a:blip r:embed="rId4">
            <a:extLst>
              <a:ext uri="{28A0092B-C50C-407E-A947-70E740481C1C}">
                <a14:useLocalDpi xmlns:a14="http://schemas.microsoft.com/office/drawing/2010/main" val="0"/>
              </a:ext>
            </a:extLst>
          </a:blip>
          <a:srcRect l="9530" t="10949" r="6360" b="16594"/>
          <a:stretch/>
        </p:blipFill>
        <p:spPr bwMode="auto">
          <a:xfrm>
            <a:off x="152400" y="2300923"/>
            <a:ext cx="8839200" cy="4557077"/>
          </a:xfrm>
          <a:prstGeom prst="rect">
            <a:avLst/>
          </a:prstGeom>
          <a:solidFill>
            <a:srgbClr val="FF3300"/>
          </a:solidFill>
          <a:ln>
            <a:noFill/>
          </a:ln>
          <a:extLst>
            <a:ext uri="{53640926-AAD7-44d8-BBD7-CCE9431645EC}">
              <a14:shadowObscured xmlns:a14="http://schemas.microsoft.com/office/drawing/2010/main" xmlns=""/>
            </a:ext>
          </a:extLst>
        </p:spPr>
      </p:pic>
      <p:sp>
        <p:nvSpPr>
          <p:cNvPr id="35" name="Rectangle 34"/>
          <p:cNvSpPr/>
          <p:nvPr/>
        </p:nvSpPr>
        <p:spPr bwMode="auto">
          <a:xfrm>
            <a:off x="5181600" y="2499068"/>
            <a:ext cx="1692166" cy="984179"/>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9218" name="Rectangle 3"/>
          <p:cNvSpPr>
            <a:spLocks noGrp="1" noChangeArrowheads="1"/>
          </p:cNvSpPr>
          <p:nvPr>
            <p:ph type="body" idx="1"/>
          </p:nvPr>
        </p:nvSpPr>
        <p:spPr>
          <a:xfrm>
            <a:off x="228600" y="152400"/>
            <a:ext cx="8610600" cy="1996619"/>
          </a:xfrm>
        </p:spPr>
        <p:txBody>
          <a:bodyPr/>
          <a:lstStyle/>
          <a:p>
            <a:pPr marL="0" indent="0" algn="ctr" eaLnBrk="1" hangingPunct="1">
              <a:buFontTx/>
              <a:buNone/>
            </a:pPr>
            <a:r>
              <a:rPr lang="en-US" sz="3000"/>
              <a:t>Let’s CHANT about the Levels of Organization!</a:t>
            </a:r>
          </a:p>
          <a:p>
            <a:pPr marL="0" indent="0" algn="ctr" eaLnBrk="1" hangingPunct="1">
              <a:buFontTx/>
              <a:buNone/>
            </a:pPr>
            <a:r>
              <a:rPr lang="en-US" sz="3000"/>
              <a:t>Clap your hands everybody, and everybody clap your hands!  We’re </a:t>
            </a:r>
            <a:r>
              <a:rPr lang="en-US" sz="3000" err="1"/>
              <a:t>gonna</a:t>
            </a:r>
            <a:r>
              <a:rPr lang="en-US" sz="3000"/>
              <a:t> chant about the cell, and everybody YELL…</a:t>
            </a:r>
          </a:p>
        </p:txBody>
      </p:sp>
      <p:pic>
        <p:nvPicPr>
          <p:cNvPr id="9221" name="Picture 5" descr="http://downloads.clipart.com/16453787.jpg?t=1355759345&amp;h=a980ce2e0edf537ff73b4b695c6ec53e&amp;u=gettingnerd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976984" y="4131762"/>
            <a:ext cx="859378" cy="1282654"/>
          </a:xfrm>
          <a:prstGeom prst="rect">
            <a:avLst/>
          </a:prstGeom>
          <a:noFill/>
          <a:effectLst>
            <a:softEdge rad="127000"/>
          </a:effectLst>
          <a:extLst>
            <a:ext uri="{909E8E84-426E-40dd-AFC4-6F175D3DCCD1}">
              <a14:hiddenFill xmlns:a14="http://schemas.microsoft.com/office/drawing/2010/main" xmlns="">
                <a:solidFill>
                  <a:srgbClr val="FFFFFF"/>
                </a:solidFill>
              </a14:hiddenFill>
            </a:ext>
          </a:extLst>
        </p:spPr>
      </p:pic>
      <p:pic>
        <p:nvPicPr>
          <p:cNvPr id="9224" name="Picture 8" descr="C:\Users\gvikingson\AppData\Local\Microsoft\Windows\Temporary Internet Files\Content.IE5\DIZL4JRL\MC900211528[1].wmf"/>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16494"/>
          <a:stretch/>
        </p:blipFill>
        <p:spPr bwMode="auto">
          <a:xfrm rot="16200000">
            <a:off x="508597" y="3050850"/>
            <a:ext cx="555352" cy="1115346"/>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TextBox 13"/>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pic>
        <p:nvPicPr>
          <p:cNvPr id="3074" name="Picture 2" descr="http://images.clipart.com/thb/thb14/CL/060206_5397_00/32033290.thb.jpg?060206_5397_0062_v__v"/>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86200" y="4648200"/>
            <a:ext cx="788629" cy="1049506"/>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ctangle 6"/>
          <p:cNvSpPr/>
          <p:nvPr/>
        </p:nvSpPr>
        <p:spPr bwMode="auto">
          <a:xfrm>
            <a:off x="2324099" y="2209800"/>
            <a:ext cx="4914901" cy="1121047"/>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grpSp>
        <p:nvGrpSpPr>
          <p:cNvPr id="27" name="Group 26"/>
          <p:cNvGrpSpPr/>
          <p:nvPr/>
        </p:nvGrpSpPr>
        <p:grpSpPr>
          <a:xfrm>
            <a:off x="5580993" y="3957145"/>
            <a:ext cx="1655379" cy="2396358"/>
            <a:chOff x="5580993" y="3957145"/>
            <a:chExt cx="1655379" cy="2396358"/>
          </a:xfrm>
        </p:grpSpPr>
        <p:pic>
          <p:nvPicPr>
            <p:cNvPr id="17" name="Picture 2" descr="http://images.clipart.com/thb/thb14/CL/060206_5397_00/32033290.thb.jpg?060206_5397_0062_v__v"/>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48400" y="4419600"/>
              <a:ext cx="197157" cy="262376"/>
            </a:xfrm>
            <a:prstGeom prst="rect">
              <a:avLst/>
            </a:prstGeom>
            <a:noFill/>
            <a:extLst>
              <a:ext uri="{909E8E84-426E-40dd-AFC4-6F175D3DCCD1}">
                <a14:hiddenFill xmlns:a14="http://schemas.microsoft.com/office/drawing/2010/main" xmlns="">
                  <a:solidFill>
                    <a:srgbClr val="FFFFFF"/>
                  </a:solidFill>
                </a14:hiddenFill>
              </a:ext>
            </a:extLst>
          </p:spPr>
        </p:pic>
        <p:sp>
          <p:nvSpPr>
            <p:cNvPr id="9" name="Freeform 8"/>
            <p:cNvSpPr/>
            <p:nvPr/>
          </p:nvSpPr>
          <p:spPr bwMode="auto">
            <a:xfrm>
              <a:off x="6416566" y="3957145"/>
              <a:ext cx="457200" cy="536027"/>
            </a:xfrm>
            <a:custGeom>
              <a:avLst/>
              <a:gdLst>
                <a:gd name="connsiteX0" fmla="*/ 0 w 457200"/>
                <a:gd name="connsiteY0" fmla="*/ 536027 h 536027"/>
                <a:gd name="connsiteX1" fmla="*/ 94593 w 457200"/>
                <a:gd name="connsiteY1" fmla="*/ 441434 h 536027"/>
                <a:gd name="connsiteX2" fmla="*/ 126124 w 457200"/>
                <a:gd name="connsiteY2" fmla="*/ 394138 h 536027"/>
                <a:gd name="connsiteX3" fmla="*/ 299544 w 457200"/>
                <a:gd name="connsiteY3" fmla="*/ 378372 h 536027"/>
                <a:gd name="connsiteX4" fmla="*/ 394137 w 457200"/>
                <a:gd name="connsiteY4" fmla="*/ 362607 h 536027"/>
                <a:gd name="connsiteX5" fmla="*/ 425668 w 457200"/>
                <a:gd name="connsiteY5" fmla="*/ 315310 h 536027"/>
                <a:gd name="connsiteX6" fmla="*/ 457200 w 457200"/>
                <a:gd name="connsiteY6" fmla="*/ 220717 h 536027"/>
                <a:gd name="connsiteX7" fmla="*/ 441434 w 457200"/>
                <a:gd name="connsiteY7" fmla="*/ 110358 h 536027"/>
                <a:gd name="connsiteX8" fmla="*/ 425668 w 457200"/>
                <a:gd name="connsiteY8" fmla="*/ 0 h 53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 h="536027">
                  <a:moveTo>
                    <a:pt x="0" y="536027"/>
                  </a:moveTo>
                  <a:cubicBezTo>
                    <a:pt x="131664" y="316586"/>
                    <a:pt x="-22893" y="535422"/>
                    <a:pt x="94593" y="441434"/>
                  </a:cubicBezTo>
                  <a:cubicBezTo>
                    <a:pt x="109389" y="429598"/>
                    <a:pt x="108014" y="399710"/>
                    <a:pt x="126124" y="394138"/>
                  </a:cubicBezTo>
                  <a:cubicBezTo>
                    <a:pt x="181602" y="377068"/>
                    <a:pt x="241897" y="385154"/>
                    <a:pt x="299544" y="378372"/>
                  </a:cubicBezTo>
                  <a:cubicBezTo>
                    <a:pt x="331291" y="374637"/>
                    <a:pt x="362606" y="367862"/>
                    <a:pt x="394137" y="362607"/>
                  </a:cubicBezTo>
                  <a:cubicBezTo>
                    <a:pt x="404647" y="346841"/>
                    <a:pt x="417972" y="332625"/>
                    <a:pt x="425668" y="315310"/>
                  </a:cubicBezTo>
                  <a:cubicBezTo>
                    <a:pt x="439167" y="284938"/>
                    <a:pt x="457200" y="220717"/>
                    <a:pt x="457200" y="220717"/>
                  </a:cubicBezTo>
                  <a:cubicBezTo>
                    <a:pt x="451945" y="183931"/>
                    <a:pt x="447085" y="147086"/>
                    <a:pt x="441434" y="110358"/>
                  </a:cubicBezTo>
                  <a:cubicBezTo>
                    <a:pt x="424804" y="2267"/>
                    <a:pt x="425668" y="49098"/>
                    <a:pt x="425668" y="0"/>
                  </a:cubicBezTo>
                </a:path>
              </a:pathLst>
            </a:custGeom>
            <a:ln>
              <a:solidFill>
                <a:srgbClr val="FF3300"/>
              </a:solidFill>
            </a:ln>
          </p:spPr>
          <p:style>
            <a:lnRef idx="2">
              <a:schemeClr val="accent6"/>
            </a:lnRef>
            <a:fillRef idx="0">
              <a:schemeClr val="accent6"/>
            </a:fillRef>
            <a:effectRef idx="1">
              <a:schemeClr val="accent6"/>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0" name="Freeform 9"/>
            <p:cNvSpPr/>
            <p:nvPr/>
          </p:nvSpPr>
          <p:spPr bwMode="auto">
            <a:xfrm>
              <a:off x="5596759" y="4240924"/>
              <a:ext cx="662151" cy="283779"/>
            </a:xfrm>
            <a:custGeom>
              <a:avLst/>
              <a:gdLst>
                <a:gd name="connsiteX0" fmla="*/ 662151 w 662151"/>
                <a:gd name="connsiteY0" fmla="*/ 283779 h 283779"/>
                <a:gd name="connsiteX1" fmla="*/ 536027 w 662151"/>
                <a:gd name="connsiteY1" fmla="*/ 252248 h 283779"/>
                <a:gd name="connsiteX2" fmla="*/ 488731 w 662151"/>
                <a:gd name="connsiteY2" fmla="*/ 220717 h 283779"/>
                <a:gd name="connsiteX3" fmla="*/ 409903 w 662151"/>
                <a:gd name="connsiteY3" fmla="*/ 236483 h 283779"/>
                <a:gd name="connsiteX4" fmla="*/ 362607 w 662151"/>
                <a:gd name="connsiteY4" fmla="*/ 268014 h 283779"/>
                <a:gd name="connsiteX5" fmla="*/ 283779 w 662151"/>
                <a:gd name="connsiteY5" fmla="*/ 283779 h 283779"/>
                <a:gd name="connsiteX6" fmla="*/ 126124 w 662151"/>
                <a:gd name="connsiteY6" fmla="*/ 268014 h 283779"/>
                <a:gd name="connsiteX7" fmla="*/ 110358 w 662151"/>
                <a:gd name="connsiteY7" fmla="*/ 220717 h 283779"/>
                <a:gd name="connsiteX8" fmla="*/ 94593 w 662151"/>
                <a:gd name="connsiteY8" fmla="*/ 141890 h 283779"/>
                <a:gd name="connsiteX9" fmla="*/ 47296 w 662151"/>
                <a:gd name="connsiteY9" fmla="*/ 94593 h 283779"/>
                <a:gd name="connsiteX10" fmla="*/ 15765 w 662151"/>
                <a:gd name="connsiteY10" fmla="*/ 47297 h 283779"/>
                <a:gd name="connsiteX11" fmla="*/ 0 w 662151"/>
                <a:gd name="connsiteY11" fmla="*/ 0 h 283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2151" h="283779">
                  <a:moveTo>
                    <a:pt x="662151" y="283779"/>
                  </a:moveTo>
                  <a:cubicBezTo>
                    <a:pt x="632165" y="277782"/>
                    <a:pt x="568348" y="268409"/>
                    <a:pt x="536027" y="252248"/>
                  </a:cubicBezTo>
                  <a:cubicBezTo>
                    <a:pt x="519080" y="243774"/>
                    <a:pt x="504496" y="231227"/>
                    <a:pt x="488731" y="220717"/>
                  </a:cubicBezTo>
                  <a:cubicBezTo>
                    <a:pt x="462455" y="225972"/>
                    <a:pt x="434993" y="227074"/>
                    <a:pt x="409903" y="236483"/>
                  </a:cubicBezTo>
                  <a:cubicBezTo>
                    <a:pt x="392162" y="243136"/>
                    <a:pt x="380348" y="261361"/>
                    <a:pt x="362607" y="268014"/>
                  </a:cubicBezTo>
                  <a:cubicBezTo>
                    <a:pt x="337517" y="277423"/>
                    <a:pt x="310055" y="278524"/>
                    <a:pt x="283779" y="283779"/>
                  </a:cubicBezTo>
                  <a:cubicBezTo>
                    <a:pt x="231227" y="278524"/>
                    <a:pt x="175758" y="286063"/>
                    <a:pt x="126124" y="268014"/>
                  </a:cubicBezTo>
                  <a:cubicBezTo>
                    <a:pt x="110506" y="262335"/>
                    <a:pt x="114389" y="236839"/>
                    <a:pt x="110358" y="220717"/>
                  </a:cubicBezTo>
                  <a:cubicBezTo>
                    <a:pt x="103859" y="194721"/>
                    <a:pt x="106577" y="165857"/>
                    <a:pt x="94593" y="141890"/>
                  </a:cubicBezTo>
                  <a:cubicBezTo>
                    <a:pt x="84622" y="121948"/>
                    <a:pt x="61570" y="111721"/>
                    <a:pt x="47296" y="94593"/>
                  </a:cubicBezTo>
                  <a:cubicBezTo>
                    <a:pt x="35166" y="80037"/>
                    <a:pt x="26275" y="63062"/>
                    <a:pt x="15765" y="47297"/>
                  </a:cubicBezTo>
                  <a:lnTo>
                    <a:pt x="0" y="0"/>
                  </a:lnTo>
                </a:path>
              </a:pathLst>
            </a:custGeom>
            <a:ln>
              <a:headEnd type="none" w="med" len="med"/>
              <a:tailEnd type="none" w="med" len="med"/>
            </a:ln>
          </p:spPr>
          <p:style>
            <a:lnRef idx="2">
              <a:schemeClr val="accent6"/>
            </a:lnRef>
            <a:fillRef idx="0">
              <a:schemeClr val="accent6"/>
            </a:fillRef>
            <a:effectRef idx="1">
              <a:schemeClr val="accent6"/>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1" name="Freeform 10"/>
            <p:cNvSpPr/>
            <p:nvPr/>
          </p:nvSpPr>
          <p:spPr bwMode="auto">
            <a:xfrm>
              <a:off x="6243145" y="4035972"/>
              <a:ext cx="94593" cy="409904"/>
            </a:xfrm>
            <a:custGeom>
              <a:avLst/>
              <a:gdLst>
                <a:gd name="connsiteX0" fmla="*/ 94593 w 94593"/>
                <a:gd name="connsiteY0" fmla="*/ 409904 h 409904"/>
                <a:gd name="connsiteX1" fmla="*/ 78827 w 94593"/>
                <a:gd name="connsiteY1" fmla="*/ 78828 h 409904"/>
                <a:gd name="connsiteX2" fmla="*/ 47296 w 94593"/>
                <a:gd name="connsiteY2" fmla="*/ 31531 h 409904"/>
                <a:gd name="connsiteX3" fmla="*/ 0 w 94593"/>
                <a:gd name="connsiteY3" fmla="*/ 0 h 409904"/>
              </a:gdLst>
              <a:ahLst/>
              <a:cxnLst>
                <a:cxn ang="0">
                  <a:pos x="connsiteX0" y="connsiteY0"/>
                </a:cxn>
                <a:cxn ang="0">
                  <a:pos x="connsiteX1" y="connsiteY1"/>
                </a:cxn>
                <a:cxn ang="0">
                  <a:pos x="connsiteX2" y="connsiteY2"/>
                </a:cxn>
                <a:cxn ang="0">
                  <a:pos x="connsiteX3" y="connsiteY3"/>
                </a:cxn>
              </a:cxnLst>
              <a:rect l="l" t="t" r="r" b="b"/>
              <a:pathLst>
                <a:path w="94593" h="409904">
                  <a:moveTo>
                    <a:pt x="94593" y="409904"/>
                  </a:moveTo>
                  <a:cubicBezTo>
                    <a:pt x="89338" y="299545"/>
                    <a:pt x="92531" y="188459"/>
                    <a:pt x="78827" y="78828"/>
                  </a:cubicBezTo>
                  <a:cubicBezTo>
                    <a:pt x="76477" y="60026"/>
                    <a:pt x="60694" y="44929"/>
                    <a:pt x="47296" y="31531"/>
                  </a:cubicBezTo>
                  <a:cubicBezTo>
                    <a:pt x="33898" y="18133"/>
                    <a:pt x="0" y="0"/>
                    <a:pt x="0" y="0"/>
                  </a:cubicBezTo>
                </a:path>
              </a:pathLst>
            </a:custGeom>
            <a:ln/>
          </p:spPr>
          <p:style>
            <a:lnRef idx="2">
              <a:schemeClr val="accent6"/>
            </a:lnRef>
            <a:fillRef idx="0">
              <a:schemeClr val="accent6"/>
            </a:fillRef>
            <a:effectRef idx="1">
              <a:schemeClr val="accent6"/>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2" name="Freeform 11"/>
            <p:cNvSpPr/>
            <p:nvPr/>
          </p:nvSpPr>
          <p:spPr bwMode="auto">
            <a:xfrm>
              <a:off x="6099181" y="4083269"/>
              <a:ext cx="128198" cy="441434"/>
            </a:xfrm>
            <a:custGeom>
              <a:avLst/>
              <a:gdLst>
                <a:gd name="connsiteX0" fmla="*/ 128198 w 128198"/>
                <a:gd name="connsiteY0" fmla="*/ 441434 h 441434"/>
                <a:gd name="connsiteX1" fmla="*/ 17840 w 128198"/>
                <a:gd name="connsiteY1" fmla="*/ 425669 h 441434"/>
                <a:gd name="connsiteX2" fmla="*/ 2074 w 128198"/>
                <a:gd name="connsiteY2" fmla="*/ 378372 h 441434"/>
                <a:gd name="connsiteX3" fmla="*/ 2074 w 128198"/>
                <a:gd name="connsiteY3" fmla="*/ 0 h 441434"/>
              </a:gdLst>
              <a:ahLst/>
              <a:cxnLst>
                <a:cxn ang="0">
                  <a:pos x="connsiteX0" y="connsiteY0"/>
                </a:cxn>
                <a:cxn ang="0">
                  <a:pos x="connsiteX1" y="connsiteY1"/>
                </a:cxn>
                <a:cxn ang="0">
                  <a:pos x="connsiteX2" y="connsiteY2"/>
                </a:cxn>
                <a:cxn ang="0">
                  <a:pos x="connsiteX3" y="connsiteY3"/>
                </a:cxn>
              </a:cxnLst>
              <a:rect l="l" t="t" r="r" b="b"/>
              <a:pathLst>
                <a:path w="128198" h="441434">
                  <a:moveTo>
                    <a:pt x="128198" y="441434"/>
                  </a:moveTo>
                  <a:cubicBezTo>
                    <a:pt x="91412" y="436179"/>
                    <a:pt x="51076" y="442287"/>
                    <a:pt x="17840" y="425669"/>
                  </a:cubicBezTo>
                  <a:cubicBezTo>
                    <a:pt x="2976" y="418237"/>
                    <a:pt x="2689" y="394979"/>
                    <a:pt x="2074" y="378372"/>
                  </a:cubicBezTo>
                  <a:cubicBezTo>
                    <a:pt x="-2594" y="252334"/>
                    <a:pt x="2074" y="126124"/>
                    <a:pt x="2074" y="0"/>
                  </a:cubicBezTo>
                </a:path>
              </a:pathLst>
            </a:custGeom>
            <a:no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3" name="Freeform 12"/>
            <p:cNvSpPr/>
            <p:nvPr/>
          </p:nvSpPr>
          <p:spPr bwMode="auto">
            <a:xfrm>
              <a:off x="6414976" y="4682359"/>
              <a:ext cx="758334" cy="740991"/>
            </a:xfrm>
            <a:custGeom>
              <a:avLst/>
              <a:gdLst>
                <a:gd name="connsiteX0" fmla="*/ 1590 w 758334"/>
                <a:gd name="connsiteY0" fmla="*/ 0 h 740991"/>
                <a:gd name="connsiteX1" fmla="*/ 17355 w 758334"/>
                <a:gd name="connsiteY1" fmla="*/ 362607 h 740991"/>
                <a:gd name="connsiteX2" fmla="*/ 111948 w 758334"/>
                <a:gd name="connsiteY2" fmla="*/ 425669 h 740991"/>
                <a:gd name="connsiteX3" fmla="*/ 190776 w 758334"/>
                <a:gd name="connsiteY3" fmla="*/ 520262 h 740991"/>
                <a:gd name="connsiteX4" fmla="*/ 285369 w 758334"/>
                <a:gd name="connsiteY4" fmla="*/ 551793 h 740991"/>
                <a:gd name="connsiteX5" fmla="*/ 332665 w 758334"/>
                <a:gd name="connsiteY5" fmla="*/ 567558 h 740991"/>
                <a:gd name="connsiteX6" fmla="*/ 379962 w 758334"/>
                <a:gd name="connsiteY6" fmla="*/ 583324 h 740991"/>
                <a:gd name="connsiteX7" fmla="*/ 490321 w 758334"/>
                <a:gd name="connsiteY7" fmla="*/ 614855 h 740991"/>
                <a:gd name="connsiteX8" fmla="*/ 521852 w 758334"/>
                <a:gd name="connsiteY8" fmla="*/ 662151 h 740991"/>
                <a:gd name="connsiteX9" fmla="*/ 569148 w 758334"/>
                <a:gd name="connsiteY9" fmla="*/ 677917 h 740991"/>
                <a:gd name="connsiteX10" fmla="*/ 616445 w 758334"/>
                <a:gd name="connsiteY10" fmla="*/ 709448 h 740991"/>
                <a:gd name="connsiteX11" fmla="*/ 663741 w 758334"/>
                <a:gd name="connsiteY11" fmla="*/ 725213 h 740991"/>
                <a:gd name="connsiteX12" fmla="*/ 758334 w 758334"/>
                <a:gd name="connsiteY12" fmla="*/ 740979 h 74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8334" h="740991">
                  <a:moveTo>
                    <a:pt x="1590" y="0"/>
                  </a:moveTo>
                  <a:cubicBezTo>
                    <a:pt x="6845" y="120869"/>
                    <a:pt x="-13007" y="245496"/>
                    <a:pt x="17355" y="362607"/>
                  </a:cubicBezTo>
                  <a:cubicBezTo>
                    <a:pt x="26865" y="399290"/>
                    <a:pt x="111948" y="425669"/>
                    <a:pt x="111948" y="425669"/>
                  </a:cubicBezTo>
                  <a:cubicBezTo>
                    <a:pt x="131573" y="455107"/>
                    <a:pt x="158644" y="502411"/>
                    <a:pt x="190776" y="520262"/>
                  </a:cubicBezTo>
                  <a:cubicBezTo>
                    <a:pt x="219830" y="536403"/>
                    <a:pt x="253838" y="541283"/>
                    <a:pt x="285369" y="551793"/>
                  </a:cubicBezTo>
                  <a:lnTo>
                    <a:pt x="332665" y="567558"/>
                  </a:lnTo>
                  <a:cubicBezTo>
                    <a:pt x="348431" y="572813"/>
                    <a:pt x="363840" y="579294"/>
                    <a:pt x="379962" y="583324"/>
                  </a:cubicBezTo>
                  <a:cubicBezTo>
                    <a:pt x="459146" y="603119"/>
                    <a:pt x="422468" y="592237"/>
                    <a:pt x="490321" y="614855"/>
                  </a:cubicBezTo>
                  <a:cubicBezTo>
                    <a:pt x="500831" y="630620"/>
                    <a:pt x="507056" y="650314"/>
                    <a:pt x="521852" y="662151"/>
                  </a:cubicBezTo>
                  <a:cubicBezTo>
                    <a:pt x="534829" y="672532"/>
                    <a:pt x="554284" y="670485"/>
                    <a:pt x="569148" y="677917"/>
                  </a:cubicBezTo>
                  <a:cubicBezTo>
                    <a:pt x="586095" y="686391"/>
                    <a:pt x="599497" y="700974"/>
                    <a:pt x="616445" y="709448"/>
                  </a:cubicBezTo>
                  <a:cubicBezTo>
                    <a:pt x="631309" y="716880"/>
                    <a:pt x="647619" y="721183"/>
                    <a:pt x="663741" y="725213"/>
                  </a:cubicBezTo>
                  <a:cubicBezTo>
                    <a:pt x="730927" y="742010"/>
                    <a:pt x="719066" y="740979"/>
                    <a:pt x="758334" y="740979"/>
                  </a:cubicBezTo>
                </a:path>
              </a:pathLst>
            </a:custGeom>
            <a:ln/>
          </p:spPr>
          <p:style>
            <a:lnRef idx="2">
              <a:schemeClr val="accent6"/>
            </a:lnRef>
            <a:fillRef idx="0">
              <a:schemeClr val="accent6"/>
            </a:fillRef>
            <a:effectRef idx="1">
              <a:schemeClr val="accent6"/>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6" name="Freeform 15"/>
            <p:cNvSpPr/>
            <p:nvPr/>
          </p:nvSpPr>
          <p:spPr bwMode="auto">
            <a:xfrm>
              <a:off x="6006662" y="5044966"/>
              <a:ext cx="409904" cy="551793"/>
            </a:xfrm>
            <a:custGeom>
              <a:avLst/>
              <a:gdLst>
                <a:gd name="connsiteX0" fmla="*/ 409904 w 409904"/>
                <a:gd name="connsiteY0" fmla="*/ 0 h 551793"/>
                <a:gd name="connsiteX1" fmla="*/ 362607 w 409904"/>
                <a:gd name="connsiteY1" fmla="*/ 126124 h 551793"/>
                <a:gd name="connsiteX2" fmla="*/ 346841 w 409904"/>
                <a:gd name="connsiteY2" fmla="*/ 189186 h 551793"/>
                <a:gd name="connsiteX3" fmla="*/ 299545 w 409904"/>
                <a:gd name="connsiteY3" fmla="*/ 236482 h 551793"/>
                <a:gd name="connsiteX4" fmla="*/ 204952 w 409904"/>
                <a:gd name="connsiteY4" fmla="*/ 268013 h 551793"/>
                <a:gd name="connsiteX5" fmla="*/ 173421 w 409904"/>
                <a:gd name="connsiteY5" fmla="*/ 315310 h 551793"/>
                <a:gd name="connsiteX6" fmla="*/ 110359 w 409904"/>
                <a:gd name="connsiteY6" fmla="*/ 457200 h 551793"/>
                <a:gd name="connsiteX7" fmla="*/ 63062 w 409904"/>
                <a:gd name="connsiteY7" fmla="*/ 472965 h 551793"/>
                <a:gd name="connsiteX8" fmla="*/ 0 w 409904"/>
                <a:gd name="connsiteY8" fmla="*/ 551793 h 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9904" h="551793">
                  <a:moveTo>
                    <a:pt x="409904" y="0"/>
                  </a:moveTo>
                  <a:cubicBezTo>
                    <a:pt x="369918" y="199924"/>
                    <a:pt x="423500" y="-15960"/>
                    <a:pt x="362607" y="126124"/>
                  </a:cubicBezTo>
                  <a:cubicBezTo>
                    <a:pt x="354072" y="146040"/>
                    <a:pt x="357591" y="170373"/>
                    <a:pt x="346841" y="189186"/>
                  </a:cubicBezTo>
                  <a:cubicBezTo>
                    <a:pt x="335779" y="208544"/>
                    <a:pt x="319035" y="225654"/>
                    <a:pt x="299545" y="236482"/>
                  </a:cubicBezTo>
                  <a:cubicBezTo>
                    <a:pt x="270491" y="252623"/>
                    <a:pt x="204952" y="268013"/>
                    <a:pt x="204952" y="268013"/>
                  </a:cubicBezTo>
                  <a:cubicBezTo>
                    <a:pt x="194442" y="283779"/>
                    <a:pt x="181116" y="297995"/>
                    <a:pt x="173421" y="315310"/>
                  </a:cubicBezTo>
                  <a:cubicBezTo>
                    <a:pt x="158804" y="348199"/>
                    <a:pt x="147268" y="427673"/>
                    <a:pt x="110359" y="457200"/>
                  </a:cubicBezTo>
                  <a:cubicBezTo>
                    <a:pt x="97382" y="467581"/>
                    <a:pt x="78828" y="467710"/>
                    <a:pt x="63062" y="472965"/>
                  </a:cubicBezTo>
                  <a:cubicBezTo>
                    <a:pt x="23286" y="532630"/>
                    <a:pt x="44929" y="506864"/>
                    <a:pt x="0" y="551793"/>
                  </a:cubicBezTo>
                </a:path>
              </a:pathLst>
            </a:custGeom>
            <a:ln/>
          </p:spPr>
          <p:style>
            <a:lnRef idx="2">
              <a:schemeClr val="accent6"/>
            </a:lnRef>
            <a:fillRef idx="0">
              <a:schemeClr val="accent6"/>
            </a:fillRef>
            <a:effectRef idx="1">
              <a:schemeClr val="accent6"/>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8" name="Freeform 17"/>
            <p:cNvSpPr/>
            <p:nvPr/>
          </p:nvSpPr>
          <p:spPr bwMode="auto">
            <a:xfrm>
              <a:off x="7110248" y="5439103"/>
              <a:ext cx="126124" cy="835573"/>
            </a:xfrm>
            <a:custGeom>
              <a:avLst/>
              <a:gdLst>
                <a:gd name="connsiteX0" fmla="*/ 31531 w 126124"/>
                <a:gd name="connsiteY0" fmla="*/ 0 h 835573"/>
                <a:gd name="connsiteX1" fmla="*/ 110359 w 126124"/>
                <a:gd name="connsiteY1" fmla="*/ 15766 h 835573"/>
                <a:gd name="connsiteX2" fmla="*/ 126124 w 126124"/>
                <a:gd name="connsiteY2" fmla="*/ 63063 h 835573"/>
                <a:gd name="connsiteX3" fmla="*/ 110359 w 126124"/>
                <a:gd name="connsiteY3" fmla="*/ 299545 h 835573"/>
                <a:gd name="connsiteX4" fmla="*/ 94593 w 126124"/>
                <a:gd name="connsiteY4" fmla="*/ 346842 h 835573"/>
                <a:gd name="connsiteX5" fmla="*/ 47297 w 126124"/>
                <a:gd name="connsiteY5" fmla="*/ 378373 h 835573"/>
                <a:gd name="connsiteX6" fmla="*/ 31531 w 126124"/>
                <a:gd name="connsiteY6" fmla="*/ 441435 h 835573"/>
                <a:gd name="connsiteX7" fmla="*/ 15766 w 126124"/>
                <a:gd name="connsiteY7" fmla="*/ 488731 h 835573"/>
                <a:gd name="connsiteX8" fmla="*/ 0 w 126124"/>
                <a:gd name="connsiteY8" fmla="*/ 835573 h 835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124" h="835573">
                  <a:moveTo>
                    <a:pt x="31531" y="0"/>
                  </a:moveTo>
                  <a:cubicBezTo>
                    <a:pt x="57807" y="5255"/>
                    <a:pt x="88063" y="902"/>
                    <a:pt x="110359" y="15766"/>
                  </a:cubicBezTo>
                  <a:cubicBezTo>
                    <a:pt x="124186" y="24984"/>
                    <a:pt x="126124" y="46445"/>
                    <a:pt x="126124" y="63063"/>
                  </a:cubicBezTo>
                  <a:cubicBezTo>
                    <a:pt x="126124" y="142065"/>
                    <a:pt x="119083" y="221026"/>
                    <a:pt x="110359" y="299545"/>
                  </a:cubicBezTo>
                  <a:cubicBezTo>
                    <a:pt x="108524" y="316062"/>
                    <a:pt x="104974" y="333865"/>
                    <a:pt x="94593" y="346842"/>
                  </a:cubicBezTo>
                  <a:cubicBezTo>
                    <a:pt x="82757" y="361638"/>
                    <a:pt x="63062" y="367863"/>
                    <a:pt x="47297" y="378373"/>
                  </a:cubicBezTo>
                  <a:cubicBezTo>
                    <a:pt x="42042" y="399394"/>
                    <a:pt x="37484" y="420601"/>
                    <a:pt x="31531" y="441435"/>
                  </a:cubicBezTo>
                  <a:cubicBezTo>
                    <a:pt x="26966" y="457414"/>
                    <a:pt x="17146" y="472170"/>
                    <a:pt x="15766" y="488731"/>
                  </a:cubicBezTo>
                  <a:cubicBezTo>
                    <a:pt x="-250" y="680923"/>
                    <a:pt x="0" y="716179"/>
                    <a:pt x="0" y="835573"/>
                  </a:cubicBezTo>
                </a:path>
              </a:pathLst>
            </a:custGeom>
            <a:ln/>
          </p:spPr>
          <p:style>
            <a:lnRef idx="2">
              <a:schemeClr val="accent6"/>
            </a:lnRef>
            <a:fillRef idx="0">
              <a:schemeClr val="accent6"/>
            </a:fillRef>
            <a:effectRef idx="1">
              <a:schemeClr val="accent6"/>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9" name="Freeform 18"/>
            <p:cNvSpPr/>
            <p:nvPr/>
          </p:nvSpPr>
          <p:spPr bwMode="auto">
            <a:xfrm>
              <a:off x="5961430" y="5580993"/>
              <a:ext cx="297480" cy="772510"/>
            </a:xfrm>
            <a:custGeom>
              <a:avLst/>
              <a:gdLst>
                <a:gd name="connsiteX0" fmla="*/ 76763 w 297480"/>
                <a:gd name="connsiteY0" fmla="*/ 0 h 772510"/>
                <a:gd name="connsiteX1" fmla="*/ 29467 w 297480"/>
                <a:gd name="connsiteY1" fmla="*/ 268014 h 772510"/>
                <a:gd name="connsiteX2" fmla="*/ 76763 w 297480"/>
                <a:gd name="connsiteY2" fmla="*/ 315310 h 772510"/>
                <a:gd name="connsiteX3" fmla="*/ 139825 w 297480"/>
                <a:gd name="connsiteY3" fmla="*/ 409904 h 772510"/>
                <a:gd name="connsiteX4" fmla="*/ 202887 w 297480"/>
                <a:gd name="connsiteY4" fmla="*/ 583324 h 772510"/>
                <a:gd name="connsiteX5" fmla="*/ 250184 w 297480"/>
                <a:gd name="connsiteY5" fmla="*/ 599090 h 772510"/>
                <a:gd name="connsiteX6" fmla="*/ 265949 w 297480"/>
                <a:gd name="connsiteY6" fmla="*/ 693683 h 772510"/>
                <a:gd name="connsiteX7" fmla="*/ 297480 w 297480"/>
                <a:gd name="connsiteY7" fmla="*/ 772510 h 772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480" h="772510">
                  <a:moveTo>
                    <a:pt x="76763" y="0"/>
                  </a:moveTo>
                  <a:cubicBezTo>
                    <a:pt x="-9546" y="107887"/>
                    <a:pt x="-19717" y="83574"/>
                    <a:pt x="29467" y="268014"/>
                  </a:cubicBezTo>
                  <a:cubicBezTo>
                    <a:pt x="35212" y="289557"/>
                    <a:pt x="63075" y="297711"/>
                    <a:pt x="76763" y="315310"/>
                  </a:cubicBezTo>
                  <a:cubicBezTo>
                    <a:pt x="100029" y="345223"/>
                    <a:pt x="139825" y="409904"/>
                    <a:pt x="139825" y="409904"/>
                  </a:cubicBezTo>
                  <a:cubicBezTo>
                    <a:pt x="148150" y="443206"/>
                    <a:pt x="159473" y="548593"/>
                    <a:pt x="202887" y="583324"/>
                  </a:cubicBezTo>
                  <a:cubicBezTo>
                    <a:pt x="215864" y="593705"/>
                    <a:pt x="234418" y="593835"/>
                    <a:pt x="250184" y="599090"/>
                  </a:cubicBezTo>
                  <a:cubicBezTo>
                    <a:pt x="255439" y="630621"/>
                    <a:pt x="259015" y="662478"/>
                    <a:pt x="265949" y="693683"/>
                  </a:cubicBezTo>
                  <a:cubicBezTo>
                    <a:pt x="273741" y="728745"/>
                    <a:pt x="282550" y="742649"/>
                    <a:pt x="297480" y="772510"/>
                  </a:cubicBezTo>
                </a:path>
              </a:pathLst>
            </a:custGeom>
            <a:ln/>
          </p:spPr>
          <p:style>
            <a:lnRef idx="2">
              <a:schemeClr val="accent6"/>
            </a:lnRef>
            <a:fillRef idx="0">
              <a:schemeClr val="accent6"/>
            </a:fillRef>
            <a:effectRef idx="1">
              <a:schemeClr val="accent6"/>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20" name="Freeform 19"/>
            <p:cNvSpPr/>
            <p:nvPr/>
          </p:nvSpPr>
          <p:spPr bwMode="auto">
            <a:xfrm>
              <a:off x="6097615" y="4067503"/>
              <a:ext cx="192826" cy="394138"/>
            </a:xfrm>
            <a:custGeom>
              <a:avLst/>
              <a:gdLst>
                <a:gd name="connsiteX0" fmla="*/ 192826 w 192826"/>
                <a:gd name="connsiteY0" fmla="*/ 394138 h 394138"/>
                <a:gd name="connsiteX1" fmla="*/ 129764 w 192826"/>
                <a:gd name="connsiteY1" fmla="*/ 315311 h 394138"/>
                <a:gd name="connsiteX2" fmla="*/ 66702 w 192826"/>
                <a:gd name="connsiteY2" fmla="*/ 220718 h 394138"/>
                <a:gd name="connsiteX3" fmla="*/ 19406 w 192826"/>
                <a:gd name="connsiteY3" fmla="*/ 189187 h 394138"/>
                <a:gd name="connsiteX4" fmla="*/ 3640 w 192826"/>
                <a:gd name="connsiteY4" fmla="*/ 0 h 39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826" h="394138">
                  <a:moveTo>
                    <a:pt x="192826" y="394138"/>
                  </a:moveTo>
                  <a:cubicBezTo>
                    <a:pt x="171805" y="367862"/>
                    <a:pt x="149556" y="342524"/>
                    <a:pt x="129764" y="315311"/>
                  </a:cubicBezTo>
                  <a:cubicBezTo>
                    <a:pt x="107475" y="284664"/>
                    <a:pt x="98233" y="241739"/>
                    <a:pt x="66702" y="220718"/>
                  </a:cubicBezTo>
                  <a:lnTo>
                    <a:pt x="19406" y="189187"/>
                  </a:lnTo>
                  <a:cubicBezTo>
                    <a:pt x="-11317" y="97021"/>
                    <a:pt x="3640" y="158509"/>
                    <a:pt x="3640" y="0"/>
                  </a:cubicBezTo>
                </a:path>
              </a:pathLst>
            </a:custGeom>
            <a:ln/>
          </p:spPr>
          <p:style>
            <a:lnRef idx="2">
              <a:schemeClr val="accent6"/>
            </a:lnRef>
            <a:fillRef idx="0">
              <a:schemeClr val="accent6"/>
            </a:fillRef>
            <a:effectRef idx="1">
              <a:schemeClr val="accent6"/>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21" name="Freeform 20"/>
            <p:cNvSpPr/>
            <p:nvPr/>
          </p:nvSpPr>
          <p:spPr bwMode="auto">
            <a:xfrm>
              <a:off x="6369269" y="4698124"/>
              <a:ext cx="788276" cy="599132"/>
            </a:xfrm>
            <a:custGeom>
              <a:avLst/>
              <a:gdLst>
                <a:gd name="connsiteX0" fmla="*/ 0 w 788276"/>
                <a:gd name="connsiteY0" fmla="*/ 0 h 599132"/>
                <a:gd name="connsiteX1" fmla="*/ 15765 w 788276"/>
                <a:gd name="connsiteY1" fmla="*/ 409904 h 599132"/>
                <a:gd name="connsiteX2" fmla="*/ 31531 w 788276"/>
                <a:gd name="connsiteY2" fmla="*/ 457200 h 599132"/>
                <a:gd name="connsiteX3" fmla="*/ 78828 w 788276"/>
                <a:gd name="connsiteY3" fmla="*/ 488731 h 599132"/>
                <a:gd name="connsiteX4" fmla="*/ 204952 w 788276"/>
                <a:gd name="connsiteY4" fmla="*/ 520262 h 599132"/>
                <a:gd name="connsiteX5" fmla="*/ 331076 w 788276"/>
                <a:gd name="connsiteY5" fmla="*/ 536028 h 599132"/>
                <a:gd name="connsiteX6" fmla="*/ 567559 w 788276"/>
                <a:gd name="connsiteY6" fmla="*/ 567559 h 599132"/>
                <a:gd name="connsiteX7" fmla="*/ 725214 w 788276"/>
                <a:gd name="connsiteY7" fmla="*/ 583324 h 599132"/>
                <a:gd name="connsiteX8" fmla="*/ 788276 w 788276"/>
                <a:gd name="connsiteY8" fmla="*/ 599090 h 59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276" h="599132">
                  <a:moveTo>
                    <a:pt x="0" y="0"/>
                  </a:moveTo>
                  <a:cubicBezTo>
                    <a:pt x="5255" y="136635"/>
                    <a:pt x="6357" y="273492"/>
                    <a:pt x="15765" y="409904"/>
                  </a:cubicBezTo>
                  <a:cubicBezTo>
                    <a:pt x="16908" y="426483"/>
                    <a:pt x="21150" y="444223"/>
                    <a:pt x="31531" y="457200"/>
                  </a:cubicBezTo>
                  <a:cubicBezTo>
                    <a:pt x="43368" y="471996"/>
                    <a:pt x="61881" y="480257"/>
                    <a:pt x="78828" y="488731"/>
                  </a:cubicBezTo>
                  <a:cubicBezTo>
                    <a:pt x="108671" y="503653"/>
                    <a:pt x="178961" y="516263"/>
                    <a:pt x="204952" y="520262"/>
                  </a:cubicBezTo>
                  <a:cubicBezTo>
                    <a:pt x="246828" y="526704"/>
                    <a:pt x="289079" y="530428"/>
                    <a:pt x="331076" y="536028"/>
                  </a:cubicBezTo>
                  <a:cubicBezTo>
                    <a:pt x="459252" y="553118"/>
                    <a:pt x="432069" y="552505"/>
                    <a:pt x="567559" y="567559"/>
                  </a:cubicBezTo>
                  <a:cubicBezTo>
                    <a:pt x="620050" y="573391"/>
                    <a:pt x="672662" y="578069"/>
                    <a:pt x="725214" y="583324"/>
                  </a:cubicBezTo>
                  <a:cubicBezTo>
                    <a:pt x="777496" y="600752"/>
                    <a:pt x="755892" y="599090"/>
                    <a:pt x="788276" y="599090"/>
                  </a:cubicBezTo>
                </a:path>
              </a:pathLst>
            </a:custGeom>
            <a:ln>
              <a:solidFill>
                <a:srgbClr val="FF3300"/>
              </a:solidFill>
              <a:headEnd type="none" w="med" len="med"/>
              <a:tailEnd type="none" w="med" len="med"/>
            </a:ln>
          </p:spPr>
          <p:style>
            <a:lnRef idx="2">
              <a:schemeClr val="accent6"/>
            </a:lnRef>
            <a:fillRef idx="0">
              <a:schemeClr val="accent6"/>
            </a:fillRef>
            <a:effectRef idx="1">
              <a:schemeClr val="accent6"/>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22" name="Freeform 21"/>
            <p:cNvSpPr/>
            <p:nvPr/>
          </p:nvSpPr>
          <p:spPr bwMode="auto">
            <a:xfrm>
              <a:off x="6180083" y="4004441"/>
              <a:ext cx="159839" cy="441435"/>
            </a:xfrm>
            <a:custGeom>
              <a:avLst/>
              <a:gdLst>
                <a:gd name="connsiteX0" fmla="*/ 157655 w 159839"/>
                <a:gd name="connsiteY0" fmla="*/ 441435 h 441435"/>
                <a:gd name="connsiteX1" fmla="*/ 110358 w 159839"/>
                <a:gd name="connsiteY1" fmla="*/ 173421 h 441435"/>
                <a:gd name="connsiteX2" fmla="*/ 63062 w 159839"/>
                <a:gd name="connsiteY2" fmla="*/ 157656 h 441435"/>
                <a:gd name="connsiteX3" fmla="*/ 31531 w 159839"/>
                <a:gd name="connsiteY3" fmla="*/ 110359 h 441435"/>
                <a:gd name="connsiteX4" fmla="*/ 15765 w 159839"/>
                <a:gd name="connsiteY4" fmla="*/ 31531 h 441435"/>
                <a:gd name="connsiteX5" fmla="*/ 0 w 159839"/>
                <a:gd name="connsiteY5" fmla="*/ 0 h 44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39" h="441435">
                  <a:moveTo>
                    <a:pt x="157655" y="441435"/>
                  </a:moveTo>
                  <a:cubicBezTo>
                    <a:pt x="155495" y="411195"/>
                    <a:pt x="178961" y="228304"/>
                    <a:pt x="110358" y="173421"/>
                  </a:cubicBezTo>
                  <a:cubicBezTo>
                    <a:pt x="97381" y="163040"/>
                    <a:pt x="78827" y="162911"/>
                    <a:pt x="63062" y="157656"/>
                  </a:cubicBezTo>
                  <a:cubicBezTo>
                    <a:pt x="52552" y="141890"/>
                    <a:pt x="38184" y="128100"/>
                    <a:pt x="31531" y="110359"/>
                  </a:cubicBezTo>
                  <a:cubicBezTo>
                    <a:pt x="22122" y="85269"/>
                    <a:pt x="23127" y="57296"/>
                    <a:pt x="15765" y="31531"/>
                  </a:cubicBezTo>
                  <a:cubicBezTo>
                    <a:pt x="12537" y="20232"/>
                    <a:pt x="5255" y="10510"/>
                    <a:pt x="0" y="0"/>
                  </a:cubicBezTo>
                </a:path>
              </a:pathLst>
            </a:custGeom>
            <a:ln>
              <a:solidFill>
                <a:srgbClr val="FF3300"/>
              </a:solidFill>
            </a:ln>
          </p:spPr>
          <p:style>
            <a:lnRef idx="2">
              <a:schemeClr val="accent6"/>
            </a:lnRef>
            <a:fillRef idx="0">
              <a:schemeClr val="accent6"/>
            </a:fillRef>
            <a:effectRef idx="1">
              <a:schemeClr val="accent6"/>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23" name="Freeform 22"/>
            <p:cNvSpPr/>
            <p:nvPr/>
          </p:nvSpPr>
          <p:spPr bwMode="auto">
            <a:xfrm>
              <a:off x="6053959" y="4067503"/>
              <a:ext cx="236482" cy="441435"/>
            </a:xfrm>
            <a:custGeom>
              <a:avLst/>
              <a:gdLst>
                <a:gd name="connsiteX0" fmla="*/ 236482 w 236482"/>
                <a:gd name="connsiteY0" fmla="*/ 441435 h 441435"/>
                <a:gd name="connsiteX1" fmla="*/ 94593 w 236482"/>
                <a:gd name="connsiteY1" fmla="*/ 394138 h 441435"/>
                <a:gd name="connsiteX2" fmla="*/ 0 w 236482"/>
                <a:gd name="connsiteY2" fmla="*/ 315311 h 441435"/>
                <a:gd name="connsiteX3" fmla="*/ 15765 w 236482"/>
                <a:gd name="connsiteY3" fmla="*/ 204952 h 441435"/>
                <a:gd name="connsiteX4" fmla="*/ 47296 w 236482"/>
                <a:gd name="connsiteY4" fmla="*/ 110359 h 441435"/>
                <a:gd name="connsiteX5" fmla="*/ 63062 w 236482"/>
                <a:gd name="connsiteY5" fmla="*/ 63063 h 441435"/>
                <a:gd name="connsiteX6" fmla="*/ 63062 w 236482"/>
                <a:gd name="connsiteY6" fmla="*/ 0 h 44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482" h="441435">
                  <a:moveTo>
                    <a:pt x="236482" y="441435"/>
                  </a:moveTo>
                  <a:cubicBezTo>
                    <a:pt x="189186" y="425669"/>
                    <a:pt x="129846" y="429390"/>
                    <a:pt x="94593" y="394138"/>
                  </a:cubicBezTo>
                  <a:cubicBezTo>
                    <a:pt x="33898" y="333444"/>
                    <a:pt x="65847" y="359210"/>
                    <a:pt x="0" y="315311"/>
                  </a:cubicBezTo>
                  <a:cubicBezTo>
                    <a:pt x="5255" y="278525"/>
                    <a:pt x="7409" y="241160"/>
                    <a:pt x="15765" y="204952"/>
                  </a:cubicBezTo>
                  <a:cubicBezTo>
                    <a:pt x="23238" y="172567"/>
                    <a:pt x="36786" y="141890"/>
                    <a:pt x="47296" y="110359"/>
                  </a:cubicBezTo>
                  <a:cubicBezTo>
                    <a:pt x="52551" y="94594"/>
                    <a:pt x="63062" y="79681"/>
                    <a:pt x="63062" y="63063"/>
                  </a:cubicBezTo>
                  <a:lnTo>
                    <a:pt x="63062" y="0"/>
                  </a:lnTo>
                </a:path>
              </a:pathLst>
            </a:custGeom>
            <a:ln>
              <a:solidFill>
                <a:srgbClr val="FF3300"/>
              </a:solidFill>
            </a:ln>
          </p:spPr>
          <p:style>
            <a:lnRef idx="2">
              <a:schemeClr val="accent6"/>
            </a:lnRef>
            <a:fillRef idx="0">
              <a:schemeClr val="accent6"/>
            </a:fillRef>
            <a:effectRef idx="1">
              <a:schemeClr val="accent6"/>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24" name="Freeform 23"/>
            <p:cNvSpPr/>
            <p:nvPr/>
          </p:nvSpPr>
          <p:spPr bwMode="auto">
            <a:xfrm>
              <a:off x="5989575" y="5171090"/>
              <a:ext cx="411225" cy="1135117"/>
            </a:xfrm>
            <a:custGeom>
              <a:avLst/>
              <a:gdLst>
                <a:gd name="connsiteX0" fmla="*/ 411225 w 411225"/>
                <a:gd name="connsiteY0" fmla="*/ 0 h 1135117"/>
                <a:gd name="connsiteX1" fmla="*/ 285101 w 411225"/>
                <a:gd name="connsiteY1" fmla="*/ 78827 h 1135117"/>
                <a:gd name="connsiteX2" fmla="*/ 190508 w 411225"/>
                <a:gd name="connsiteY2" fmla="*/ 157655 h 1135117"/>
                <a:gd name="connsiteX3" fmla="*/ 127446 w 411225"/>
                <a:gd name="connsiteY3" fmla="*/ 252248 h 1135117"/>
                <a:gd name="connsiteX4" fmla="*/ 48618 w 411225"/>
                <a:gd name="connsiteY4" fmla="*/ 331076 h 1135117"/>
                <a:gd name="connsiteX5" fmla="*/ 32853 w 411225"/>
                <a:gd name="connsiteY5" fmla="*/ 378372 h 1135117"/>
                <a:gd name="connsiteX6" fmla="*/ 1322 w 411225"/>
                <a:gd name="connsiteY6" fmla="*/ 425669 h 1135117"/>
                <a:gd name="connsiteX7" fmla="*/ 17087 w 411225"/>
                <a:gd name="connsiteY7" fmla="*/ 677917 h 1135117"/>
                <a:gd name="connsiteX8" fmla="*/ 48618 w 411225"/>
                <a:gd name="connsiteY8" fmla="*/ 725213 h 1135117"/>
                <a:gd name="connsiteX9" fmla="*/ 143211 w 411225"/>
                <a:gd name="connsiteY9" fmla="*/ 788276 h 1135117"/>
                <a:gd name="connsiteX10" fmla="*/ 158977 w 411225"/>
                <a:gd name="connsiteY10" fmla="*/ 961696 h 1135117"/>
                <a:gd name="connsiteX11" fmla="*/ 174742 w 411225"/>
                <a:gd name="connsiteY11" fmla="*/ 1008993 h 1135117"/>
                <a:gd name="connsiteX12" fmla="*/ 190508 w 411225"/>
                <a:gd name="connsiteY12" fmla="*/ 1072055 h 1135117"/>
                <a:gd name="connsiteX13" fmla="*/ 206273 w 411225"/>
                <a:gd name="connsiteY13" fmla="*/ 1135117 h 113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1225" h="1135117">
                  <a:moveTo>
                    <a:pt x="411225" y="0"/>
                  </a:moveTo>
                  <a:cubicBezTo>
                    <a:pt x="400230" y="6597"/>
                    <a:pt x="305903" y="61492"/>
                    <a:pt x="285101" y="78827"/>
                  </a:cubicBezTo>
                  <a:cubicBezTo>
                    <a:pt x="163712" y="179985"/>
                    <a:pt x="307934" y="79370"/>
                    <a:pt x="190508" y="157655"/>
                  </a:cubicBezTo>
                  <a:cubicBezTo>
                    <a:pt x="169487" y="189186"/>
                    <a:pt x="154242" y="225452"/>
                    <a:pt x="127446" y="252248"/>
                  </a:cubicBezTo>
                  <a:lnTo>
                    <a:pt x="48618" y="331076"/>
                  </a:lnTo>
                  <a:cubicBezTo>
                    <a:pt x="43363" y="346841"/>
                    <a:pt x="40285" y="363508"/>
                    <a:pt x="32853" y="378372"/>
                  </a:cubicBezTo>
                  <a:cubicBezTo>
                    <a:pt x="24379" y="395320"/>
                    <a:pt x="2318" y="406747"/>
                    <a:pt x="1322" y="425669"/>
                  </a:cubicBezTo>
                  <a:cubicBezTo>
                    <a:pt x="-3106" y="509799"/>
                    <a:pt x="3948" y="594701"/>
                    <a:pt x="17087" y="677917"/>
                  </a:cubicBezTo>
                  <a:cubicBezTo>
                    <a:pt x="20042" y="696633"/>
                    <a:pt x="34358" y="712736"/>
                    <a:pt x="48618" y="725213"/>
                  </a:cubicBezTo>
                  <a:cubicBezTo>
                    <a:pt x="77137" y="750168"/>
                    <a:pt x="143211" y="788276"/>
                    <a:pt x="143211" y="788276"/>
                  </a:cubicBezTo>
                  <a:cubicBezTo>
                    <a:pt x="148466" y="846083"/>
                    <a:pt x="150768" y="904234"/>
                    <a:pt x="158977" y="961696"/>
                  </a:cubicBezTo>
                  <a:cubicBezTo>
                    <a:pt x="161327" y="978147"/>
                    <a:pt x="170177" y="993014"/>
                    <a:pt x="174742" y="1008993"/>
                  </a:cubicBezTo>
                  <a:cubicBezTo>
                    <a:pt x="180695" y="1029827"/>
                    <a:pt x="184555" y="1051221"/>
                    <a:pt x="190508" y="1072055"/>
                  </a:cubicBezTo>
                  <a:cubicBezTo>
                    <a:pt x="207935" y="1133049"/>
                    <a:pt x="206273" y="1099978"/>
                    <a:pt x="206273" y="1135117"/>
                  </a:cubicBezTo>
                </a:path>
              </a:pathLst>
            </a:custGeom>
            <a:ln>
              <a:solidFill>
                <a:srgbClr val="FF3300"/>
              </a:solidFill>
            </a:ln>
          </p:spPr>
          <p:style>
            <a:lnRef idx="2">
              <a:schemeClr val="accent6"/>
            </a:lnRef>
            <a:fillRef idx="0">
              <a:schemeClr val="accent6"/>
            </a:fillRef>
            <a:effectRef idx="1">
              <a:schemeClr val="accent6"/>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25" name="Freeform 24"/>
            <p:cNvSpPr/>
            <p:nvPr/>
          </p:nvSpPr>
          <p:spPr bwMode="auto">
            <a:xfrm>
              <a:off x="7110248" y="5297214"/>
              <a:ext cx="47297" cy="930165"/>
            </a:xfrm>
            <a:custGeom>
              <a:avLst/>
              <a:gdLst>
                <a:gd name="connsiteX0" fmla="*/ 0 w 47297"/>
                <a:gd name="connsiteY0" fmla="*/ 0 h 930165"/>
                <a:gd name="connsiteX1" fmla="*/ 15766 w 47297"/>
                <a:gd name="connsiteY1" fmla="*/ 126124 h 930165"/>
                <a:gd name="connsiteX2" fmla="*/ 47297 w 47297"/>
                <a:gd name="connsiteY2" fmla="*/ 441434 h 930165"/>
                <a:gd name="connsiteX3" fmla="*/ 31531 w 47297"/>
                <a:gd name="connsiteY3" fmla="*/ 693683 h 930165"/>
                <a:gd name="connsiteX4" fmla="*/ 15766 w 47297"/>
                <a:gd name="connsiteY4" fmla="*/ 930165 h 930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97" h="930165">
                  <a:moveTo>
                    <a:pt x="0" y="0"/>
                  </a:moveTo>
                  <a:cubicBezTo>
                    <a:pt x="5255" y="42041"/>
                    <a:pt x="12387" y="83890"/>
                    <a:pt x="15766" y="126124"/>
                  </a:cubicBezTo>
                  <a:cubicBezTo>
                    <a:pt x="40438" y="434519"/>
                    <a:pt x="1757" y="304821"/>
                    <a:pt x="47297" y="441434"/>
                  </a:cubicBezTo>
                  <a:cubicBezTo>
                    <a:pt x="42042" y="525517"/>
                    <a:pt x="37135" y="609623"/>
                    <a:pt x="31531" y="693683"/>
                  </a:cubicBezTo>
                  <a:cubicBezTo>
                    <a:pt x="15392" y="935774"/>
                    <a:pt x="15766" y="839491"/>
                    <a:pt x="15766" y="930165"/>
                  </a:cubicBezTo>
                </a:path>
              </a:pathLst>
            </a:custGeom>
            <a:ln>
              <a:solidFill>
                <a:srgbClr val="FF3300"/>
              </a:solidFill>
            </a:ln>
          </p:spPr>
          <p:style>
            <a:lnRef idx="2">
              <a:schemeClr val="accent6"/>
            </a:lnRef>
            <a:fillRef idx="0">
              <a:schemeClr val="accent6"/>
            </a:fillRef>
            <a:effectRef idx="1">
              <a:schemeClr val="accent6"/>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26" name="Freeform 25"/>
            <p:cNvSpPr/>
            <p:nvPr/>
          </p:nvSpPr>
          <p:spPr bwMode="auto">
            <a:xfrm>
              <a:off x="5580993" y="4225159"/>
              <a:ext cx="677917" cy="378372"/>
            </a:xfrm>
            <a:custGeom>
              <a:avLst/>
              <a:gdLst>
                <a:gd name="connsiteX0" fmla="*/ 677917 w 677917"/>
                <a:gd name="connsiteY0" fmla="*/ 378372 h 378372"/>
                <a:gd name="connsiteX1" fmla="*/ 268014 w 677917"/>
                <a:gd name="connsiteY1" fmla="*/ 362607 h 378372"/>
                <a:gd name="connsiteX2" fmla="*/ 204952 w 677917"/>
                <a:gd name="connsiteY2" fmla="*/ 283779 h 378372"/>
                <a:gd name="connsiteX3" fmla="*/ 110359 w 677917"/>
                <a:gd name="connsiteY3" fmla="*/ 220717 h 378372"/>
                <a:gd name="connsiteX4" fmla="*/ 63062 w 677917"/>
                <a:gd name="connsiteY4" fmla="*/ 189186 h 378372"/>
                <a:gd name="connsiteX5" fmla="*/ 15766 w 677917"/>
                <a:gd name="connsiteY5" fmla="*/ 94593 h 378372"/>
                <a:gd name="connsiteX6" fmla="*/ 0 w 677917"/>
                <a:gd name="connsiteY6" fmla="*/ 0 h 37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7917" h="378372">
                  <a:moveTo>
                    <a:pt x="677917" y="378372"/>
                  </a:moveTo>
                  <a:cubicBezTo>
                    <a:pt x="541283" y="373117"/>
                    <a:pt x="403971" y="377174"/>
                    <a:pt x="268014" y="362607"/>
                  </a:cubicBezTo>
                  <a:cubicBezTo>
                    <a:pt x="249932" y="360670"/>
                    <a:pt x="210506" y="288639"/>
                    <a:pt x="204952" y="283779"/>
                  </a:cubicBezTo>
                  <a:cubicBezTo>
                    <a:pt x="176433" y="258825"/>
                    <a:pt x="141890" y="241738"/>
                    <a:pt x="110359" y="220717"/>
                  </a:cubicBezTo>
                  <a:lnTo>
                    <a:pt x="63062" y="189186"/>
                  </a:lnTo>
                  <a:cubicBezTo>
                    <a:pt x="34716" y="146667"/>
                    <a:pt x="26645" y="143548"/>
                    <a:pt x="15766" y="94593"/>
                  </a:cubicBezTo>
                  <a:cubicBezTo>
                    <a:pt x="8832" y="63388"/>
                    <a:pt x="0" y="0"/>
                    <a:pt x="0" y="0"/>
                  </a:cubicBezTo>
                </a:path>
              </a:pathLst>
            </a:custGeom>
            <a:ln>
              <a:solidFill>
                <a:srgbClr val="FF3300"/>
              </a:solidFill>
            </a:ln>
          </p:spPr>
          <p:style>
            <a:lnRef idx="2">
              <a:schemeClr val="accent6"/>
            </a:lnRef>
            <a:fillRef idx="0">
              <a:schemeClr val="accent6"/>
            </a:fillRef>
            <a:effectRef idx="1">
              <a:schemeClr val="accent6"/>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grpSp>
      <p:sp>
        <p:nvSpPr>
          <p:cNvPr id="8" name="Oval 7"/>
          <p:cNvSpPr/>
          <p:nvPr/>
        </p:nvSpPr>
        <p:spPr>
          <a:xfrm>
            <a:off x="7239000" y="2770323"/>
            <a:ext cx="1905000" cy="192780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6477000" y="1882199"/>
            <a:ext cx="1752600" cy="192780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2010-2011 Levels of Organization Frog"/>
          <p:cNvPicPr/>
          <p:nvPr/>
        </p:nvPicPr>
        <p:blipFill rotWithShape="1">
          <a:blip r:embed="rId4">
            <a:extLst>
              <a:ext uri="{28A0092B-C50C-407E-A947-70E740481C1C}">
                <a14:useLocalDpi xmlns:a14="http://schemas.microsoft.com/office/drawing/2010/main" val="0"/>
              </a:ext>
            </a:extLst>
          </a:blip>
          <a:srcRect l="74287" t="21465" r="8247" b="58237"/>
          <a:stretch/>
        </p:blipFill>
        <p:spPr bwMode="auto">
          <a:xfrm>
            <a:off x="6951670" y="2971800"/>
            <a:ext cx="1835507" cy="1276625"/>
          </a:xfrm>
          <a:prstGeom prst="rect">
            <a:avLst/>
          </a:prstGeom>
          <a:solidFill>
            <a:srgbClr val="FF3300"/>
          </a:solidFill>
          <a:ln>
            <a:noFill/>
          </a:ln>
          <a:extLst>
            <a:ext uri="{53640926-AAD7-44d8-BBD7-CCE9431645EC}">
              <a14:shadowObscured xmlns:a14="http://schemas.microsoft.com/office/drawing/2010/main" xmlns=""/>
            </a:ext>
          </a:extLst>
        </p:spPr>
      </p:pic>
      <p:sp>
        <p:nvSpPr>
          <p:cNvPr id="28" name="TextBox 27"/>
          <p:cNvSpPr txBox="1"/>
          <p:nvPr/>
        </p:nvSpPr>
        <p:spPr>
          <a:xfrm>
            <a:off x="152933" y="2074333"/>
            <a:ext cx="8839200" cy="4708981"/>
          </a:xfrm>
          <a:prstGeom prst="rect">
            <a:avLst/>
          </a:prstGeom>
          <a:solidFill>
            <a:schemeClr val="bg1"/>
          </a:solidFill>
        </p:spPr>
        <p:txBody>
          <a:bodyPr wrap="square" rtlCol="0">
            <a:spAutoFit/>
          </a:bodyPr>
          <a:lstStyle/>
          <a:p>
            <a:pPr algn="ctr"/>
            <a:r>
              <a:rPr lang="en-US" sz="20000">
                <a:latin typeface="+mn-lt"/>
              </a:rPr>
              <a:t>WHAT!?</a:t>
            </a:r>
          </a:p>
          <a:p>
            <a:pPr algn="ctr"/>
            <a:endParaRPr lang="en-US" sz="10000">
              <a:latin typeface="+mn-lt"/>
            </a:endParaRPr>
          </a:p>
        </p:txBody>
      </p:sp>
      <p:pic>
        <p:nvPicPr>
          <p:cNvPr id="2" name="Cells Chant.wma">
            <a:hlinkClick r:id="" action="ppaction://media"/>
          </p:cNvPr>
          <p:cNvPicPr>
            <a:picLocks noChangeAspect="1"/>
          </p:cNvPicPr>
          <p:nvPr>
            <a:audioFile r:link="rId1"/>
            <p:extLst>
              <p:ext uri="{DAA4B4D4-6D71-4841-9C94-3DE7FCFB9230}">
                <p14:media xmlns:p14="http://schemas.microsoft.com/office/powerpoint/2010/main" r:embed="rId2">
                  <p14:trim st="3065.5846" end="2508"/>
                </p14:media>
              </p:ext>
            </p:extLst>
          </p:nvPr>
        </p:nvPicPr>
        <p:blipFill>
          <a:blip r:embed="rId9"/>
          <a:stretch>
            <a:fillRect/>
          </a:stretch>
        </p:blipFill>
        <p:spPr>
          <a:xfrm>
            <a:off x="4380526" y="5562600"/>
            <a:ext cx="609600" cy="609600"/>
          </a:xfrm>
          <a:prstGeom prst="rect">
            <a:avLst/>
          </a:prstGeom>
        </p:spPr>
      </p:pic>
      <p:sp>
        <p:nvSpPr>
          <p:cNvPr id="3" name="TextBox 2"/>
          <p:cNvSpPr txBox="1"/>
          <p:nvPr/>
        </p:nvSpPr>
        <p:spPr>
          <a:xfrm>
            <a:off x="152402" y="6400800"/>
            <a:ext cx="8839199" cy="369332"/>
          </a:xfrm>
          <a:prstGeom prst="rect">
            <a:avLst/>
          </a:prstGeom>
          <a:noFill/>
        </p:spPr>
        <p:txBody>
          <a:bodyPr wrap="square" rtlCol="0">
            <a:spAutoFit/>
          </a:bodyPr>
          <a:lstStyle/>
          <a:p>
            <a:pPr algn="ctr"/>
            <a:r>
              <a:rPr lang="en-US" b="1">
                <a:solidFill>
                  <a:srgbClr val="FF0000"/>
                </a:solidFill>
              </a:rPr>
              <a:t>Teachers, be sure to turn up your volume for this slide!</a:t>
            </a:r>
          </a:p>
        </p:txBody>
      </p:sp>
    </p:spTree>
    <p:extLst>
      <p:ext uri="{BB962C8B-B14F-4D97-AF65-F5344CB8AC3E}">
        <p14:creationId xmlns:p14="http://schemas.microsoft.com/office/powerpoint/2010/main" val="2344099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834" fill="hold"/>
                                        <p:tgtEl>
                                          <p:spTgt spid="2"/>
                                        </p:tgtEl>
                                      </p:cBhvr>
                                    </p:cmd>
                                  </p:childTnLst>
                                </p:cTn>
                              </p:par>
                              <p:par>
                                <p:cTn id="7" presetID="10" presetClass="entr" presetSubtype="0" fill="hold" nodeType="withEffect">
                                  <p:stCondLst>
                                    <p:cond delay="1400"/>
                                  </p:stCondLst>
                                  <p:childTnLst>
                                    <p:set>
                                      <p:cBhvr>
                                        <p:cTn id="8" dur="1" fill="hold">
                                          <p:stCondLst>
                                            <p:cond delay="0"/>
                                          </p:stCondLst>
                                        </p:cTn>
                                        <p:tgtEl>
                                          <p:spTgt spid="9224"/>
                                        </p:tgtEl>
                                        <p:attrNameLst>
                                          <p:attrName>style.visibility</p:attrName>
                                        </p:attrNameLst>
                                      </p:cBhvr>
                                      <p:to>
                                        <p:strVal val="visible"/>
                                      </p:to>
                                    </p:set>
                                    <p:animEffect transition="in" filter="fade">
                                      <p:cBhvr>
                                        <p:cTn id="9" dur="700"/>
                                        <p:tgtEl>
                                          <p:spTgt spid="9224"/>
                                        </p:tgtEl>
                                      </p:cBhvr>
                                    </p:animEffect>
                                  </p:childTnLst>
                                </p:cTn>
                              </p:par>
                              <p:par>
                                <p:cTn id="10" presetID="10" presetClass="entr" presetSubtype="0" fill="hold" nodeType="withEffect">
                                  <p:stCondLst>
                                    <p:cond delay="2000"/>
                                  </p:stCondLst>
                                  <p:childTnLst>
                                    <p:set>
                                      <p:cBhvr>
                                        <p:cTn id="11" dur="1" fill="hold">
                                          <p:stCondLst>
                                            <p:cond delay="0"/>
                                          </p:stCondLst>
                                        </p:cTn>
                                        <p:tgtEl>
                                          <p:spTgt spid="9221"/>
                                        </p:tgtEl>
                                        <p:attrNameLst>
                                          <p:attrName>style.visibility</p:attrName>
                                        </p:attrNameLst>
                                      </p:cBhvr>
                                      <p:to>
                                        <p:strVal val="visible"/>
                                      </p:to>
                                    </p:set>
                                    <p:animEffect transition="in" filter="fade">
                                      <p:cBhvr>
                                        <p:cTn id="12" dur="700"/>
                                        <p:tgtEl>
                                          <p:spTgt spid="9221"/>
                                        </p:tgtEl>
                                      </p:cBhvr>
                                    </p:animEffect>
                                  </p:childTnLst>
                                </p:cTn>
                              </p:par>
                              <p:par>
                                <p:cTn id="13" presetID="10" presetClass="entr" presetSubtype="0" fill="hold" nodeType="withEffect">
                                  <p:stCondLst>
                                    <p:cond delay="2500"/>
                                  </p:stCondLst>
                                  <p:childTnLst>
                                    <p:set>
                                      <p:cBhvr>
                                        <p:cTn id="14" dur="1" fill="hold">
                                          <p:stCondLst>
                                            <p:cond delay="0"/>
                                          </p:stCondLst>
                                        </p:cTn>
                                        <p:tgtEl>
                                          <p:spTgt spid="3074"/>
                                        </p:tgtEl>
                                        <p:attrNameLst>
                                          <p:attrName>style.visibility</p:attrName>
                                        </p:attrNameLst>
                                      </p:cBhvr>
                                      <p:to>
                                        <p:strVal val="visible"/>
                                      </p:to>
                                    </p:set>
                                    <p:animEffect transition="in" filter="fade">
                                      <p:cBhvr>
                                        <p:cTn id="15" dur="700"/>
                                        <p:tgtEl>
                                          <p:spTgt spid="3074"/>
                                        </p:tgtEl>
                                      </p:cBhvr>
                                    </p:animEffect>
                                  </p:childTnLst>
                                </p:cTn>
                              </p:par>
                              <p:par>
                                <p:cTn id="16" presetID="10" presetClass="entr" presetSubtype="0" fill="hold" nodeType="withEffect">
                                  <p:stCondLst>
                                    <p:cond delay="300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700"/>
                                        <p:tgtEl>
                                          <p:spTgt spid="27"/>
                                        </p:tgtEl>
                                      </p:cBhvr>
                                    </p:animEffect>
                                  </p:childTnLst>
                                </p:cTn>
                              </p:par>
                              <p:par>
                                <p:cTn id="19" presetID="10" presetClass="entr" presetSubtype="0" fill="hold" nodeType="withEffect">
                                  <p:stCondLst>
                                    <p:cond delay="390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700"/>
                                        <p:tgtEl>
                                          <p:spTgt spid="32"/>
                                        </p:tgtEl>
                                      </p:cBhvr>
                                    </p:animEffect>
                                  </p:childTnLst>
                                </p:cTn>
                              </p:par>
                              <p:par>
                                <p:cTn id="22" presetID="10" presetClass="entr" presetSubtype="0" fill="remove" grpId="0" nodeType="withEffect">
                                  <p:stCondLst>
                                    <p:cond delay="460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900"/>
                                        <p:tgtEl>
                                          <p:spTgt spid="28"/>
                                        </p:tgtEl>
                                      </p:cBhvr>
                                    </p:animEffect>
                                  </p:childTnLst>
                                </p:cTn>
                              </p:par>
                              <p:par>
                                <p:cTn id="25" presetID="1" presetClass="exit" presetSubtype="0" fill="hold" grpId="1" nodeType="withEffect">
                                  <p:stCondLst>
                                    <p:cond delay="5600"/>
                                  </p:stCondLst>
                                  <p:childTnLst>
                                    <p:set>
                                      <p:cBhvr>
                                        <p:cTn id="26" dur="1" fill="hold">
                                          <p:stCondLst>
                                            <p:cond delay="0"/>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repeatCount="2000" fill="hold" display="0">
                  <p:stCondLst>
                    <p:cond delay="indefinite"/>
                  </p:stCondLst>
                  <p:endCondLst>
                    <p:cond evt="onStopAudio" delay="0">
                      <p:tgtEl>
                        <p:sldTgt/>
                      </p:tgtEl>
                    </p:cond>
                  </p:endCondLst>
                </p:cTn>
                <p:tgtEl>
                  <p:spTgt spid="2"/>
                </p:tgtEl>
              </p:cMediaNode>
            </p:audio>
          </p:childTnLst>
        </p:cTn>
      </p:par>
    </p:tnLst>
    <p:bldLst>
      <p:bldP spid="28" grpId="0" animBg="1"/>
      <p:bldP spid="28"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pic>
        <p:nvPicPr>
          <p:cNvPr id="5" name="Picture 4" descr="2011-2012 Squirrel Of Organization"/>
          <p:cNvPicPr/>
          <p:nvPr/>
        </p:nvPicPr>
        <p:blipFill rotWithShape="1">
          <a:blip r:embed="rId2">
            <a:extLst>
              <a:ext uri="{28A0092B-C50C-407E-A947-70E740481C1C}">
                <a14:useLocalDpi xmlns:a14="http://schemas.microsoft.com/office/drawing/2010/main" val="0"/>
              </a:ext>
            </a:extLst>
          </a:blip>
          <a:srcRect l="26250" t="4340" r="27000" b="1993"/>
          <a:stretch/>
        </p:blipFill>
        <p:spPr bwMode="auto">
          <a:xfrm>
            <a:off x="3810000" y="502023"/>
            <a:ext cx="5273358" cy="5898777"/>
          </a:xfrm>
          <a:prstGeom prst="rect">
            <a:avLst/>
          </a:prstGeom>
          <a:noFill/>
          <a:ln>
            <a:noFill/>
          </a:ln>
        </p:spPr>
      </p:pic>
      <p:sp>
        <p:nvSpPr>
          <p:cNvPr id="14338" name="Rectangle 3"/>
          <p:cNvSpPr>
            <a:spLocks noGrp="1" noChangeArrowheads="1"/>
          </p:cNvSpPr>
          <p:nvPr>
            <p:ph type="body" idx="1"/>
          </p:nvPr>
        </p:nvSpPr>
        <p:spPr>
          <a:xfrm>
            <a:off x="76200" y="708213"/>
            <a:ext cx="4191000" cy="5638800"/>
          </a:xfrm>
        </p:spPr>
        <p:txBody>
          <a:bodyPr/>
          <a:lstStyle/>
          <a:p>
            <a:pPr marL="0" indent="0" algn="ctr" eaLnBrk="1" hangingPunct="1">
              <a:buFontTx/>
              <a:buNone/>
            </a:pPr>
            <a:r>
              <a:rPr lang="en-US" sz="3600"/>
              <a:t>Now it’s your turn…</a:t>
            </a:r>
          </a:p>
          <a:p>
            <a:pPr marL="0" indent="0" algn="ctr" eaLnBrk="1" hangingPunct="1">
              <a:buFontTx/>
              <a:buNone/>
            </a:pPr>
            <a:r>
              <a:rPr lang="en-US" sz="3600"/>
              <a:t>In each circle, draw a colorful picture to match the specific level.  For example, in the circle labeled “cell”, draw a picture of a specific type of cell you might find in a squirrel.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5"/>
          <p:cNvSpPr>
            <a:spLocks noChangeArrowheads="1"/>
          </p:cNvSpPr>
          <p:nvPr/>
        </p:nvSpPr>
        <p:spPr bwMode="auto">
          <a:xfrm>
            <a:off x="257630" y="304800"/>
            <a:ext cx="5144934" cy="6370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sz="4000" b="1">
                <a:latin typeface="+mn-lt"/>
                <a:cs typeface="Arial" charset="0"/>
              </a:rPr>
              <a:t>Cell Structure:  </a:t>
            </a:r>
          </a:p>
          <a:p>
            <a:pPr algn="ctr"/>
            <a:r>
              <a:rPr lang="en-US" sz="4000" b="1">
                <a:latin typeface="+mn-lt"/>
                <a:cs typeface="Arial" charset="0"/>
              </a:rPr>
              <a:t>Cell Organelle Graphic Organizer</a:t>
            </a:r>
          </a:p>
          <a:p>
            <a:pPr algn="just"/>
            <a:r>
              <a:rPr lang="en-US" sz="3200" b="1">
                <a:latin typeface="+mn-lt"/>
                <a:cs typeface="Arial" charset="0"/>
              </a:rPr>
              <a:t>Objective:</a:t>
            </a:r>
            <a:r>
              <a:rPr lang="en-US" sz="3200">
                <a:latin typeface="+mn-lt"/>
                <a:cs typeface="Arial" charset="0"/>
              </a:rPr>
              <a:t>  To determine the structure and function of cell organelles.</a:t>
            </a:r>
          </a:p>
          <a:p>
            <a:pPr algn="just"/>
            <a:endParaRPr lang="en-US" sz="3200" b="1">
              <a:latin typeface="+mn-lt"/>
              <a:cs typeface="Arial" charset="0"/>
            </a:endParaRPr>
          </a:p>
          <a:p>
            <a:pPr algn="just"/>
            <a:r>
              <a:rPr lang="en-US" sz="3200" b="1">
                <a:latin typeface="+mn-lt"/>
                <a:cs typeface="Arial" charset="0"/>
              </a:rPr>
              <a:t>Bell work:</a:t>
            </a:r>
            <a:r>
              <a:rPr lang="en-US" sz="3200">
                <a:latin typeface="+mn-lt"/>
                <a:cs typeface="Arial" charset="0"/>
              </a:rPr>
              <a:t>  List in order the levels of organization and provide an example of each.</a:t>
            </a:r>
          </a:p>
          <a:p>
            <a:pPr algn="ctr"/>
            <a:r>
              <a:rPr lang="en-US" sz="3200" b="1">
                <a:latin typeface="+mn-lt"/>
                <a:cs typeface="Arial" charset="0"/>
              </a:rPr>
              <a:t>Cell-tissue-organ-organ system-organism</a:t>
            </a:r>
          </a:p>
        </p:txBody>
      </p:sp>
      <p:sp>
        <p:nvSpPr>
          <p:cNvPr id="5" name="TextBox 4"/>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pic>
        <p:nvPicPr>
          <p:cNvPr id="19458" name="Picture 2" descr="http://images.clipart.com/thb/thb4/dg_animal1F/animals1/anmambfi/6other/947159.thb.jpg?amb278c"/>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6085" l="2286" r="99429"/>
                    </a14:imgEffect>
                  </a14:imgLayer>
                </a14:imgProps>
              </a:ext>
              <a:ext uri="{28A0092B-C50C-407E-A947-70E740481C1C}">
                <a14:useLocalDpi xmlns:a14="http://schemas.microsoft.com/office/drawing/2010/main" val="0"/>
              </a:ext>
            </a:extLst>
          </a:blip>
          <a:srcRect/>
          <a:stretch>
            <a:fillRect/>
          </a:stretch>
        </p:blipFill>
        <p:spPr bwMode="auto">
          <a:xfrm rot="2270763">
            <a:off x="5536251" y="3879186"/>
            <a:ext cx="3052988" cy="2451113"/>
          </a:xfrm>
          <a:prstGeom prst="rect">
            <a:avLst/>
          </a:prstGeom>
          <a:noFill/>
          <a:extLst>
            <a:ext uri="{909E8E84-426E-40dd-AFC4-6F175D3DCCD1}">
              <a14:hiddenFill xmlns:a14="http://schemas.microsoft.com/office/drawing/2010/main" xmlns="">
                <a:solidFill>
                  <a:srgbClr val="FFFFFF"/>
                </a:solidFill>
              </a14:hiddenFill>
            </a:ext>
          </a:extLst>
        </p:spPr>
      </p:pic>
      <p:pic>
        <p:nvPicPr>
          <p:cNvPr id="19460" name="Picture 4" descr="http://images.clipart.com/thb/thb2/17F/nature_o_2ft_world/445248.thb.jpg?NTW0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8782" y="457200"/>
            <a:ext cx="2447925" cy="333375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532">
                                            <p:txEl>
                                              <p:pRg st="5" end="5"/>
                                            </p:txEl>
                                          </p:spTgt>
                                        </p:tgtEl>
                                        <p:attrNameLst>
                                          <p:attrName>style.visibility</p:attrName>
                                        </p:attrNameLst>
                                      </p:cBhvr>
                                      <p:to>
                                        <p:strVal val="visible"/>
                                      </p:to>
                                    </p:set>
                                    <p:anim calcmode="lin" valueType="num">
                                      <p:cBhvr additive="base">
                                        <p:cTn id="7" dur="500" fill="hold"/>
                                        <p:tgtEl>
                                          <p:spTgt spid="22532">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53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type="body" idx="1"/>
          </p:nvPr>
        </p:nvSpPr>
        <p:spPr>
          <a:xfrm>
            <a:off x="152400" y="685800"/>
            <a:ext cx="4419600" cy="5562600"/>
          </a:xfrm>
        </p:spPr>
        <p:txBody>
          <a:bodyPr/>
          <a:lstStyle/>
          <a:p>
            <a:pPr marL="609600" indent="-609600" algn="just" eaLnBrk="1" hangingPunct="1">
              <a:buFontTx/>
              <a:buNone/>
            </a:pPr>
            <a:r>
              <a:rPr lang="en-US" sz="4400" b="1"/>
              <a:t>Cell Theory</a:t>
            </a:r>
            <a:r>
              <a:rPr lang="en-US" sz="4400"/>
              <a:t> </a:t>
            </a:r>
            <a:r>
              <a:rPr lang="en-US"/>
              <a:t>tells us…</a:t>
            </a:r>
          </a:p>
          <a:p>
            <a:pPr marL="609600" indent="-609600" algn="just" eaLnBrk="1" hangingPunct="1">
              <a:buFontTx/>
              <a:buNone/>
            </a:pPr>
            <a:endParaRPr lang="en-US"/>
          </a:p>
          <a:p>
            <a:pPr marL="609600" indent="-609600" algn="just" eaLnBrk="1" hangingPunct="1">
              <a:buFontTx/>
              <a:buAutoNum type="arabicPeriod"/>
            </a:pPr>
            <a:r>
              <a:rPr lang="en-US"/>
              <a:t>All living things are made of </a:t>
            </a:r>
            <a:r>
              <a:rPr lang="en-US" b="1"/>
              <a:t>cells.</a:t>
            </a:r>
          </a:p>
          <a:p>
            <a:pPr marL="609600" indent="-609600" algn="just" eaLnBrk="1" hangingPunct="1">
              <a:buFontTx/>
              <a:buAutoNum type="arabicPeriod"/>
            </a:pPr>
            <a:r>
              <a:rPr lang="en-US"/>
              <a:t>Cells are the </a:t>
            </a:r>
            <a:r>
              <a:rPr lang="en-US" b="1"/>
              <a:t>smallest working units </a:t>
            </a:r>
            <a:r>
              <a:rPr lang="en-US"/>
              <a:t>of all living things.</a:t>
            </a:r>
          </a:p>
          <a:p>
            <a:pPr marL="609600" indent="-609600" algn="just" eaLnBrk="1" hangingPunct="1">
              <a:buFontTx/>
              <a:buAutoNum type="arabicPeriod"/>
            </a:pPr>
            <a:r>
              <a:rPr lang="en-US"/>
              <a:t>Cells come from pre-existing cells through </a:t>
            </a:r>
            <a:r>
              <a:rPr lang="en-US" b="1"/>
              <a:t>cell division.</a:t>
            </a:r>
          </a:p>
        </p:txBody>
      </p:sp>
      <p:sp>
        <p:nvSpPr>
          <p:cNvPr id="4" name="TextBox 3"/>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pic>
        <p:nvPicPr>
          <p:cNvPr id="21506" name="Picture 2" descr="http://images.clipart.com/thb/thb8/PH/cs5359_20040528d/cs5359_20040528d/16451851.thb.jpg?5359_040604_27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7458" y="304800"/>
            <a:ext cx="4246517" cy="62484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type="subTitle" idx="1"/>
          </p:nvPr>
        </p:nvSpPr>
        <p:spPr>
          <a:xfrm>
            <a:off x="347064" y="152400"/>
            <a:ext cx="8492135" cy="2819400"/>
          </a:xfrm>
        </p:spPr>
        <p:txBody>
          <a:bodyPr/>
          <a:lstStyle/>
          <a:p>
            <a:pPr eaLnBrk="1" hangingPunct="1"/>
            <a:r>
              <a:rPr lang="en-US" sz="4000" b="1" dirty="0"/>
              <a:t>What is a Cell?</a:t>
            </a:r>
            <a:endParaRPr lang="en-US" sz="4000" b="1">
              <a:cs typeface="Calibri"/>
            </a:endParaRPr>
          </a:p>
          <a:p>
            <a:pPr eaLnBrk="1" hangingPunct="1"/>
            <a:r>
              <a:rPr lang="en-US" sz="3000" b="1" dirty="0"/>
              <a:t>A cell is the smallest unit that is capable of performing life functions – i.e. has all of the characteristics of living things.  </a:t>
            </a:r>
            <a:endParaRPr lang="en-US" sz="3000" b="1">
              <a:cs typeface="Calibri"/>
            </a:endParaRPr>
          </a:p>
          <a:p>
            <a:pPr eaLnBrk="1" hangingPunct="1"/>
            <a:r>
              <a:rPr lang="en-US" sz="2400" b="1" i="1" dirty="0"/>
              <a:t>Notice how the shape of the cell determines what its function is…</a:t>
            </a:r>
            <a:endParaRPr lang="en-US" sz="2400" b="1" i="1" dirty="0">
              <a:cs typeface="Calibri"/>
            </a:endParaRPr>
          </a:p>
        </p:txBody>
      </p:sp>
      <p:sp>
        <p:nvSpPr>
          <p:cNvPr id="5" name="TextBox 4"/>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grpSp>
        <p:nvGrpSpPr>
          <p:cNvPr id="4" name="Group 3"/>
          <p:cNvGrpSpPr/>
          <p:nvPr/>
        </p:nvGrpSpPr>
        <p:grpSpPr>
          <a:xfrm>
            <a:off x="332120" y="3264715"/>
            <a:ext cx="1574800" cy="1542445"/>
            <a:chOff x="1295400" y="4876800"/>
            <a:chExt cx="1219200" cy="1219200"/>
          </a:xfrm>
        </p:grpSpPr>
        <p:sp>
          <p:nvSpPr>
            <p:cNvPr id="2" name="Oval 1"/>
            <p:cNvSpPr/>
            <p:nvPr/>
          </p:nvSpPr>
          <p:spPr>
            <a:xfrm>
              <a:off x="1295400" y="4876800"/>
              <a:ext cx="1219200" cy="12192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1651000" y="5334000"/>
              <a:ext cx="381000" cy="381000"/>
            </a:xfrm>
            <a:prstGeom prst="ellipse">
              <a:avLst/>
            </a:prstGeom>
            <a:blipFill>
              <a:blip r:embed="rId2">
                <a:duotone>
                  <a:prstClr val="black"/>
                  <a:schemeClr val="accent4">
                    <a:tint val="45000"/>
                    <a:satMod val="400000"/>
                  </a:schemeClr>
                </a:duotone>
                <a:extLst>
                  <a:ext uri="{BEBA8EAE-BF5A-486C-A8C5-ECC9F3942E4B}">
                    <a14:imgProps xmlns:a14="http://schemas.microsoft.com/office/drawing/2010/main">
                      <a14:imgLayer r:embed="rId3">
                        <a14:imgEffect>
                          <a14:artisticTexturizer/>
                        </a14:imgEffect>
                        <a14:imgEffect>
                          <a14:colorTemperature colorTemp="5300"/>
                        </a14:imgEffect>
                      </a14:imgLayer>
                    </a14:imgProps>
                  </a:ext>
                </a:extLst>
              </a:blip>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1483392" y="5135701"/>
            <a:ext cx="389594" cy="845111"/>
            <a:chOff x="2612571" y="4696677"/>
            <a:chExt cx="551545" cy="1196123"/>
          </a:xfrm>
        </p:grpSpPr>
        <p:sp>
          <p:nvSpPr>
            <p:cNvPr id="6" name="Freeform 5"/>
            <p:cNvSpPr/>
            <p:nvPr/>
          </p:nvSpPr>
          <p:spPr>
            <a:xfrm>
              <a:off x="2714171" y="4972448"/>
              <a:ext cx="362972" cy="920352"/>
            </a:xfrm>
            <a:custGeom>
              <a:avLst/>
              <a:gdLst>
                <a:gd name="connsiteX0" fmla="*/ 174172 w 362972"/>
                <a:gd name="connsiteY0" fmla="*/ 905838 h 920352"/>
                <a:gd name="connsiteX1" fmla="*/ 159658 w 362972"/>
                <a:gd name="connsiteY1" fmla="*/ 441381 h 920352"/>
                <a:gd name="connsiteX2" fmla="*/ 145143 w 362972"/>
                <a:gd name="connsiteY2" fmla="*/ 397838 h 920352"/>
                <a:gd name="connsiteX3" fmla="*/ 101600 w 362972"/>
                <a:gd name="connsiteY3" fmla="*/ 209152 h 920352"/>
                <a:gd name="connsiteX4" fmla="*/ 43543 w 362972"/>
                <a:gd name="connsiteY4" fmla="*/ 122066 h 920352"/>
                <a:gd name="connsiteX5" fmla="*/ 0 w 362972"/>
                <a:gd name="connsiteY5" fmla="*/ 93038 h 920352"/>
                <a:gd name="connsiteX6" fmla="*/ 101600 w 362972"/>
                <a:gd name="connsiteY6" fmla="*/ 20466 h 920352"/>
                <a:gd name="connsiteX7" fmla="*/ 145143 w 362972"/>
                <a:gd name="connsiteY7" fmla="*/ 5952 h 920352"/>
                <a:gd name="connsiteX8" fmla="*/ 362858 w 362972"/>
                <a:gd name="connsiteY8" fmla="*/ 64009 h 920352"/>
                <a:gd name="connsiteX9" fmla="*/ 333829 w 362972"/>
                <a:gd name="connsiteY9" fmla="*/ 281723 h 920352"/>
                <a:gd name="connsiteX10" fmla="*/ 319315 w 362972"/>
                <a:gd name="connsiteY10" fmla="*/ 325266 h 920352"/>
                <a:gd name="connsiteX11" fmla="*/ 304800 w 362972"/>
                <a:gd name="connsiteY11" fmla="*/ 397838 h 920352"/>
                <a:gd name="connsiteX12" fmla="*/ 275772 w 362972"/>
                <a:gd name="connsiteY12" fmla="*/ 484923 h 920352"/>
                <a:gd name="connsiteX13" fmla="*/ 261258 w 362972"/>
                <a:gd name="connsiteY13" fmla="*/ 804238 h 920352"/>
                <a:gd name="connsiteX14" fmla="*/ 232229 w 362972"/>
                <a:gd name="connsiteY14" fmla="*/ 905838 h 920352"/>
                <a:gd name="connsiteX15" fmla="*/ 188686 w 362972"/>
                <a:gd name="connsiteY15" fmla="*/ 920352 h 920352"/>
                <a:gd name="connsiteX16" fmla="*/ 174172 w 362972"/>
                <a:gd name="connsiteY16" fmla="*/ 905838 h 920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2972" h="920352">
                  <a:moveTo>
                    <a:pt x="174172" y="905838"/>
                  </a:moveTo>
                  <a:cubicBezTo>
                    <a:pt x="169334" y="751019"/>
                    <a:pt x="168495" y="596023"/>
                    <a:pt x="159658" y="441381"/>
                  </a:cubicBezTo>
                  <a:cubicBezTo>
                    <a:pt x="158785" y="426106"/>
                    <a:pt x="148144" y="412840"/>
                    <a:pt x="145143" y="397838"/>
                  </a:cubicBezTo>
                  <a:cubicBezTo>
                    <a:pt x="134627" y="345258"/>
                    <a:pt x="134001" y="257754"/>
                    <a:pt x="101600" y="209152"/>
                  </a:cubicBezTo>
                  <a:cubicBezTo>
                    <a:pt x="82248" y="180123"/>
                    <a:pt x="72572" y="141418"/>
                    <a:pt x="43543" y="122066"/>
                  </a:cubicBezTo>
                  <a:lnTo>
                    <a:pt x="0" y="93038"/>
                  </a:lnTo>
                  <a:cubicBezTo>
                    <a:pt x="24191" y="20467"/>
                    <a:pt x="1" y="54333"/>
                    <a:pt x="101600" y="20466"/>
                  </a:cubicBezTo>
                  <a:lnTo>
                    <a:pt x="145143" y="5952"/>
                  </a:lnTo>
                  <a:cubicBezTo>
                    <a:pt x="147343" y="6121"/>
                    <a:pt x="355217" y="-27684"/>
                    <a:pt x="362858" y="64009"/>
                  </a:cubicBezTo>
                  <a:cubicBezTo>
                    <a:pt x="364763" y="86874"/>
                    <a:pt x="342332" y="243457"/>
                    <a:pt x="333829" y="281723"/>
                  </a:cubicBezTo>
                  <a:cubicBezTo>
                    <a:pt x="330510" y="296658"/>
                    <a:pt x="323026" y="310423"/>
                    <a:pt x="319315" y="325266"/>
                  </a:cubicBezTo>
                  <a:cubicBezTo>
                    <a:pt x="313332" y="349199"/>
                    <a:pt x="311291" y="374037"/>
                    <a:pt x="304800" y="397838"/>
                  </a:cubicBezTo>
                  <a:cubicBezTo>
                    <a:pt x="296749" y="427358"/>
                    <a:pt x="275772" y="484923"/>
                    <a:pt x="275772" y="484923"/>
                  </a:cubicBezTo>
                  <a:cubicBezTo>
                    <a:pt x="270934" y="591361"/>
                    <a:pt x="269430" y="698004"/>
                    <a:pt x="261258" y="804238"/>
                  </a:cubicBezTo>
                  <a:cubicBezTo>
                    <a:pt x="261227" y="804644"/>
                    <a:pt x="239096" y="898971"/>
                    <a:pt x="232229" y="905838"/>
                  </a:cubicBezTo>
                  <a:cubicBezTo>
                    <a:pt x="221411" y="916656"/>
                    <a:pt x="203200" y="915514"/>
                    <a:pt x="188686" y="920352"/>
                  </a:cubicBezTo>
                  <a:lnTo>
                    <a:pt x="174172" y="905838"/>
                  </a:lnTo>
                  <a:close/>
                </a:path>
              </a:pathLst>
            </a:custGeom>
            <a:blipFill>
              <a:blip r:embed="rId4"/>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612571" y="4804229"/>
              <a:ext cx="130629" cy="203200"/>
            </a:xfrm>
            <a:custGeom>
              <a:avLst/>
              <a:gdLst>
                <a:gd name="connsiteX0" fmla="*/ 130629 w 130629"/>
                <a:gd name="connsiteY0" fmla="*/ 203200 h 203200"/>
                <a:gd name="connsiteX1" fmla="*/ 43543 w 130629"/>
                <a:gd name="connsiteY1" fmla="*/ 87085 h 203200"/>
                <a:gd name="connsiteX2" fmla="*/ 14515 w 130629"/>
                <a:gd name="connsiteY2" fmla="*/ 43542 h 203200"/>
                <a:gd name="connsiteX3" fmla="*/ 0 w 130629"/>
                <a:gd name="connsiteY3" fmla="*/ 0 h 203200"/>
              </a:gdLst>
              <a:ahLst/>
              <a:cxnLst>
                <a:cxn ang="0">
                  <a:pos x="connsiteX0" y="connsiteY0"/>
                </a:cxn>
                <a:cxn ang="0">
                  <a:pos x="connsiteX1" y="connsiteY1"/>
                </a:cxn>
                <a:cxn ang="0">
                  <a:pos x="connsiteX2" y="connsiteY2"/>
                </a:cxn>
                <a:cxn ang="0">
                  <a:pos x="connsiteX3" y="connsiteY3"/>
                </a:cxn>
              </a:cxnLst>
              <a:rect l="l" t="t" r="r" b="b"/>
              <a:pathLst>
                <a:path w="130629" h="203200">
                  <a:moveTo>
                    <a:pt x="130629" y="203200"/>
                  </a:moveTo>
                  <a:cubicBezTo>
                    <a:pt x="35532" y="13006"/>
                    <a:pt x="137607" y="181150"/>
                    <a:pt x="43543" y="87085"/>
                  </a:cubicBezTo>
                  <a:cubicBezTo>
                    <a:pt x="31208" y="74750"/>
                    <a:pt x="22316" y="59144"/>
                    <a:pt x="14515" y="43542"/>
                  </a:cubicBezTo>
                  <a:cubicBezTo>
                    <a:pt x="7673" y="29858"/>
                    <a:pt x="0" y="0"/>
                    <a:pt x="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728686" y="4717143"/>
              <a:ext cx="116114" cy="275771"/>
            </a:xfrm>
            <a:custGeom>
              <a:avLst/>
              <a:gdLst>
                <a:gd name="connsiteX0" fmla="*/ 116114 w 116114"/>
                <a:gd name="connsiteY0" fmla="*/ 275771 h 275771"/>
                <a:gd name="connsiteX1" fmla="*/ 29028 w 116114"/>
                <a:gd name="connsiteY1" fmla="*/ 159657 h 275771"/>
                <a:gd name="connsiteX2" fmla="*/ 0 w 116114"/>
                <a:gd name="connsiteY2" fmla="*/ 72571 h 275771"/>
                <a:gd name="connsiteX3" fmla="*/ 0 w 116114"/>
                <a:gd name="connsiteY3" fmla="*/ 0 h 275771"/>
              </a:gdLst>
              <a:ahLst/>
              <a:cxnLst>
                <a:cxn ang="0">
                  <a:pos x="connsiteX0" y="connsiteY0"/>
                </a:cxn>
                <a:cxn ang="0">
                  <a:pos x="connsiteX1" y="connsiteY1"/>
                </a:cxn>
                <a:cxn ang="0">
                  <a:pos x="connsiteX2" y="connsiteY2"/>
                </a:cxn>
                <a:cxn ang="0">
                  <a:pos x="connsiteX3" y="connsiteY3"/>
                </a:cxn>
              </a:cxnLst>
              <a:rect l="l" t="t" r="r" b="b"/>
              <a:pathLst>
                <a:path w="116114" h="275771">
                  <a:moveTo>
                    <a:pt x="116114" y="275771"/>
                  </a:moveTo>
                  <a:cubicBezTo>
                    <a:pt x="108713" y="266520"/>
                    <a:pt x="40580" y="185650"/>
                    <a:pt x="29028" y="159657"/>
                  </a:cubicBezTo>
                  <a:cubicBezTo>
                    <a:pt x="16601" y="131695"/>
                    <a:pt x="0" y="103170"/>
                    <a:pt x="0" y="72571"/>
                  </a:cubicBezTo>
                  <a:lnTo>
                    <a:pt x="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2859372" y="4696677"/>
              <a:ext cx="116114" cy="275771"/>
            </a:xfrm>
            <a:custGeom>
              <a:avLst/>
              <a:gdLst>
                <a:gd name="connsiteX0" fmla="*/ 116114 w 116114"/>
                <a:gd name="connsiteY0" fmla="*/ 275771 h 275771"/>
                <a:gd name="connsiteX1" fmla="*/ 29028 w 116114"/>
                <a:gd name="connsiteY1" fmla="*/ 159657 h 275771"/>
                <a:gd name="connsiteX2" fmla="*/ 0 w 116114"/>
                <a:gd name="connsiteY2" fmla="*/ 72571 h 275771"/>
                <a:gd name="connsiteX3" fmla="*/ 0 w 116114"/>
                <a:gd name="connsiteY3" fmla="*/ 0 h 275771"/>
              </a:gdLst>
              <a:ahLst/>
              <a:cxnLst>
                <a:cxn ang="0">
                  <a:pos x="connsiteX0" y="connsiteY0"/>
                </a:cxn>
                <a:cxn ang="0">
                  <a:pos x="connsiteX1" y="connsiteY1"/>
                </a:cxn>
                <a:cxn ang="0">
                  <a:pos x="connsiteX2" y="connsiteY2"/>
                </a:cxn>
                <a:cxn ang="0">
                  <a:pos x="connsiteX3" y="connsiteY3"/>
                </a:cxn>
              </a:cxnLst>
              <a:rect l="l" t="t" r="r" b="b"/>
              <a:pathLst>
                <a:path w="116114" h="275771">
                  <a:moveTo>
                    <a:pt x="116114" y="275771"/>
                  </a:moveTo>
                  <a:cubicBezTo>
                    <a:pt x="108713" y="266520"/>
                    <a:pt x="40580" y="185650"/>
                    <a:pt x="29028" y="159657"/>
                  </a:cubicBezTo>
                  <a:cubicBezTo>
                    <a:pt x="16601" y="131695"/>
                    <a:pt x="0" y="103170"/>
                    <a:pt x="0" y="72571"/>
                  </a:cubicBezTo>
                  <a:lnTo>
                    <a:pt x="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048000" y="4746171"/>
              <a:ext cx="116116" cy="261258"/>
            </a:xfrm>
            <a:custGeom>
              <a:avLst/>
              <a:gdLst>
                <a:gd name="connsiteX0" fmla="*/ 0 w 116116"/>
                <a:gd name="connsiteY0" fmla="*/ 261258 h 261258"/>
                <a:gd name="connsiteX1" fmla="*/ 58057 w 116116"/>
                <a:gd name="connsiteY1" fmla="*/ 188686 h 261258"/>
                <a:gd name="connsiteX2" fmla="*/ 101600 w 116116"/>
                <a:gd name="connsiteY2" fmla="*/ 145143 h 261258"/>
                <a:gd name="connsiteX3" fmla="*/ 116114 w 116116"/>
                <a:gd name="connsiteY3" fmla="*/ 0 h 261258"/>
              </a:gdLst>
              <a:ahLst/>
              <a:cxnLst>
                <a:cxn ang="0">
                  <a:pos x="connsiteX0" y="connsiteY0"/>
                </a:cxn>
                <a:cxn ang="0">
                  <a:pos x="connsiteX1" y="connsiteY1"/>
                </a:cxn>
                <a:cxn ang="0">
                  <a:pos x="connsiteX2" y="connsiteY2"/>
                </a:cxn>
                <a:cxn ang="0">
                  <a:pos x="connsiteX3" y="connsiteY3"/>
                </a:cxn>
              </a:cxnLst>
              <a:rect l="l" t="t" r="r" b="b"/>
              <a:pathLst>
                <a:path w="116116" h="261258">
                  <a:moveTo>
                    <a:pt x="0" y="261258"/>
                  </a:moveTo>
                  <a:cubicBezTo>
                    <a:pt x="19352" y="237067"/>
                    <a:pt x="37657" y="212000"/>
                    <a:pt x="58057" y="188686"/>
                  </a:cubicBezTo>
                  <a:cubicBezTo>
                    <a:pt x="71574" y="173238"/>
                    <a:pt x="95109" y="164616"/>
                    <a:pt x="101600" y="145143"/>
                  </a:cubicBezTo>
                  <a:cubicBezTo>
                    <a:pt x="116648" y="99998"/>
                    <a:pt x="116114" y="48354"/>
                    <a:pt x="116114"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2989943" y="4702629"/>
              <a:ext cx="0" cy="275771"/>
            </a:xfrm>
            <a:custGeom>
              <a:avLst/>
              <a:gdLst>
                <a:gd name="connsiteX0" fmla="*/ 0 w 0"/>
                <a:gd name="connsiteY0" fmla="*/ 275771 h 275771"/>
                <a:gd name="connsiteX1" fmla="*/ 0 w 0"/>
                <a:gd name="connsiteY1" fmla="*/ 0 h 275771"/>
              </a:gdLst>
              <a:ahLst/>
              <a:cxnLst>
                <a:cxn ang="0">
                  <a:pos x="connsiteX0" y="connsiteY0"/>
                </a:cxn>
                <a:cxn ang="0">
                  <a:pos x="connsiteX1" y="connsiteY1"/>
                </a:cxn>
              </a:cxnLst>
              <a:rect l="l" t="t" r="r" b="b"/>
              <a:pathLst>
                <a:path h="275771">
                  <a:moveTo>
                    <a:pt x="0" y="275771"/>
                  </a:moveTo>
                  <a:lnTo>
                    <a:pt x="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3048000" y="4767942"/>
              <a:ext cx="72571" cy="217714"/>
            </a:xfrm>
            <a:custGeom>
              <a:avLst/>
              <a:gdLst>
                <a:gd name="connsiteX0" fmla="*/ 0 w 72571"/>
                <a:gd name="connsiteY0" fmla="*/ 217714 h 217714"/>
                <a:gd name="connsiteX1" fmla="*/ 14514 w 72571"/>
                <a:gd name="connsiteY1" fmla="*/ 58057 h 217714"/>
                <a:gd name="connsiteX2" fmla="*/ 58057 w 72571"/>
                <a:gd name="connsiteY2" fmla="*/ 29029 h 217714"/>
                <a:gd name="connsiteX3" fmla="*/ 72571 w 72571"/>
                <a:gd name="connsiteY3" fmla="*/ 0 h 217714"/>
              </a:gdLst>
              <a:ahLst/>
              <a:cxnLst>
                <a:cxn ang="0">
                  <a:pos x="connsiteX0" y="connsiteY0"/>
                </a:cxn>
                <a:cxn ang="0">
                  <a:pos x="connsiteX1" y="connsiteY1"/>
                </a:cxn>
                <a:cxn ang="0">
                  <a:pos x="connsiteX2" y="connsiteY2"/>
                </a:cxn>
                <a:cxn ang="0">
                  <a:pos x="connsiteX3" y="connsiteY3"/>
                </a:cxn>
              </a:cxnLst>
              <a:rect l="l" t="t" r="r" b="b"/>
              <a:pathLst>
                <a:path w="72571" h="217714">
                  <a:moveTo>
                    <a:pt x="0" y="217714"/>
                  </a:moveTo>
                  <a:cubicBezTo>
                    <a:pt x="4838" y="164495"/>
                    <a:pt x="-1202" y="109132"/>
                    <a:pt x="14514" y="58057"/>
                  </a:cubicBezTo>
                  <a:cubicBezTo>
                    <a:pt x="19644" y="41384"/>
                    <a:pt x="45722" y="41364"/>
                    <a:pt x="58057" y="29029"/>
                  </a:cubicBezTo>
                  <a:cubicBezTo>
                    <a:pt x="65707" y="21379"/>
                    <a:pt x="67733" y="9676"/>
                    <a:pt x="72571"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881143" y="5083629"/>
              <a:ext cx="94286" cy="174171"/>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3337640" y="4886564"/>
            <a:ext cx="386201" cy="292834"/>
            <a:chOff x="3352800" y="4310743"/>
            <a:chExt cx="391886" cy="391886"/>
          </a:xfrm>
        </p:grpSpPr>
        <p:sp>
          <p:nvSpPr>
            <p:cNvPr id="16" name="Freeform 15"/>
            <p:cNvSpPr/>
            <p:nvPr/>
          </p:nvSpPr>
          <p:spPr>
            <a:xfrm>
              <a:off x="3352800" y="4310743"/>
              <a:ext cx="391886" cy="391886"/>
            </a:xfrm>
            <a:custGeom>
              <a:avLst/>
              <a:gdLst>
                <a:gd name="connsiteX0" fmla="*/ 377371 w 391886"/>
                <a:gd name="connsiteY0" fmla="*/ 174171 h 391886"/>
                <a:gd name="connsiteX1" fmla="*/ 290286 w 391886"/>
                <a:gd name="connsiteY1" fmla="*/ 101600 h 391886"/>
                <a:gd name="connsiteX2" fmla="*/ 246743 w 391886"/>
                <a:gd name="connsiteY2" fmla="*/ 43543 h 391886"/>
                <a:gd name="connsiteX3" fmla="*/ 203200 w 391886"/>
                <a:gd name="connsiteY3" fmla="*/ 0 h 391886"/>
                <a:gd name="connsiteX4" fmla="*/ 116114 w 391886"/>
                <a:gd name="connsiteY4" fmla="*/ 14514 h 391886"/>
                <a:gd name="connsiteX5" fmla="*/ 43543 w 391886"/>
                <a:gd name="connsiteY5" fmla="*/ 87086 h 391886"/>
                <a:gd name="connsiteX6" fmla="*/ 0 w 391886"/>
                <a:gd name="connsiteY6" fmla="*/ 246743 h 391886"/>
                <a:gd name="connsiteX7" fmla="*/ 58057 w 391886"/>
                <a:gd name="connsiteY7" fmla="*/ 348343 h 391886"/>
                <a:gd name="connsiteX8" fmla="*/ 145143 w 391886"/>
                <a:gd name="connsiteY8" fmla="*/ 377371 h 391886"/>
                <a:gd name="connsiteX9" fmla="*/ 188686 w 391886"/>
                <a:gd name="connsiteY9" fmla="*/ 391886 h 391886"/>
                <a:gd name="connsiteX10" fmla="*/ 319314 w 391886"/>
                <a:gd name="connsiteY10" fmla="*/ 377371 h 391886"/>
                <a:gd name="connsiteX11" fmla="*/ 377371 w 391886"/>
                <a:gd name="connsiteY11" fmla="*/ 304800 h 391886"/>
                <a:gd name="connsiteX12" fmla="*/ 391886 w 391886"/>
                <a:gd name="connsiteY12" fmla="*/ 232228 h 391886"/>
                <a:gd name="connsiteX13" fmla="*/ 377371 w 391886"/>
                <a:gd name="connsiteY13" fmla="*/ 174171 h 39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1886" h="391886">
                  <a:moveTo>
                    <a:pt x="377371" y="174171"/>
                  </a:moveTo>
                  <a:cubicBezTo>
                    <a:pt x="360438" y="152400"/>
                    <a:pt x="317005" y="128319"/>
                    <a:pt x="290286" y="101600"/>
                  </a:cubicBezTo>
                  <a:cubicBezTo>
                    <a:pt x="273181" y="84495"/>
                    <a:pt x="262486" y="61910"/>
                    <a:pt x="246743" y="43543"/>
                  </a:cubicBezTo>
                  <a:cubicBezTo>
                    <a:pt x="233385" y="27958"/>
                    <a:pt x="217714" y="14514"/>
                    <a:pt x="203200" y="0"/>
                  </a:cubicBezTo>
                  <a:cubicBezTo>
                    <a:pt x="174171" y="4838"/>
                    <a:pt x="144033" y="5208"/>
                    <a:pt x="116114" y="14514"/>
                  </a:cubicBezTo>
                  <a:cubicBezTo>
                    <a:pt x="83298" y="25453"/>
                    <a:pt x="57006" y="56795"/>
                    <a:pt x="43543" y="87086"/>
                  </a:cubicBezTo>
                  <a:cubicBezTo>
                    <a:pt x="16756" y="147357"/>
                    <a:pt x="12417" y="184654"/>
                    <a:pt x="0" y="246743"/>
                  </a:cubicBezTo>
                  <a:cubicBezTo>
                    <a:pt x="13515" y="314319"/>
                    <a:pt x="-2887" y="321257"/>
                    <a:pt x="58057" y="348343"/>
                  </a:cubicBezTo>
                  <a:cubicBezTo>
                    <a:pt x="86019" y="360770"/>
                    <a:pt x="116114" y="367695"/>
                    <a:pt x="145143" y="377371"/>
                  </a:cubicBezTo>
                  <a:lnTo>
                    <a:pt x="188686" y="391886"/>
                  </a:lnTo>
                  <a:cubicBezTo>
                    <a:pt x="232229" y="387048"/>
                    <a:pt x="276811" y="387997"/>
                    <a:pt x="319314" y="377371"/>
                  </a:cubicBezTo>
                  <a:cubicBezTo>
                    <a:pt x="363245" y="366388"/>
                    <a:pt x="368165" y="341622"/>
                    <a:pt x="377371" y="304800"/>
                  </a:cubicBezTo>
                  <a:cubicBezTo>
                    <a:pt x="383354" y="280867"/>
                    <a:pt x="387048" y="256419"/>
                    <a:pt x="391886" y="232228"/>
                  </a:cubicBezTo>
                  <a:cubicBezTo>
                    <a:pt x="374311" y="179507"/>
                    <a:pt x="394304" y="195942"/>
                    <a:pt x="377371" y="17417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3476077" y="4503056"/>
              <a:ext cx="83551" cy="86945"/>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587" name="Group 24586"/>
          <p:cNvGrpSpPr/>
          <p:nvPr/>
        </p:nvGrpSpPr>
        <p:grpSpPr>
          <a:xfrm rot="241180">
            <a:off x="7481668" y="4277889"/>
            <a:ext cx="1030515" cy="852714"/>
            <a:chOff x="3164114" y="3947886"/>
            <a:chExt cx="1854200" cy="1553028"/>
          </a:xfrm>
        </p:grpSpPr>
        <p:sp>
          <p:nvSpPr>
            <p:cNvPr id="23" name="Freeform 22"/>
            <p:cNvSpPr/>
            <p:nvPr/>
          </p:nvSpPr>
          <p:spPr>
            <a:xfrm>
              <a:off x="3526971" y="4180114"/>
              <a:ext cx="1016000" cy="713643"/>
            </a:xfrm>
            <a:custGeom>
              <a:avLst/>
              <a:gdLst>
                <a:gd name="connsiteX0" fmla="*/ 203200 w 1016000"/>
                <a:gd name="connsiteY0" fmla="*/ 406400 h 713643"/>
                <a:gd name="connsiteX1" fmla="*/ 203200 w 1016000"/>
                <a:gd name="connsiteY1" fmla="*/ 406400 h 713643"/>
                <a:gd name="connsiteX2" fmla="*/ 362858 w 1016000"/>
                <a:gd name="connsiteY2" fmla="*/ 391886 h 713643"/>
                <a:gd name="connsiteX3" fmla="*/ 449943 w 1016000"/>
                <a:gd name="connsiteY3" fmla="*/ 377372 h 713643"/>
                <a:gd name="connsiteX4" fmla="*/ 740229 w 1016000"/>
                <a:gd name="connsiteY4" fmla="*/ 391886 h 713643"/>
                <a:gd name="connsiteX5" fmla="*/ 783772 w 1016000"/>
                <a:gd name="connsiteY5" fmla="*/ 420915 h 713643"/>
                <a:gd name="connsiteX6" fmla="*/ 870858 w 1016000"/>
                <a:gd name="connsiteY6" fmla="*/ 464457 h 713643"/>
                <a:gd name="connsiteX7" fmla="*/ 899886 w 1016000"/>
                <a:gd name="connsiteY7" fmla="*/ 508000 h 713643"/>
                <a:gd name="connsiteX8" fmla="*/ 943429 w 1016000"/>
                <a:gd name="connsiteY8" fmla="*/ 537029 h 713643"/>
                <a:gd name="connsiteX9" fmla="*/ 1016000 w 1016000"/>
                <a:gd name="connsiteY9" fmla="*/ 667657 h 713643"/>
                <a:gd name="connsiteX10" fmla="*/ 928915 w 1016000"/>
                <a:gd name="connsiteY10" fmla="*/ 696686 h 713643"/>
                <a:gd name="connsiteX11" fmla="*/ 885372 w 1016000"/>
                <a:gd name="connsiteY11" fmla="*/ 711200 h 713643"/>
                <a:gd name="connsiteX12" fmla="*/ 595086 w 1016000"/>
                <a:gd name="connsiteY12" fmla="*/ 667657 h 713643"/>
                <a:gd name="connsiteX13" fmla="*/ 551543 w 1016000"/>
                <a:gd name="connsiteY13" fmla="*/ 624115 h 713643"/>
                <a:gd name="connsiteX14" fmla="*/ 435429 w 1016000"/>
                <a:gd name="connsiteY14" fmla="*/ 595086 h 713643"/>
                <a:gd name="connsiteX15" fmla="*/ 348343 w 1016000"/>
                <a:gd name="connsiteY15" fmla="*/ 566057 h 713643"/>
                <a:gd name="connsiteX16" fmla="*/ 275772 w 1016000"/>
                <a:gd name="connsiteY16" fmla="*/ 464457 h 713643"/>
                <a:gd name="connsiteX17" fmla="*/ 232229 w 1016000"/>
                <a:gd name="connsiteY17" fmla="*/ 435429 h 713643"/>
                <a:gd name="connsiteX18" fmla="*/ 203200 w 1016000"/>
                <a:gd name="connsiteY18" fmla="*/ 333829 h 713643"/>
                <a:gd name="connsiteX19" fmla="*/ 174172 w 1016000"/>
                <a:gd name="connsiteY19" fmla="*/ 246743 h 713643"/>
                <a:gd name="connsiteX20" fmla="*/ 145143 w 1016000"/>
                <a:gd name="connsiteY20" fmla="*/ 159657 h 713643"/>
                <a:gd name="connsiteX21" fmla="*/ 130629 w 1016000"/>
                <a:gd name="connsiteY21" fmla="*/ 116115 h 713643"/>
                <a:gd name="connsiteX22" fmla="*/ 116115 w 1016000"/>
                <a:gd name="connsiteY22" fmla="*/ 58057 h 713643"/>
                <a:gd name="connsiteX23" fmla="*/ 101600 w 1016000"/>
                <a:gd name="connsiteY23" fmla="*/ 29029 h 713643"/>
                <a:gd name="connsiteX24" fmla="*/ 0 w 1016000"/>
                <a:gd name="connsiteY24" fmla="*/ 0 h 713643"/>
                <a:gd name="connsiteX25" fmla="*/ 101600 w 1016000"/>
                <a:gd name="connsiteY25" fmla="*/ 29029 h 713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16000" h="713643">
                  <a:moveTo>
                    <a:pt x="203200" y="406400"/>
                  </a:moveTo>
                  <a:lnTo>
                    <a:pt x="203200" y="406400"/>
                  </a:lnTo>
                  <a:cubicBezTo>
                    <a:pt x="256419" y="401562"/>
                    <a:pt x="309785" y="398130"/>
                    <a:pt x="362858" y="391886"/>
                  </a:cubicBezTo>
                  <a:cubicBezTo>
                    <a:pt x="392085" y="388448"/>
                    <a:pt x="420514" y="377372"/>
                    <a:pt x="449943" y="377372"/>
                  </a:cubicBezTo>
                  <a:cubicBezTo>
                    <a:pt x="546826" y="377372"/>
                    <a:pt x="643467" y="387048"/>
                    <a:pt x="740229" y="391886"/>
                  </a:cubicBezTo>
                  <a:cubicBezTo>
                    <a:pt x="754743" y="401562"/>
                    <a:pt x="768170" y="413114"/>
                    <a:pt x="783772" y="420915"/>
                  </a:cubicBezTo>
                  <a:cubicBezTo>
                    <a:pt x="903964" y="481011"/>
                    <a:pt x="746061" y="381261"/>
                    <a:pt x="870858" y="464457"/>
                  </a:cubicBezTo>
                  <a:cubicBezTo>
                    <a:pt x="880534" y="478971"/>
                    <a:pt x="887551" y="495665"/>
                    <a:pt x="899886" y="508000"/>
                  </a:cubicBezTo>
                  <a:cubicBezTo>
                    <a:pt x="912221" y="520335"/>
                    <a:pt x="931942" y="523901"/>
                    <a:pt x="943429" y="537029"/>
                  </a:cubicBezTo>
                  <a:cubicBezTo>
                    <a:pt x="997175" y="598454"/>
                    <a:pt x="996065" y="607852"/>
                    <a:pt x="1016000" y="667657"/>
                  </a:cubicBezTo>
                  <a:lnTo>
                    <a:pt x="928915" y="696686"/>
                  </a:lnTo>
                  <a:lnTo>
                    <a:pt x="885372" y="711200"/>
                  </a:lnTo>
                  <a:cubicBezTo>
                    <a:pt x="735134" y="702363"/>
                    <a:pt x="683061" y="740969"/>
                    <a:pt x="595086" y="667657"/>
                  </a:cubicBezTo>
                  <a:cubicBezTo>
                    <a:pt x="579317" y="654517"/>
                    <a:pt x="568622" y="635501"/>
                    <a:pt x="551543" y="624115"/>
                  </a:cubicBezTo>
                  <a:cubicBezTo>
                    <a:pt x="531214" y="610562"/>
                    <a:pt x="447836" y="598470"/>
                    <a:pt x="435429" y="595086"/>
                  </a:cubicBezTo>
                  <a:cubicBezTo>
                    <a:pt x="405908" y="587035"/>
                    <a:pt x="348343" y="566057"/>
                    <a:pt x="348343" y="566057"/>
                  </a:cubicBezTo>
                  <a:cubicBezTo>
                    <a:pt x="304802" y="435432"/>
                    <a:pt x="353181" y="503161"/>
                    <a:pt x="275772" y="464457"/>
                  </a:cubicBezTo>
                  <a:cubicBezTo>
                    <a:pt x="260170" y="456656"/>
                    <a:pt x="246743" y="445105"/>
                    <a:pt x="232229" y="435429"/>
                  </a:cubicBezTo>
                  <a:cubicBezTo>
                    <a:pt x="183452" y="289094"/>
                    <a:pt x="257875" y="516079"/>
                    <a:pt x="203200" y="333829"/>
                  </a:cubicBezTo>
                  <a:cubicBezTo>
                    <a:pt x="194407" y="304521"/>
                    <a:pt x="183848" y="275772"/>
                    <a:pt x="174172" y="246743"/>
                  </a:cubicBezTo>
                  <a:lnTo>
                    <a:pt x="145143" y="159657"/>
                  </a:lnTo>
                  <a:cubicBezTo>
                    <a:pt x="140305" y="145143"/>
                    <a:pt x="134339" y="130957"/>
                    <a:pt x="130629" y="116115"/>
                  </a:cubicBezTo>
                  <a:cubicBezTo>
                    <a:pt x="125791" y="96762"/>
                    <a:pt x="122423" y="76982"/>
                    <a:pt x="116115" y="58057"/>
                  </a:cubicBezTo>
                  <a:cubicBezTo>
                    <a:pt x="112694" y="47794"/>
                    <a:pt x="106438" y="38705"/>
                    <a:pt x="101600" y="29029"/>
                  </a:cubicBezTo>
                  <a:lnTo>
                    <a:pt x="0" y="0"/>
                  </a:lnTo>
                  <a:lnTo>
                    <a:pt x="101600" y="29029"/>
                  </a:lnTo>
                </a:path>
              </a:pathLst>
            </a:custGeom>
            <a:blipFill>
              <a:blip r:embed="rId4"/>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4510314" y="4746171"/>
              <a:ext cx="508000" cy="145143"/>
            </a:xfrm>
            <a:custGeom>
              <a:avLst/>
              <a:gdLst>
                <a:gd name="connsiteX0" fmla="*/ 0 w 508000"/>
                <a:gd name="connsiteY0" fmla="*/ 43543 h 145143"/>
                <a:gd name="connsiteX1" fmla="*/ 116114 w 508000"/>
                <a:gd name="connsiteY1" fmla="*/ 29029 h 145143"/>
                <a:gd name="connsiteX2" fmla="*/ 275771 w 508000"/>
                <a:gd name="connsiteY2" fmla="*/ 0 h 145143"/>
                <a:gd name="connsiteX3" fmla="*/ 406400 w 508000"/>
                <a:gd name="connsiteY3" fmla="*/ 14515 h 145143"/>
                <a:gd name="connsiteX4" fmla="*/ 449943 w 508000"/>
                <a:gd name="connsiteY4" fmla="*/ 29029 h 145143"/>
                <a:gd name="connsiteX5" fmla="*/ 508000 w 508000"/>
                <a:gd name="connsiteY5" fmla="*/ 116115 h 145143"/>
                <a:gd name="connsiteX6" fmla="*/ 508000 w 508000"/>
                <a:gd name="connsiteY6" fmla="*/ 145143 h 14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8000" h="145143">
                  <a:moveTo>
                    <a:pt x="0" y="43543"/>
                  </a:moveTo>
                  <a:lnTo>
                    <a:pt x="116114" y="29029"/>
                  </a:lnTo>
                  <a:cubicBezTo>
                    <a:pt x="181122" y="19742"/>
                    <a:pt x="213248" y="12505"/>
                    <a:pt x="275771" y="0"/>
                  </a:cubicBezTo>
                  <a:cubicBezTo>
                    <a:pt x="319314" y="4838"/>
                    <a:pt x="363185" y="7312"/>
                    <a:pt x="406400" y="14515"/>
                  </a:cubicBezTo>
                  <a:cubicBezTo>
                    <a:pt x="421491" y="17030"/>
                    <a:pt x="439125" y="18211"/>
                    <a:pt x="449943" y="29029"/>
                  </a:cubicBezTo>
                  <a:cubicBezTo>
                    <a:pt x="474613" y="53699"/>
                    <a:pt x="508000" y="81227"/>
                    <a:pt x="508000" y="116115"/>
                  </a:cubicBezTo>
                  <a:lnTo>
                    <a:pt x="508000" y="145143"/>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3194001" y="4455886"/>
              <a:ext cx="550685" cy="159657"/>
            </a:xfrm>
            <a:custGeom>
              <a:avLst/>
              <a:gdLst>
                <a:gd name="connsiteX0" fmla="*/ 550685 w 550685"/>
                <a:gd name="connsiteY0" fmla="*/ 159657 h 159657"/>
                <a:gd name="connsiteX1" fmla="*/ 478113 w 550685"/>
                <a:gd name="connsiteY1" fmla="*/ 130628 h 159657"/>
                <a:gd name="connsiteX2" fmla="*/ 463599 w 550685"/>
                <a:gd name="connsiteY2" fmla="*/ 87085 h 159657"/>
                <a:gd name="connsiteX3" fmla="*/ 420056 w 550685"/>
                <a:gd name="connsiteY3" fmla="*/ 58057 h 159657"/>
                <a:gd name="connsiteX4" fmla="*/ 289428 w 550685"/>
                <a:gd name="connsiteY4" fmla="*/ 14514 h 159657"/>
                <a:gd name="connsiteX5" fmla="*/ 245885 w 550685"/>
                <a:gd name="connsiteY5" fmla="*/ 0 h 159657"/>
                <a:gd name="connsiteX6" fmla="*/ 71713 w 550685"/>
                <a:gd name="connsiteY6" fmla="*/ 14514 h 159657"/>
                <a:gd name="connsiteX7" fmla="*/ 13656 w 550685"/>
                <a:gd name="connsiteY7" fmla="*/ 43543 h 159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685" h="159657">
                  <a:moveTo>
                    <a:pt x="550685" y="159657"/>
                  </a:moveTo>
                  <a:cubicBezTo>
                    <a:pt x="526494" y="149981"/>
                    <a:pt x="498128" y="147308"/>
                    <a:pt x="478113" y="130628"/>
                  </a:cubicBezTo>
                  <a:cubicBezTo>
                    <a:pt x="466360" y="120834"/>
                    <a:pt x="473156" y="99032"/>
                    <a:pt x="463599" y="87085"/>
                  </a:cubicBezTo>
                  <a:cubicBezTo>
                    <a:pt x="452702" y="73464"/>
                    <a:pt x="435996" y="65142"/>
                    <a:pt x="420056" y="58057"/>
                  </a:cubicBezTo>
                  <a:cubicBezTo>
                    <a:pt x="420054" y="58056"/>
                    <a:pt x="311201" y="21772"/>
                    <a:pt x="289428" y="14514"/>
                  </a:cubicBezTo>
                  <a:lnTo>
                    <a:pt x="245885" y="0"/>
                  </a:lnTo>
                  <a:cubicBezTo>
                    <a:pt x="187828" y="4838"/>
                    <a:pt x="128840" y="3089"/>
                    <a:pt x="71713" y="14514"/>
                  </a:cubicBezTo>
                  <a:cubicBezTo>
                    <a:pt x="-86850" y="46227"/>
                    <a:pt x="76398" y="43543"/>
                    <a:pt x="13656" y="4354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3164114" y="4310743"/>
              <a:ext cx="217715" cy="145143"/>
            </a:xfrm>
            <a:custGeom>
              <a:avLst/>
              <a:gdLst>
                <a:gd name="connsiteX0" fmla="*/ 217715 w 217715"/>
                <a:gd name="connsiteY0" fmla="*/ 145143 h 145143"/>
                <a:gd name="connsiteX1" fmla="*/ 145143 w 217715"/>
                <a:gd name="connsiteY1" fmla="*/ 87086 h 145143"/>
                <a:gd name="connsiteX2" fmla="*/ 116115 w 217715"/>
                <a:gd name="connsiteY2" fmla="*/ 43543 h 145143"/>
                <a:gd name="connsiteX3" fmla="*/ 29029 w 217715"/>
                <a:gd name="connsiteY3" fmla="*/ 14515 h 145143"/>
                <a:gd name="connsiteX4" fmla="*/ 0 w 217715"/>
                <a:gd name="connsiteY4" fmla="*/ 0 h 145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15" h="145143">
                  <a:moveTo>
                    <a:pt x="217715" y="145143"/>
                  </a:moveTo>
                  <a:cubicBezTo>
                    <a:pt x="193524" y="125791"/>
                    <a:pt x="167048" y="108991"/>
                    <a:pt x="145143" y="87086"/>
                  </a:cubicBezTo>
                  <a:cubicBezTo>
                    <a:pt x="132808" y="74751"/>
                    <a:pt x="130907" y="52788"/>
                    <a:pt x="116115" y="43543"/>
                  </a:cubicBezTo>
                  <a:cubicBezTo>
                    <a:pt x="90167" y="27326"/>
                    <a:pt x="56397" y="28200"/>
                    <a:pt x="29029" y="14515"/>
                  </a:cubicBezTo>
                  <a:lnTo>
                    <a:pt x="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3193143" y="4760686"/>
              <a:ext cx="696686" cy="190817"/>
            </a:xfrm>
            <a:custGeom>
              <a:avLst/>
              <a:gdLst>
                <a:gd name="connsiteX0" fmla="*/ 696686 w 696686"/>
                <a:gd name="connsiteY0" fmla="*/ 0 h 190817"/>
                <a:gd name="connsiteX1" fmla="*/ 566057 w 696686"/>
                <a:gd name="connsiteY1" fmla="*/ 29028 h 190817"/>
                <a:gd name="connsiteX2" fmla="*/ 508000 w 696686"/>
                <a:gd name="connsiteY2" fmla="*/ 58057 h 190817"/>
                <a:gd name="connsiteX3" fmla="*/ 406400 w 696686"/>
                <a:gd name="connsiteY3" fmla="*/ 87085 h 190817"/>
                <a:gd name="connsiteX4" fmla="*/ 362857 w 696686"/>
                <a:gd name="connsiteY4" fmla="*/ 101600 h 190817"/>
                <a:gd name="connsiteX5" fmla="*/ 275771 w 696686"/>
                <a:gd name="connsiteY5" fmla="*/ 174171 h 190817"/>
                <a:gd name="connsiteX6" fmla="*/ 0 w 696686"/>
                <a:gd name="connsiteY6" fmla="*/ 188685 h 190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6686" h="190817">
                  <a:moveTo>
                    <a:pt x="696686" y="0"/>
                  </a:moveTo>
                  <a:cubicBezTo>
                    <a:pt x="676981" y="3941"/>
                    <a:pt x="589482" y="20243"/>
                    <a:pt x="566057" y="29028"/>
                  </a:cubicBezTo>
                  <a:cubicBezTo>
                    <a:pt x="545798" y="36625"/>
                    <a:pt x="527887" y="49534"/>
                    <a:pt x="508000" y="58057"/>
                  </a:cubicBezTo>
                  <a:cubicBezTo>
                    <a:pt x="473201" y="72971"/>
                    <a:pt x="443225" y="76563"/>
                    <a:pt x="406400" y="87085"/>
                  </a:cubicBezTo>
                  <a:cubicBezTo>
                    <a:pt x="391689" y="91288"/>
                    <a:pt x="377371" y="96762"/>
                    <a:pt x="362857" y="101600"/>
                  </a:cubicBezTo>
                  <a:cubicBezTo>
                    <a:pt x="342645" y="121812"/>
                    <a:pt x="306083" y="164067"/>
                    <a:pt x="275771" y="174171"/>
                  </a:cubicBezTo>
                  <a:cubicBezTo>
                    <a:pt x="201208" y="199025"/>
                    <a:pt x="58760" y="188685"/>
                    <a:pt x="0" y="18868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3425371" y="4862286"/>
              <a:ext cx="159658" cy="362857"/>
            </a:xfrm>
            <a:custGeom>
              <a:avLst/>
              <a:gdLst>
                <a:gd name="connsiteX0" fmla="*/ 159658 w 159658"/>
                <a:gd name="connsiteY0" fmla="*/ 0 h 362857"/>
                <a:gd name="connsiteX1" fmla="*/ 145143 w 159658"/>
                <a:gd name="connsiteY1" fmla="*/ 188685 h 362857"/>
                <a:gd name="connsiteX2" fmla="*/ 101600 w 159658"/>
                <a:gd name="connsiteY2" fmla="*/ 304800 h 362857"/>
                <a:gd name="connsiteX3" fmla="*/ 14515 w 159658"/>
                <a:gd name="connsiteY3" fmla="*/ 348343 h 362857"/>
                <a:gd name="connsiteX4" fmla="*/ 0 w 159658"/>
                <a:gd name="connsiteY4" fmla="*/ 362857 h 36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658" h="362857">
                  <a:moveTo>
                    <a:pt x="159658" y="0"/>
                  </a:moveTo>
                  <a:cubicBezTo>
                    <a:pt x="154820" y="62895"/>
                    <a:pt x="152109" y="125990"/>
                    <a:pt x="145143" y="188685"/>
                  </a:cubicBezTo>
                  <a:cubicBezTo>
                    <a:pt x="139950" y="235418"/>
                    <a:pt x="135303" y="271097"/>
                    <a:pt x="101600" y="304800"/>
                  </a:cubicBezTo>
                  <a:cubicBezTo>
                    <a:pt x="60007" y="346393"/>
                    <a:pt x="61732" y="324735"/>
                    <a:pt x="14515" y="348343"/>
                  </a:cubicBezTo>
                  <a:cubicBezTo>
                    <a:pt x="8395" y="351403"/>
                    <a:pt x="4838" y="358019"/>
                    <a:pt x="0" y="36285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3410857" y="4963886"/>
              <a:ext cx="130740" cy="116114"/>
            </a:xfrm>
            <a:custGeom>
              <a:avLst/>
              <a:gdLst>
                <a:gd name="connsiteX0" fmla="*/ 0 w 130740"/>
                <a:gd name="connsiteY0" fmla="*/ 0 h 116114"/>
                <a:gd name="connsiteX1" fmla="*/ 72572 w 130740"/>
                <a:gd name="connsiteY1" fmla="*/ 14514 h 116114"/>
                <a:gd name="connsiteX2" fmla="*/ 116114 w 130740"/>
                <a:gd name="connsiteY2" fmla="*/ 29028 h 116114"/>
                <a:gd name="connsiteX3" fmla="*/ 130629 w 130740"/>
                <a:gd name="connsiteY3" fmla="*/ 116114 h 116114"/>
              </a:gdLst>
              <a:ahLst/>
              <a:cxnLst>
                <a:cxn ang="0">
                  <a:pos x="connsiteX0" y="connsiteY0"/>
                </a:cxn>
                <a:cxn ang="0">
                  <a:pos x="connsiteX1" y="connsiteY1"/>
                </a:cxn>
                <a:cxn ang="0">
                  <a:pos x="connsiteX2" y="connsiteY2"/>
                </a:cxn>
                <a:cxn ang="0">
                  <a:pos x="connsiteX3" y="connsiteY3"/>
                </a:cxn>
              </a:cxnLst>
              <a:rect l="l" t="t" r="r" b="b"/>
              <a:pathLst>
                <a:path w="130740" h="116114">
                  <a:moveTo>
                    <a:pt x="0" y="0"/>
                  </a:moveTo>
                  <a:cubicBezTo>
                    <a:pt x="24191" y="4838"/>
                    <a:pt x="48639" y="8531"/>
                    <a:pt x="72572" y="14514"/>
                  </a:cubicBezTo>
                  <a:cubicBezTo>
                    <a:pt x="87414" y="18225"/>
                    <a:pt x="106557" y="17081"/>
                    <a:pt x="116114" y="29028"/>
                  </a:cubicBezTo>
                  <a:cubicBezTo>
                    <a:pt x="132976" y="50105"/>
                    <a:pt x="130629" y="89629"/>
                    <a:pt x="130629" y="116114"/>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3512457" y="5196114"/>
              <a:ext cx="29068" cy="130629"/>
            </a:xfrm>
            <a:custGeom>
              <a:avLst/>
              <a:gdLst>
                <a:gd name="connsiteX0" fmla="*/ 0 w 29068"/>
                <a:gd name="connsiteY0" fmla="*/ 0 h 130629"/>
                <a:gd name="connsiteX1" fmla="*/ 14514 w 29068"/>
                <a:gd name="connsiteY1" fmla="*/ 72572 h 130629"/>
                <a:gd name="connsiteX2" fmla="*/ 29029 w 29068"/>
                <a:gd name="connsiteY2" fmla="*/ 130629 h 130629"/>
              </a:gdLst>
              <a:ahLst/>
              <a:cxnLst>
                <a:cxn ang="0">
                  <a:pos x="connsiteX0" y="connsiteY0"/>
                </a:cxn>
                <a:cxn ang="0">
                  <a:pos x="connsiteX1" y="connsiteY1"/>
                </a:cxn>
                <a:cxn ang="0">
                  <a:pos x="connsiteX2" y="connsiteY2"/>
                </a:cxn>
              </a:cxnLst>
              <a:rect l="l" t="t" r="r" b="b"/>
              <a:pathLst>
                <a:path w="29068" h="130629">
                  <a:moveTo>
                    <a:pt x="0" y="0"/>
                  </a:moveTo>
                  <a:cubicBezTo>
                    <a:pt x="4838" y="24191"/>
                    <a:pt x="8531" y="48639"/>
                    <a:pt x="14514" y="72572"/>
                  </a:cubicBezTo>
                  <a:cubicBezTo>
                    <a:pt x="30559" y="136751"/>
                    <a:pt x="29029" y="95741"/>
                    <a:pt x="29029" y="130629"/>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76" name="Freeform 24575"/>
            <p:cNvSpPr/>
            <p:nvPr/>
          </p:nvSpPr>
          <p:spPr>
            <a:xfrm>
              <a:off x="4528457" y="4833257"/>
              <a:ext cx="362857" cy="435429"/>
            </a:xfrm>
            <a:custGeom>
              <a:avLst/>
              <a:gdLst>
                <a:gd name="connsiteX0" fmla="*/ 0 w 362857"/>
                <a:gd name="connsiteY0" fmla="*/ 0 h 435429"/>
                <a:gd name="connsiteX1" fmla="*/ 72572 w 362857"/>
                <a:gd name="connsiteY1" fmla="*/ 29029 h 435429"/>
                <a:gd name="connsiteX2" fmla="*/ 116114 w 362857"/>
                <a:gd name="connsiteY2" fmla="*/ 72572 h 435429"/>
                <a:gd name="connsiteX3" fmla="*/ 203200 w 362857"/>
                <a:gd name="connsiteY3" fmla="*/ 101600 h 435429"/>
                <a:gd name="connsiteX4" fmla="*/ 246743 w 362857"/>
                <a:gd name="connsiteY4" fmla="*/ 130629 h 435429"/>
                <a:gd name="connsiteX5" fmla="*/ 304800 w 362857"/>
                <a:gd name="connsiteY5" fmla="*/ 261257 h 435429"/>
                <a:gd name="connsiteX6" fmla="*/ 319314 w 362857"/>
                <a:gd name="connsiteY6" fmla="*/ 304800 h 435429"/>
                <a:gd name="connsiteX7" fmla="*/ 362857 w 362857"/>
                <a:gd name="connsiteY7" fmla="*/ 435429 h 435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2857" h="435429">
                  <a:moveTo>
                    <a:pt x="0" y="0"/>
                  </a:moveTo>
                  <a:cubicBezTo>
                    <a:pt x="24191" y="9676"/>
                    <a:pt x="50478" y="15220"/>
                    <a:pt x="72572" y="29029"/>
                  </a:cubicBezTo>
                  <a:cubicBezTo>
                    <a:pt x="89978" y="39908"/>
                    <a:pt x="98171" y="62604"/>
                    <a:pt x="116114" y="72572"/>
                  </a:cubicBezTo>
                  <a:cubicBezTo>
                    <a:pt x="142862" y="87432"/>
                    <a:pt x="203200" y="101600"/>
                    <a:pt x="203200" y="101600"/>
                  </a:cubicBezTo>
                  <a:cubicBezTo>
                    <a:pt x="217714" y="111276"/>
                    <a:pt x="234408" y="118294"/>
                    <a:pt x="246743" y="130629"/>
                  </a:cubicBezTo>
                  <a:cubicBezTo>
                    <a:pt x="281245" y="165131"/>
                    <a:pt x="290428" y="218140"/>
                    <a:pt x="304800" y="261257"/>
                  </a:cubicBezTo>
                  <a:cubicBezTo>
                    <a:pt x="309638" y="275771"/>
                    <a:pt x="315603" y="289957"/>
                    <a:pt x="319314" y="304800"/>
                  </a:cubicBezTo>
                  <a:cubicBezTo>
                    <a:pt x="350003" y="427552"/>
                    <a:pt x="320133" y="392702"/>
                    <a:pt x="362857" y="435429"/>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77" name="Freeform 24576"/>
            <p:cNvSpPr/>
            <p:nvPr/>
          </p:nvSpPr>
          <p:spPr>
            <a:xfrm>
              <a:off x="4092966" y="4847771"/>
              <a:ext cx="14577" cy="261258"/>
            </a:xfrm>
            <a:custGeom>
              <a:avLst/>
              <a:gdLst>
                <a:gd name="connsiteX0" fmla="*/ 14577 w 14577"/>
                <a:gd name="connsiteY0" fmla="*/ 0 h 261258"/>
                <a:gd name="connsiteX1" fmla="*/ 63 w 14577"/>
                <a:gd name="connsiteY1" fmla="*/ 261258 h 261258"/>
              </a:gdLst>
              <a:ahLst/>
              <a:cxnLst>
                <a:cxn ang="0">
                  <a:pos x="connsiteX0" y="connsiteY0"/>
                </a:cxn>
                <a:cxn ang="0">
                  <a:pos x="connsiteX1" y="connsiteY1"/>
                </a:cxn>
              </a:cxnLst>
              <a:rect l="l" t="t" r="r" b="b"/>
              <a:pathLst>
                <a:path w="14577" h="261258">
                  <a:moveTo>
                    <a:pt x="14577" y="0"/>
                  </a:moveTo>
                  <a:cubicBezTo>
                    <a:pt x="-1792" y="212805"/>
                    <a:pt x="63" y="125605"/>
                    <a:pt x="63" y="26125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81" name="Freeform 24580"/>
            <p:cNvSpPr/>
            <p:nvPr/>
          </p:nvSpPr>
          <p:spPr>
            <a:xfrm>
              <a:off x="4194629" y="4368800"/>
              <a:ext cx="464457" cy="203200"/>
            </a:xfrm>
            <a:custGeom>
              <a:avLst/>
              <a:gdLst>
                <a:gd name="connsiteX0" fmla="*/ 0 w 464457"/>
                <a:gd name="connsiteY0" fmla="*/ 203200 h 203200"/>
                <a:gd name="connsiteX1" fmla="*/ 145142 w 464457"/>
                <a:gd name="connsiteY1" fmla="*/ 188686 h 203200"/>
                <a:gd name="connsiteX2" fmla="*/ 246742 w 464457"/>
                <a:gd name="connsiteY2" fmla="*/ 159657 h 203200"/>
                <a:gd name="connsiteX3" fmla="*/ 261257 w 464457"/>
                <a:gd name="connsiteY3" fmla="*/ 116114 h 203200"/>
                <a:gd name="connsiteX4" fmla="*/ 333828 w 464457"/>
                <a:gd name="connsiteY4" fmla="*/ 43543 h 203200"/>
                <a:gd name="connsiteX5" fmla="*/ 420914 w 464457"/>
                <a:gd name="connsiteY5" fmla="*/ 14514 h 203200"/>
                <a:gd name="connsiteX6" fmla="*/ 464457 w 464457"/>
                <a:gd name="connsiteY6" fmla="*/ 0 h 20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4457" h="203200">
                  <a:moveTo>
                    <a:pt x="0" y="203200"/>
                  </a:moveTo>
                  <a:cubicBezTo>
                    <a:pt x="48381" y="198362"/>
                    <a:pt x="97009" y="195562"/>
                    <a:pt x="145142" y="188686"/>
                  </a:cubicBezTo>
                  <a:cubicBezTo>
                    <a:pt x="177033" y="184130"/>
                    <a:pt x="215727" y="169995"/>
                    <a:pt x="246742" y="159657"/>
                  </a:cubicBezTo>
                  <a:cubicBezTo>
                    <a:pt x="251580" y="145143"/>
                    <a:pt x="254415" y="129798"/>
                    <a:pt x="261257" y="116114"/>
                  </a:cubicBezTo>
                  <a:cubicBezTo>
                    <a:pt x="279228" y="80172"/>
                    <a:pt x="296504" y="60131"/>
                    <a:pt x="333828" y="43543"/>
                  </a:cubicBezTo>
                  <a:cubicBezTo>
                    <a:pt x="361790" y="31116"/>
                    <a:pt x="391885" y="24190"/>
                    <a:pt x="420914" y="14514"/>
                  </a:cubicBezTo>
                  <a:lnTo>
                    <a:pt x="464457"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82" name="Freeform 24581"/>
            <p:cNvSpPr/>
            <p:nvPr/>
          </p:nvSpPr>
          <p:spPr>
            <a:xfrm>
              <a:off x="3859355" y="3947886"/>
              <a:ext cx="422359" cy="638628"/>
            </a:xfrm>
            <a:custGeom>
              <a:avLst/>
              <a:gdLst>
                <a:gd name="connsiteX0" fmla="*/ 422359 w 422359"/>
                <a:gd name="connsiteY0" fmla="*/ 638628 h 638628"/>
                <a:gd name="connsiteX1" fmla="*/ 291731 w 422359"/>
                <a:gd name="connsiteY1" fmla="*/ 580571 h 638628"/>
                <a:gd name="connsiteX2" fmla="*/ 219159 w 422359"/>
                <a:gd name="connsiteY2" fmla="*/ 493485 h 638628"/>
                <a:gd name="connsiteX3" fmla="*/ 175616 w 422359"/>
                <a:gd name="connsiteY3" fmla="*/ 449943 h 638628"/>
                <a:gd name="connsiteX4" fmla="*/ 146588 w 422359"/>
                <a:gd name="connsiteY4" fmla="*/ 406400 h 638628"/>
                <a:gd name="connsiteX5" fmla="*/ 103045 w 422359"/>
                <a:gd name="connsiteY5" fmla="*/ 348343 h 638628"/>
                <a:gd name="connsiteX6" fmla="*/ 59502 w 422359"/>
                <a:gd name="connsiteY6" fmla="*/ 261257 h 638628"/>
                <a:gd name="connsiteX7" fmla="*/ 44988 w 422359"/>
                <a:gd name="connsiteY7" fmla="*/ 217714 h 638628"/>
                <a:gd name="connsiteX8" fmla="*/ 15959 w 422359"/>
                <a:gd name="connsiteY8" fmla="*/ 159657 h 638628"/>
                <a:gd name="connsiteX9" fmla="*/ 1445 w 422359"/>
                <a:gd name="connsiteY9" fmla="*/ 0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359" h="638628">
                  <a:moveTo>
                    <a:pt x="422359" y="638628"/>
                  </a:moveTo>
                  <a:cubicBezTo>
                    <a:pt x="396493" y="628282"/>
                    <a:pt x="317621" y="599064"/>
                    <a:pt x="291731" y="580571"/>
                  </a:cubicBezTo>
                  <a:cubicBezTo>
                    <a:pt x="239349" y="543155"/>
                    <a:pt x="256603" y="538417"/>
                    <a:pt x="219159" y="493485"/>
                  </a:cubicBezTo>
                  <a:cubicBezTo>
                    <a:pt x="206018" y="477716"/>
                    <a:pt x="188757" y="465712"/>
                    <a:pt x="175616" y="449943"/>
                  </a:cubicBezTo>
                  <a:cubicBezTo>
                    <a:pt x="164449" y="436542"/>
                    <a:pt x="156727" y="420595"/>
                    <a:pt x="146588" y="406400"/>
                  </a:cubicBezTo>
                  <a:cubicBezTo>
                    <a:pt x="132528" y="386715"/>
                    <a:pt x="117559" y="367695"/>
                    <a:pt x="103045" y="348343"/>
                  </a:cubicBezTo>
                  <a:cubicBezTo>
                    <a:pt x="66564" y="238897"/>
                    <a:pt x="115775" y="373803"/>
                    <a:pt x="59502" y="261257"/>
                  </a:cubicBezTo>
                  <a:cubicBezTo>
                    <a:pt x="52660" y="247573"/>
                    <a:pt x="51015" y="231776"/>
                    <a:pt x="44988" y="217714"/>
                  </a:cubicBezTo>
                  <a:cubicBezTo>
                    <a:pt x="36465" y="197827"/>
                    <a:pt x="25635" y="179009"/>
                    <a:pt x="15959" y="159657"/>
                  </a:cubicBezTo>
                  <a:cubicBezTo>
                    <a:pt x="-6769" y="68744"/>
                    <a:pt x="1445" y="121548"/>
                    <a:pt x="1445"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83" name="Freeform 24582"/>
            <p:cNvSpPr/>
            <p:nvPr/>
          </p:nvSpPr>
          <p:spPr>
            <a:xfrm>
              <a:off x="4542971" y="4847771"/>
              <a:ext cx="185266" cy="653143"/>
            </a:xfrm>
            <a:custGeom>
              <a:avLst/>
              <a:gdLst>
                <a:gd name="connsiteX0" fmla="*/ 0 w 185266"/>
                <a:gd name="connsiteY0" fmla="*/ 0 h 653143"/>
                <a:gd name="connsiteX1" fmla="*/ 58058 w 185266"/>
                <a:gd name="connsiteY1" fmla="*/ 72572 h 653143"/>
                <a:gd name="connsiteX2" fmla="*/ 101600 w 185266"/>
                <a:gd name="connsiteY2" fmla="*/ 101600 h 653143"/>
                <a:gd name="connsiteX3" fmla="*/ 145143 w 185266"/>
                <a:gd name="connsiteY3" fmla="*/ 145143 h 653143"/>
                <a:gd name="connsiteX4" fmla="*/ 159658 w 185266"/>
                <a:gd name="connsiteY4" fmla="*/ 188686 h 653143"/>
                <a:gd name="connsiteX5" fmla="*/ 174172 w 185266"/>
                <a:gd name="connsiteY5" fmla="*/ 653143 h 6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266" h="653143">
                  <a:moveTo>
                    <a:pt x="0" y="0"/>
                  </a:moveTo>
                  <a:cubicBezTo>
                    <a:pt x="19353" y="24191"/>
                    <a:pt x="36152" y="50666"/>
                    <a:pt x="58058" y="72572"/>
                  </a:cubicBezTo>
                  <a:cubicBezTo>
                    <a:pt x="70393" y="84907"/>
                    <a:pt x="88199" y="90433"/>
                    <a:pt x="101600" y="101600"/>
                  </a:cubicBezTo>
                  <a:cubicBezTo>
                    <a:pt x="117369" y="114741"/>
                    <a:pt x="130629" y="130629"/>
                    <a:pt x="145143" y="145143"/>
                  </a:cubicBezTo>
                  <a:cubicBezTo>
                    <a:pt x="149981" y="159657"/>
                    <a:pt x="155455" y="173975"/>
                    <a:pt x="159658" y="188686"/>
                  </a:cubicBezTo>
                  <a:cubicBezTo>
                    <a:pt x="207027" y="354475"/>
                    <a:pt x="174172" y="387676"/>
                    <a:pt x="174172" y="65314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84" name="Freeform 24583"/>
            <p:cNvSpPr/>
            <p:nvPr/>
          </p:nvSpPr>
          <p:spPr>
            <a:xfrm>
              <a:off x="4717143" y="5268686"/>
              <a:ext cx="261257" cy="218197"/>
            </a:xfrm>
            <a:custGeom>
              <a:avLst/>
              <a:gdLst>
                <a:gd name="connsiteX0" fmla="*/ 0 w 261257"/>
                <a:gd name="connsiteY0" fmla="*/ 0 h 218197"/>
                <a:gd name="connsiteX1" fmla="*/ 43543 w 261257"/>
                <a:gd name="connsiteY1" fmla="*/ 116114 h 218197"/>
                <a:gd name="connsiteX2" fmla="*/ 87086 w 261257"/>
                <a:gd name="connsiteY2" fmla="*/ 130628 h 218197"/>
                <a:gd name="connsiteX3" fmla="*/ 130628 w 261257"/>
                <a:gd name="connsiteY3" fmla="*/ 159657 h 218197"/>
                <a:gd name="connsiteX4" fmla="*/ 174171 w 261257"/>
                <a:gd name="connsiteY4" fmla="*/ 203200 h 218197"/>
                <a:gd name="connsiteX5" fmla="*/ 261257 w 261257"/>
                <a:gd name="connsiteY5" fmla="*/ 217714 h 218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257" h="218197">
                  <a:moveTo>
                    <a:pt x="0" y="0"/>
                  </a:moveTo>
                  <a:cubicBezTo>
                    <a:pt x="7868" y="39340"/>
                    <a:pt x="7948" y="87639"/>
                    <a:pt x="43543" y="116114"/>
                  </a:cubicBezTo>
                  <a:cubicBezTo>
                    <a:pt x="55490" y="125671"/>
                    <a:pt x="72572" y="125790"/>
                    <a:pt x="87086" y="130628"/>
                  </a:cubicBezTo>
                  <a:cubicBezTo>
                    <a:pt x="101600" y="140304"/>
                    <a:pt x="117227" y="148490"/>
                    <a:pt x="130628" y="159657"/>
                  </a:cubicBezTo>
                  <a:cubicBezTo>
                    <a:pt x="146397" y="172798"/>
                    <a:pt x="157092" y="191814"/>
                    <a:pt x="174171" y="203200"/>
                  </a:cubicBezTo>
                  <a:cubicBezTo>
                    <a:pt x="202827" y="222304"/>
                    <a:pt x="229601" y="217714"/>
                    <a:pt x="261257" y="217714"/>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85" name="Freeform 24584"/>
            <p:cNvSpPr/>
            <p:nvPr/>
          </p:nvSpPr>
          <p:spPr>
            <a:xfrm>
              <a:off x="3904343" y="3991429"/>
              <a:ext cx="159657" cy="159657"/>
            </a:xfrm>
            <a:custGeom>
              <a:avLst/>
              <a:gdLst>
                <a:gd name="connsiteX0" fmla="*/ 0 w 159657"/>
                <a:gd name="connsiteY0" fmla="*/ 159657 h 159657"/>
                <a:gd name="connsiteX1" fmla="*/ 87086 w 159657"/>
                <a:gd name="connsiteY1" fmla="*/ 58057 h 159657"/>
                <a:gd name="connsiteX2" fmla="*/ 116114 w 159657"/>
                <a:gd name="connsiteY2" fmla="*/ 14514 h 159657"/>
                <a:gd name="connsiteX3" fmla="*/ 159657 w 159657"/>
                <a:gd name="connsiteY3" fmla="*/ 0 h 159657"/>
              </a:gdLst>
              <a:ahLst/>
              <a:cxnLst>
                <a:cxn ang="0">
                  <a:pos x="connsiteX0" y="connsiteY0"/>
                </a:cxn>
                <a:cxn ang="0">
                  <a:pos x="connsiteX1" y="connsiteY1"/>
                </a:cxn>
                <a:cxn ang="0">
                  <a:pos x="connsiteX2" y="connsiteY2"/>
                </a:cxn>
                <a:cxn ang="0">
                  <a:pos x="connsiteX3" y="connsiteY3"/>
                </a:cxn>
              </a:cxnLst>
              <a:rect l="l" t="t" r="r" b="b"/>
              <a:pathLst>
                <a:path w="159657" h="159657">
                  <a:moveTo>
                    <a:pt x="0" y="159657"/>
                  </a:moveTo>
                  <a:cubicBezTo>
                    <a:pt x="106710" y="-18194"/>
                    <a:pt x="-13439" y="158582"/>
                    <a:pt x="87086" y="58057"/>
                  </a:cubicBezTo>
                  <a:cubicBezTo>
                    <a:pt x="99421" y="45722"/>
                    <a:pt x="102493" y="25411"/>
                    <a:pt x="116114" y="14514"/>
                  </a:cubicBezTo>
                  <a:cubicBezTo>
                    <a:pt x="128061" y="4957"/>
                    <a:pt x="159657" y="0"/>
                    <a:pt x="159657"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86" name="Freeform 24585"/>
            <p:cNvSpPr/>
            <p:nvPr/>
          </p:nvSpPr>
          <p:spPr>
            <a:xfrm>
              <a:off x="4175499" y="4700573"/>
              <a:ext cx="191250" cy="103656"/>
            </a:xfrm>
            <a:custGeom>
              <a:avLst/>
              <a:gdLst>
                <a:gd name="connsiteX0" fmla="*/ 149758 w 191250"/>
                <a:gd name="connsiteY0" fmla="*/ 16570 h 103656"/>
                <a:gd name="connsiteX1" fmla="*/ 4615 w 191250"/>
                <a:gd name="connsiteY1" fmla="*/ 16570 h 103656"/>
                <a:gd name="connsiteX2" fmla="*/ 19130 w 191250"/>
                <a:gd name="connsiteY2" fmla="*/ 103656 h 103656"/>
                <a:gd name="connsiteX3" fmla="*/ 149758 w 191250"/>
                <a:gd name="connsiteY3" fmla="*/ 45598 h 103656"/>
                <a:gd name="connsiteX4" fmla="*/ 149758 w 191250"/>
                <a:gd name="connsiteY4" fmla="*/ 16570 h 103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250" h="103656">
                  <a:moveTo>
                    <a:pt x="149758" y="16570"/>
                  </a:moveTo>
                  <a:cubicBezTo>
                    <a:pt x="125567" y="11732"/>
                    <a:pt x="24463" y="-18165"/>
                    <a:pt x="4615" y="16570"/>
                  </a:cubicBezTo>
                  <a:cubicBezTo>
                    <a:pt x="-9986" y="42122"/>
                    <a:pt x="14292" y="74627"/>
                    <a:pt x="19130" y="103656"/>
                  </a:cubicBezTo>
                  <a:cubicBezTo>
                    <a:pt x="265530" y="81255"/>
                    <a:pt x="185785" y="135663"/>
                    <a:pt x="149758" y="45598"/>
                  </a:cubicBezTo>
                  <a:cubicBezTo>
                    <a:pt x="146164" y="36614"/>
                    <a:pt x="173949" y="21408"/>
                    <a:pt x="149758" y="16570"/>
                  </a:cubicBezTo>
                  <a:close/>
                </a:path>
              </a:pathLst>
            </a:cu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591" name="Group 24590"/>
          <p:cNvGrpSpPr/>
          <p:nvPr/>
        </p:nvGrpSpPr>
        <p:grpSpPr>
          <a:xfrm rot="20795090">
            <a:off x="6859200" y="3077083"/>
            <a:ext cx="1479060" cy="306598"/>
            <a:chOff x="3356972" y="5359175"/>
            <a:chExt cx="1176273" cy="244748"/>
          </a:xfrm>
        </p:grpSpPr>
        <p:sp>
          <p:nvSpPr>
            <p:cNvPr id="24589" name="Freeform 24588"/>
            <p:cNvSpPr/>
            <p:nvPr/>
          </p:nvSpPr>
          <p:spPr>
            <a:xfrm>
              <a:off x="3356972" y="5359175"/>
              <a:ext cx="1176273" cy="244748"/>
            </a:xfrm>
            <a:custGeom>
              <a:avLst/>
              <a:gdLst>
                <a:gd name="connsiteX0" fmla="*/ 0 w 1030515"/>
                <a:gd name="connsiteY0" fmla="*/ 159658 h 261258"/>
                <a:gd name="connsiteX1" fmla="*/ 0 w 1030515"/>
                <a:gd name="connsiteY1" fmla="*/ 159658 h 261258"/>
                <a:gd name="connsiteX2" fmla="*/ 130629 w 1030515"/>
                <a:gd name="connsiteY2" fmla="*/ 145143 h 261258"/>
                <a:gd name="connsiteX3" fmla="*/ 174172 w 1030515"/>
                <a:gd name="connsiteY3" fmla="*/ 116115 h 261258"/>
                <a:gd name="connsiteX4" fmla="*/ 217715 w 1030515"/>
                <a:gd name="connsiteY4" fmla="*/ 101600 h 261258"/>
                <a:gd name="connsiteX5" fmla="*/ 261258 w 1030515"/>
                <a:gd name="connsiteY5" fmla="*/ 72572 h 261258"/>
                <a:gd name="connsiteX6" fmla="*/ 362858 w 1030515"/>
                <a:gd name="connsiteY6" fmla="*/ 43543 h 261258"/>
                <a:gd name="connsiteX7" fmla="*/ 478972 w 1030515"/>
                <a:gd name="connsiteY7" fmla="*/ 29029 h 261258"/>
                <a:gd name="connsiteX8" fmla="*/ 1030515 w 1030515"/>
                <a:gd name="connsiteY8" fmla="*/ 14515 h 261258"/>
                <a:gd name="connsiteX9" fmla="*/ 1030515 w 1030515"/>
                <a:gd name="connsiteY9" fmla="*/ 0 h 261258"/>
                <a:gd name="connsiteX10" fmla="*/ 957943 w 1030515"/>
                <a:gd name="connsiteY10" fmla="*/ 116115 h 261258"/>
                <a:gd name="connsiteX11" fmla="*/ 914400 w 1030515"/>
                <a:gd name="connsiteY11" fmla="*/ 130629 h 261258"/>
                <a:gd name="connsiteX12" fmla="*/ 856343 w 1030515"/>
                <a:gd name="connsiteY12" fmla="*/ 145143 h 261258"/>
                <a:gd name="connsiteX13" fmla="*/ 769258 w 1030515"/>
                <a:gd name="connsiteY13" fmla="*/ 174172 h 261258"/>
                <a:gd name="connsiteX14" fmla="*/ 682172 w 1030515"/>
                <a:gd name="connsiteY14" fmla="*/ 203200 h 261258"/>
                <a:gd name="connsiteX15" fmla="*/ 551543 w 1030515"/>
                <a:gd name="connsiteY15" fmla="*/ 246743 h 261258"/>
                <a:gd name="connsiteX16" fmla="*/ 508000 w 1030515"/>
                <a:gd name="connsiteY16" fmla="*/ 261258 h 261258"/>
                <a:gd name="connsiteX17" fmla="*/ 174172 w 1030515"/>
                <a:gd name="connsiteY17" fmla="*/ 246743 h 261258"/>
                <a:gd name="connsiteX18" fmla="*/ 72572 w 1030515"/>
                <a:gd name="connsiteY18" fmla="*/ 217715 h 261258"/>
                <a:gd name="connsiteX19" fmla="*/ 0 w 1030515"/>
                <a:gd name="connsiteY19" fmla="*/ 159658 h 261258"/>
                <a:gd name="connsiteX0" fmla="*/ 0 w 1030515"/>
                <a:gd name="connsiteY0" fmla="*/ 159658 h 261258"/>
                <a:gd name="connsiteX1" fmla="*/ 0 w 1030515"/>
                <a:gd name="connsiteY1" fmla="*/ 159658 h 261258"/>
                <a:gd name="connsiteX2" fmla="*/ 130629 w 1030515"/>
                <a:gd name="connsiteY2" fmla="*/ 145143 h 261258"/>
                <a:gd name="connsiteX3" fmla="*/ 174172 w 1030515"/>
                <a:gd name="connsiteY3" fmla="*/ 116115 h 261258"/>
                <a:gd name="connsiteX4" fmla="*/ 217715 w 1030515"/>
                <a:gd name="connsiteY4" fmla="*/ 101600 h 261258"/>
                <a:gd name="connsiteX5" fmla="*/ 261258 w 1030515"/>
                <a:gd name="connsiteY5" fmla="*/ 72572 h 261258"/>
                <a:gd name="connsiteX6" fmla="*/ 362858 w 1030515"/>
                <a:gd name="connsiteY6" fmla="*/ 43543 h 261258"/>
                <a:gd name="connsiteX7" fmla="*/ 478972 w 1030515"/>
                <a:gd name="connsiteY7" fmla="*/ 29029 h 261258"/>
                <a:gd name="connsiteX8" fmla="*/ 1030515 w 1030515"/>
                <a:gd name="connsiteY8" fmla="*/ 14515 h 261258"/>
                <a:gd name="connsiteX9" fmla="*/ 1030515 w 1030515"/>
                <a:gd name="connsiteY9" fmla="*/ 0 h 261258"/>
                <a:gd name="connsiteX10" fmla="*/ 938897 w 1030515"/>
                <a:gd name="connsiteY10" fmla="*/ 78972 h 261258"/>
                <a:gd name="connsiteX11" fmla="*/ 914400 w 1030515"/>
                <a:gd name="connsiteY11" fmla="*/ 130629 h 261258"/>
                <a:gd name="connsiteX12" fmla="*/ 856343 w 1030515"/>
                <a:gd name="connsiteY12" fmla="*/ 145143 h 261258"/>
                <a:gd name="connsiteX13" fmla="*/ 769258 w 1030515"/>
                <a:gd name="connsiteY13" fmla="*/ 174172 h 261258"/>
                <a:gd name="connsiteX14" fmla="*/ 682172 w 1030515"/>
                <a:gd name="connsiteY14" fmla="*/ 203200 h 261258"/>
                <a:gd name="connsiteX15" fmla="*/ 551543 w 1030515"/>
                <a:gd name="connsiteY15" fmla="*/ 246743 h 261258"/>
                <a:gd name="connsiteX16" fmla="*/ 508000 w 1030515"/>
                <a:gd name="connsiteY16" fmla="*/ 261258 h 261258"/>
                <a:gd name="connsiteX17" fmla="*/ 174172 w 1030515"/>
                <a:gd name="connsiteY17" fmla="*/ 246743 h 261258"/>
                <a:gd name="connsiteX18" fmla="*/ 72572 w 1030515"/>
                <a:gd name="connsiteY18" fmla="*/ 217715 h 261258"/>
                <a:gd name="connsiteX19" fmla="*/ 0 w 1030515"/>
                <a:gd name="connsiteY19" fmla="*/ 159658 h 261258"/>
                <a:gd name="connsiteX0" fmla="*/ 0 w 1030515"/>
                <a:gd name="connsiteY0" fmla="*/ 159658 h 261258"/>
                <a:gd name="connsiteX1" fmla="*/ 0 w 1030515"/>
                <a:gd name="connsiteY1" fmla="*/ 159658 h 261258"/>
                <a:gd name="connsiteX2" fmla="*/ 130629 w 1030515"/>
                <a:gd name="connsiteY2" fmla="*/ 145143 h 261258"/>
                <a:gd name="connsiteX3" fmla="*/ 174172 w 1030515"/>
                <a:gd name="connsiteY3" fmla="*/ 116115 h 261258"/>
                <a:gd name="connsiteX4" fmla="*/ 217715 w 1030515"/>
                <a:gd name="connsiteY4" fmla="*/ 101600 h 261258"/>
                <a:gd name="connsiteX5" fmla="*/ 261258 w 1030515"/>
                <a:gd name="connsiteY5" fmla="*/ 72572 h 261258"/>
                <a:gd name="connsiteX6" fmla="*/ 362858 w 1030515"/>
                <a:gd name="connsiteY6" fmla="*/ 43543 h 261258"/>
                <a:gd name="connsiteX7" fmla="*/ 478972 w 1030515"/>
                <a:gd name="connsiteY7" fmla="*/ 29029 h 261258"/>
                <a:gd name="connsiteX8" fmla="*/ 1030515 w 1030515"/>
                <a:gd name="connsiteY8" fmla="*/ 14515 h 261258"/>
                <a:gd name="connsiteX9" fmla="*/ 1030515 w 1030515"/>
                <a:gd name="connsiteY9" fmla="*/ 0 h 261258"/>
                <a:gd name="connsiteX10" fmla="*/ 938897 w 1030515"/>
                <a:gd name="connsiteY10" fmla="*/ 78972 h 261258"/>
                <a:gd name="connsiteX11" fmla="*/ 874047 w 1030515"/>
                <a:gd name="connsiteY11" fmla="*/ 108108 h 261258"/>
                <a:gd name="connsiteX12" fmla="*/ 856343 w 1030515"/>
                <a:gd name="connsiteY12" fmla="*/ 145143 h 261258"/>
                <a:gd name="connsiteX13" fmla="*/ 769258 w 1030515"/>
                <a:gd name="connsiteY13" fmla="*/ 174172 h 261258"/>
                <a:gd name="connsiteX14" fmla="*/ 682172 w 1030515"/>
                <a:gd name="connsiteY14" fmla="*/ 203200 h 261258"/>
                <a:gd name="connsiteX15" fmla="*/ 551543 w 1030515"/>
                <a:gd name="connsiteY15" fmla="*/ 246743 h 261258"/>
                <a:gd name="connsiteX16" fmla="*/ 508000 w 1030515"/>
                <a:gd name="connsiteY16" fmla="*/ 261258 h 261258"/>
                <a:gd name="connsiteX17" fmla="*/ 174172 w 1030515"/>
                <a:gd name="connsiteY17" fmla="*/ 246743 h 261258"/>
                <a:gd name="connsiteX18" fmla="*/ 72572 w 1030515"/>
                <a:gd name="connsiteY18" fmla="*/ 217715 h 261258"/>
                <a:gd name="connsiteX19" fmla="*/ 0 w 1030515"/>
                <a:gd name="connsiteY19" fmla="*/ 159658 h 261258"/>
                <a:gd name="connsiteX0" fmla="*/ 0 w 1030515"/>
                <a:gd name="connsiteY0" fmla="*/ 159658 h 261258"/>
                <a:gd name="connsiteX1" fmla="*/ 0 w 1030515"/>
                <a:gd name="connsiteY1" fmla="*/ 159658 h 261258"/>
                <a:gd name="connsiteX2" fmla="*/ 130629 w 1030515"/>
                <a:gd name="connsiteY2" fmla="*/ 145143 h 261258"/>
                <a:gd name="connsiteX3" fmla="*/ 174172 w 1030515"/>
                <a:gd name="connsiteY3" fmla="*/ 116115 h 261258"/>
                <a:gd name="connsiteX4" fmla="*/ 217715 w 1030515"/>
                <a:gd name="connsiteY4" fmla="*/ 101600 h 261258"/>
                <a:gd name="connsiteX5" fmla="*/ 261258 w 1030515"/>
                <a:gd name="connsiteY5" fmla="*/ 72572 h 261258"/>
                <a:gd name="connsiteX6" fmla="*/ 362858 w 1030515"/>
                <a:gd name="connsiteY6" fmla="*/ 43543 h 261258"/>
                <a:gd name="connsiteX7" fmla="*/ 478972 w 1030515"/>
                <a:gd name="connsiteY7" fmla="*/ 29029 h 261258"/>
                <a:gd name="connsiteX8" fmla="*/ 1030515 w 1030515"/>
                <a:gd name="connsiteY8" fmla="*/ 14515 h 261258"/>
                <a:gd name="connsiteX9" fmla="*/ 1030515 w 1030515"/>
                <a:gd name="connsiteY9" fmla="*/ 0 h 261258"/>
                <a:gd name="connsiteX10" fmla="*/ 938897 w 1030515"/>
                <a:gd name="connsiteY10" fmla="*/ 78972 h 261258"/>
                <a:gd name="connsiteX11" fmla="*/ 874047 w 1030515"/>
                <a:gd name="connsiteY11" fmla="*/ 108108 h 261258"/>
                <a:gd name="connsiteX12" fmla="*/ 821598 w 1030515"/>
                <a:gd name="connsiteY12" fmla="*/ 112494 h 261258"/>
                <a:gd name="connsiteX13" fmla="*/ 769258 w 1030515"/>
                <a:gd name="connsiteY13" fmla="*/ 174172 h 261258"/>
                <a:gd name="connsiteX14" fmla="*/ 682172 w 1030515"/>
                <a:gd name="connsiteY14" fmla="*/ 203200 h 261258"/>
                <a:gd name="connsiteX15" fmla="*/ 551543 w 1030515"/>
                <a:gd name="connsiteY15" fmla="*/ 246743 h 261258"/>
                <a:gd name="connsiteX16" fmla="*/ 508000 w 1030515"/>
                <a:gd name="connsiteY16" fmla="*/ 261258 h 261258"/>
                <a:gd name="connsiteX17" fmla="*/ 174172 w 1030515"/>
                <a:gd name="connsiteY17" fmla="*/ 246743 h 261258"/>
                <a:gd name="connsiteX18" fmla="*/ 72572 w 1030515"/>
                <a:gd name="connsiteY18" fmla="*/ 217715 h 261258"/>
                <a:gd name="connsiteX19" fmla="*/ 0 w 1030515"/>
                <a:gd name="connsiteY19" fmla="*/ 159658 h 261258"/>
                <a:gd name="connsiteX0" fmla="*/ 0 w 1030515"/>
                <a:gd name="connsiteY0" fmla="*/ 159658 h 261258"/>
                <a:gd name="connsiteX1" fmla="*/ 0 w 1030515"/>
                <a:gd name="connsiteY1" fmla="*/ 159658 h 261258"/>
                <a:gd name="connsiteX2" fmla="*/ 130629 w 1030515"/>
                <a:gd name="connsiteY2" fmla="*/ 145143 h 261258"/>
                <a:gd name="connsiteX3" fmla="*/ 174172 w 1030515"/>
                <a:gd name="connsiteY3" fmla="*/ 116115 h 261258"/>
                <a:gd name="connsiteX4" fmla="*/ 217715 w 1030515"/>
                <a:gd name="connsiteY4" fmla="*/ 101600 h 261258"/>
                <a:gd name="connsiteX5" fmla="*/ 261258 w 1030515"/>
                <a:gd name="connsiteY5" fmla="*/ 72572 h 261258"/>
                <a:gd name="connsiteX6" fmla="*/ 362858 w 1030515"/>
                <a:gd name="connsiteY6" fmla="*/ 43543 h 261258"/>
                <a:gd name="connsiteX7" fmla="*/ 478972 w 1030515"/>
                <a:gd name="connsiteY7" fmla="*/ 29029 h 261258"/>
                <a:gd name="connsiteX8" fmla="*/ 1030515 w 1030515"/>
                <a:gd name="connsiteY8" fmla="*/ 14515 h 261258"/>
                <a:gd name="connsiteX9" fmla="*/ 1030515 w 1030515"/>
                <a:gd name="connsiteY9" fmla="*/ 0 h 261258"/>
                <a:gd name="connsiteX10" fmla="*/ 938897 w 1030515"/>
                <a:gd name="connsiteY10" fmla="*/ 78972 h 261258"/>
                <a:gd name="connsiteX11" fmla="*/ 874047 w 1030515"/>
                <a:gd name="connsiteY11" fmla="*/ 108108 h 261258"/>
                <a:gd name="connsiteX12" fmla="*/ 821598 w 1030515"/>
                <a:gd name="connsiteY12" fmla="*/ 112494 h 261258"/>
                <a:gd name="connsiteX13" fmla="*/ 744602 w 1030515"/>
                <a:gd name="connsiteY13" fmla="*/ 147155 h 261258"/>
                <a:gd name="connsiteX14" fmla="*/ 682172 w 1030515"/>
                <a:gd name="connsiteY14" fmla="*/ 203200 h 261258"/>
                <a:gd name="connsiteX15" fmla="*/ 551543 w 1030515"/>
                <a:gd name="connsiteY15" fmla="*/ 246743 h 261258"/>
                <a:gd name="connsiteX16" fmla="*/ 508000 w 1030515"/>
                <a:gd name="connsiteY16" fmla="*/ 261258 h 261258"/>
                <a:gd name="connsiteX17" fmla="*/ 174172 w 1030515"/>
                <a:gd name="connsiteY17" fmla="*/ 246743 h 261258"/>
                <a:gd name="connsiteX18" fmla="*/ 72572 w 1030515"/>
                <a:gd name="connsiteY18" fmla="*/ 217715 h 261258"/>
                <a:gd name="connsiteX19" fmla="*/ 0 w 1030515"/>
                <a:gd name="connsiteY19" fmla="*/ 159658 h 261258"/>
                <a:gd name="connsiteX0" fmla="*/ 0 w 1030515"/>
                <a:gd name="connsiteY0" fmla="*/ 159658 h 261258"/>
                <a:gd name="connsiteX1" fmla="*/ 0 w 1030515"/>
                <a:gd name="connsiteY1" fmla="*/ 159658 h 261258"/>
                <a:gd name="connsiteX2" fmla="*/ 130629 w 1030515"/>
                <a:gd name="connsiteY2" fmla="*/ 145143 h 261258"/>
                <a:gd name="connsiteX3" fmla="*/ 174172 w 1030515"/>
                <a:gd name="connsiteY3" fmla="*/ 116115 h 261258"/>
                <a:gd name="connsiteX4" fmla="*/ 217715 w 1030515"/>
                <a:gd name="connsiteY4" fmla="*/ 101600 h 261258"/>
                <a:gd name="connsiteX5" fmla="*/ 261258 w 1030515"/>
                <a:gd name="connsiteY5" fmla="*/ 72572 h 261258"/>
                <a:gd name="connsiteX6" fmla="*/ 370686 w 1030515"/>
                <a:gd name="connsiteY6" fmla="*/ 100939 h 261258"/>
                <a:gd name="connsiteX7" fmla="*/ 478972 w 1030515"/>
                <a:gd name="connsiteY7" fmla="*/ 29029 h 261258"/>
                <a:gd name="connsiteX8" fmla="*/ 1030515 w 1030515"/>
                <a:gd name="connsiteY8" fmla="*/ 14515 h 261258"/>
                <a:gd name="connsiteX9" fmla="*/ 1030515 w 1030515"/>
                <a:gd name="connsiteY9" fmla="*/ 0 h 261258"/>
                <a:gd name="connsiteX10" fmla="*/ 938897 w 1030515"/>
                <a:gd name="connsiteY10" fmla="*/ 78972 h 261258"/>
                <a:gd name="connsiteX11" fmla="*/ 874047 w 1030515"/>
                <a:gd name="connsiteY11" fmla="*/ 108108 h 261258"/>
                <a:gd name="connsiteX12" fmla="*/ 821598 w 1030515"/>
                <a:gd name="connsiteY12" fmla="*/ 112494 h 261258"/>
                <a:gd name="connsiteX13" fmla="*/ 744602 w 1030515"/>
                <a:gd name="connsiteY13" fmla="*/ 147155 h 261258"/>
                <a:gd name="connsiteX14" fmla="*/ 682172 w 1030515"/>
                <a:gd name="connsiteY14" fmla="*/ 203200 h 261258"/>
                <a:gd name="connsiteX15" fmla="*/ 551543 w 1030515"/>
                <a:gd name="connsiteY15" fmla="*/ 246743 h 261258"/>
                <a:gd name="connsiteX16" fmla="*/ 508000 w 1030515"/>
                <a:gd name="connsiteY16" fmla="*/ 261258 h 261258"/>
                <a:gd name="connsiteX17" fmla="*/ 174172 w 1030515"/>
                <a:gd name="connsiteY17" fmla="*/ 246743 h 261258"/>
                <a:gd name="connsiteX18" fmla="*/ 72572 w 1030515"/>
                <a:gd name="connsiteY18" fmla="*/ 217715 h 261258"/>
                <a:gd name="connsiteX19" fmla="*/ 0 w 1030515"/>
                <a:gd name="connsiteY19" fmla="*/ 159658 h 261258"/>
                <a:gd name="connsiteX0" fmla="*/ 0 w 1030515"/>
                <a:gd name="connsiteY0" fmla="*/ 159658 h 261258"/>
                <a:gd name="connsiteX1" fmla="*/ 0 w 1030515"/>
                <a:gd name="connsiteY1" fmla="*/ 159658 h 261258"/>
                <a:gd name="connsiteX2" fmla="*/ 130629 w 1030515"/>
                <a:gd name="connsiteY2" fmla="*/ 145143 h 261258"/>
                <a:gd name="connsiteX3" fmla="*/ 174172 w 1030515"/>
                <a:gd name="connsiteY3" fmla="*/ 116115 h 261258"/>
                <a:gd name="connsiteX4" fmla="*/ 217715 w 1030515"/>
                <a:gd name="connsiteY4" fmla="*/ 101600 h 261258"/>
                <a:gd name="connsiteX5" fmla="*/ 273565 w 1030515"/>
                <a:gd name="connsiteY5" fmla="*/ 145725 h 261258"/>
                <a:gd name="connsiteX6" fmla="*/ 370686 w 1030515"/>
                <a:gd name="connsiteY6" fmla="*/ 100939 h 261258"/>
                <a:gd name="connsiteX7" fmla="*/ 478972 w 1030515"/>
                <a:gd name="connsiteY7" fmla="*/ 29029 h 261258"/>
                <a:gd name="connsiteX8" fmla="*/ 1030515 w 1030515"/>
                <a:gd name="connsiteY8" fmla="*/ 14515 h 261258"/>
                <a:gd name="connsiteX9" fmla="*/ 1030515 w 1030515"/>
                <a:gd name="connsiteY9" fmla="*/ 0 h 261258"/>
                <a:gd name="connsiteX10" fmla="*/ 938897 w 1030515"/>
                <a:gd name="connsiteY10" fmla="*/ 78972 h 261258"/>
                <a:gd name="connsiteX11" fmla="*/ 874047 w 1030515"/>
                <a:gd name="connsiteY11" fmla="*/ 108108 h 261258"/>
                <a:gd name="connsiteX12" fmla="*/ 821598 w 1030515"/>
                <a:gd name="connsiteY12" fmla="*/ 112494 h 261258"/>
                <a:gd name="connsiteX13" fmla="*/ 744602 w 1030515"/>
                <a:gd name="connsiteY13" fmla="*/ 147155 h 261258"/>
                <a:gd name="connsiteX14" fmla="*/ 682172 w 1030515"/>
                <a:gd name="connsiteY14" fmla="*/ 203200 h 261258"/>
                <a:gd name="connsiteX15" fmla="*/ 551543 w 1030515"/>
                <a:gd name="connsiteY15" fmla="*/ 246743 h 261258"/>
                <a:gd name="connsiteX16" fmla="*/ 508000 w 1030515"/>
                <a:gd name="connsiteY16" fmla="*/ 261258 h 261258"/>
                <a:gd name="connsiteX17" fmla="*/ 174172 w 1030515"/>
                <a:gd name="connsiteY17" fmla="*/ 246743 h 261258"/>
                <a:gd name="connsiteX18" fmla="*/ 72572 w 1030515"/>
                <a:gd name="connsiteY18" fmla="*/ 217715 h 261258"/>
                <a:gd name="connsiteX19" fmla="*/ 0 w 1030515"/>
                <a:gd name="connsiteY19" fmla="*/ 159658 h 261258"/>
                <a:gd name="connsiteX0" fmla="*/ 0 w 1030515"/>
                <a:gd name="connsiteY0" fmla="*/ 159658 h 261258"/>
                <a:gd name="connsiteX1" fmla="*/ 0 w 1030515"/>
                <a:gd name="connsiteY1" fmla="*/ 159658 h 261258"/>
                <a:gd name="connsiteX2" fmla="*/ 130629 w 1030515"/>
                <a:gd name="connsiteY2" fmla="*/ 145143 h 261258"/>
                <a:gd name="connsiteX3" fmla="*/ 174172 w 1030515"/>
                <a:gd name="connsiteY3" fmla="*/ 116115 h 261258"/>
                <a:gd name="connsiteX4" fmla="*/ 199756 w 1030515"/>
                <a:gd name="connsiteY4" fmla="*/ 157861 h 261258"/>
                <a:gd name="connsiteX5" fmla="*/ 273565 w 1030515"/>
                <a:gd name="connsiteY5" fmla="*/ 145725 h 261258"/>
                <a:gd name="connsiteX6" fmla="*/ 370686 w 1030515"/>
                <a:gd name="connsiteY6" fmla="*/ 100939 h 261258"/>
                <a:gd name="connsiteX7" fmla="*/ 478972 w 1030515"/>
                <a:gd name="connsiteY7" fmla="*/ 29029 h 261258"/>
                <a:gd name="connsiteX8" fmla="*/ 1030515 w 1030515"/>
                <a:gd name="connsiteY8" fmla="*/ 14515 h 261258"/>
                <a:gd name="connsiteX9" fmla="*/ 1030515 w 1030515"/>
                <a:gd name="connsiteY9" fmla="*/ 0 h 261258"/>
                <a:gd name="connsiteX10" fmla="*/ 938897 w 1030515"/>
                <a:gd name="connsiteY10" fmla="*/ 78972 h 261258"/>
                <a:gd name="connsiteX11" fmla="*/ 874047 w 1030515"/>
                <a:gd name="connsiteY11" fmla="*/ 108108 h 261258"/>
                <a:gd name="connsiteX12" fmla="*/ 821598 w 1030515"/>
                <a:gd name="connsiteY12" fmla="*/ 112494 h 261258"/>
                <a:gd name="connsiteX13" fmla="*/ 744602 w 1030515"/>
                <a:gd name="connsiteY13" fmla="*/ 147155 h 261258"/>
                <a:gd name="connsiteX14" fmla="*/ 682172 w 1030515"/>
                <a:gd name="connsiteY14" fmla="*/ 203200 h 261258"/>
                <a:gd name="connsiteX15" fmla="*/ 551543 w 1030515"/>
                <a:gd name="connsiteY15" fmla="*/ 246743 h 261258"/>
                <a:gd name="connsiteX16" fmla="*/ 508000 w 1030515"/>
                <a:gd name="connsiteY16" fmla="*/ 261258 h 261258"/>
                <a:gd name="connsiteX17" fmla="*/ 174172 w 1030515"/>
                <a:gd name="connsiteY17" fmla="*/ 246743 h 261258"/>
                <a:gd name="connsiteX18" fmla="*/ 72572 w 1030515"/>
                <a:gd name="connsiteY18" fmla="*/ 217715 h 261258"/>
                <a:gd name="connsiteX19" fmla="*/ 0 w 1030515"/>
                <a:gd name="connsiteY19" fmla="*/ 159658 h 261258"/>
                <a:gd name="connsiteX0" fmla="*/ 0 w 1030515"/>
                <a:gd name="connsiteY0" fmla="*/ 159658 h 261258"/>
                <a:gd name="connsiteX1" fmla="*/ 0 w 1030515"/>
                <a:gd name="connsiteY1" fmla="*/ 159658 h 261258"/>
                <a:gd name="connsiteX2" fmla="*/ 130629 w 1030515"/>
                <a:gd name="connsiteY2" fmla="*/ 145143 h 261258"/>
                <a:gd name="connsiteX3" fmla="*/ 139386 w 1030515"/>
                <a:gd name="connsiteY3" fmla="*/ 202755 h 261258"/>
                <a:gd name="connsiteX4" fmla="*/ 199756 w 1030515"/>
                <a:gd name="connsiteY4" fmla="*/ 157861 h 261258"/>
                <a:gd name="connsiteX5" fmla="*/ 273565 w 1030515"/>
                <a:gd name="connsiteY5" fmla="*/ 145725 h 261258"/>
                <a:gd name="connsiteX6" fmla="*/ 370686 w 1030515"/>
                <a:gd name="connsiteY6" fmla="*/ 100939 h 261258"/>
                <a:gd name="connsiteX7" fmla="*/ 478972 w 1030515"/>
                <a:gd name="connsiteY7" fmla="*/ 29029 h 261258"/>
                <a:gd name="connsiteX8" fmla="*/ 1030515 w 1030515"/>
                <a:gd name="connsiteY8" fmla="*/ 14515 h 261258"/>
                <a:gd name="connsiteX9" fmla="*/ 1030515 w 1030515"/>
                <a:gd name="connsiteY9" fmla="*/ 0 h 261258"/>
                <a:gd name="connsiteX10" fmla="*/ 938897 w 1030515"/>
                <a:gd name="connsiteY10" fmla="*/ 78972 h 261258"/>
                <a:gd name="connsiteX11" fmla="*/ 874047 w 1030515"/>
                <a:gd name="connsiteY11" fmla="*/ 108108 h 261258"/>
                <a:gd name="connsiteX12" fmla="*/ 821598 w 1030515"/>
                <a:gd name="connsiteY12" fmla="*/ 112494 h 261258"/>
                <a:gd name="connsiteX13" fmla="*/ 744602 w 1030515"/>
                <a:gd name="connsiteY13" fmla="*/ 147155 h 261258"/>
                <a:gd name="connsiteX14" fmla="*/ 682172 w 1030515"/>
                <a:gd name="connsiteY14" fmla="*/ 203200 h 261258"/>
                <a:gd name="connsiteX15" fmla="*/ 551543 w 1030515"/>
                <a:gd name="connsiteY15" fmla="*/ 246743 h 261258"/>
                <a:gd name="connsiteX16" fmla="*/ 508000 w 1030515"/>
                <a:gd name="connsiteY16" fmla="*/ 261258 h 261258"/>
                <a:gd name="connsiteX17" fmla="*/ 174172 w 1030515"/>
                <a:gd name="connsiteY17" fmla="*/ 246743 h 261258"/>
                <a:gd name="connsiteX18" fmla="*/ 72572 w 1030515"/>
                <a:gd name="connsiteY18" fmla="*/ 217715 h 261258"/>
                <a:gd name="connsiteX19" fmla="*/ 0 w 1030515"/>
                <a:gd name="connsiteY19" fmla="*/ 159658 h 261258"/>
                <a:gd name="connsiteX0" fmla="*/ 0 w 1030515"/>
                <a:gd name="connsiteY0" fmla="*/ 159658 h 261258"/>
                <a:gd name="connsiteX1" fmla="*/ 0 w 1030515"/>
                <a:gd name="connsiteY1" fmla="*/ 159658 h 261258"/>
                <a:gd name="connsiteX2" fmla="*/ 118279 w 1030515"/>
                <a:gd name="connsiteY2" fmla="*/ 191278 h 261258"/>
                <a:gd name="connsiteX3" fmla="*/ 139386 w 1030515"/>
                <a:gd name="connsiteY3" fmla="*/ 202755 h 261258"/>
                <a:gd name="connsiteX4" fmla="*/ 199756 w 1030515"/>
                <a:gd name="connsiteY4" fmla="*/ 157861 h 261258"/>
                <a:gd name="connsiteX5" fmla="*/ 273565 w 1030515"/>
                <a:gd name="connsiteY5" fmla="*/ 145725 h 261258"/>
                <a:gd name="connsiteX6" fmla="*/ 370686 w 1030515"/>
                <a:gd name="connsiteY6" fmla="*/ 100939 h 261258"/>
                <a:gd name="connsiteX7" fmla="*/ 478972 w 1030515"/>
                <a:gd name="connsiteY7" fmla="*/ 29029 h 261258"/>
                <a:gd name="connsiteX8" fmla="*/ 1030515 w 1030515"/>
                <a:gd name="connsiteY8" fmla="*/ 14515 h 261258"/>
                <a:gd name="connsiteX9" fmla="*/ 1030515 w 1030515"/>
                <a:gd name="connsiteY9" fmla="*/ 0 h 261258"/>
                <a:gd name="connsiteX10" fmla="*/ 938897 w 1030515"/>
                <a:gd name="connsiteY10" fmla="*/ 78972 h 261258"/>
                <a:gd name="connsiteX11" fmla="*/ 874047 w 1030515"/>
                <a:gd name="connsiteY11" fmla="*/ 108108 h 261258"/>
                <a:gd name="connsiteX12" fmla="*/ 821598 w 1030515"/>
                <a:gd name="connsiteY12" fmla="*/ 112494 h 261258"/>
                <a:gd name="connsiteX13" fmla="*/ 744602 w 1030515"/>
                <a:gd name="connsiteY13" fmla="*/ 147155 h 261258"/>
                <a:gd name="connsiteX14" fmla="*/ 682172 w 1030515"/>
                <a:gd name="connsiteY14" fmla="*/ 203200 h 261258"/>
                <a:gd name="connsiteX15" fmla="*/ 551543 w 1030515"/>
                <a:gd name="connsiteY15" fmla="*/ 246743 h 261258"/>
                <a:gd name="connsiteX16" fmla="*/ 508000 w 1030515"/>
                <a:gd name="connsiteY16" fmla="*/ 261258 h 261258"/>
                <a:gd name="connsiteX17" fmla="*/ 174172 w 1030515"/>
                <a:gd name="connsiteY17" fmla="*/ 246743 h 261258"/>
                <a:gd name="connsiteX18" fmla="*/ 72572 w 1030515"/>
                <a:gd name="connsiteY18" fmla="*/ 217715 h 261258"/>
                <a:gd name="connsiteX19" fmla="*/ 0 w 1030515"/>
                <a:gd name="connsiteY19" fmla="*/ 159658 h 261258"/>
                <a:gd name="connsiteX0" fmla="*/ 0 w 1098915"/>
                <a:gd name="connsiteY0" fmla="*/ 187768 h 261258"/>
                <a:gd name="connsiteX1" fmla="*/ 68400 w 1098915"/>
                <a:gd name="connsiteY1" fmla="*/ 159658 h 261258"/>
                <a:gd name="connsiteX2" fmla="*/ 186679 w 1098915"/>
                <a:gd name="connsiteY2" fmla="*/ 191278 h 261258"/>
                <a:gd name="connsiteX3" fmla="*/ 207786 w 1098915"/>
                <a:gd name="connsiteY3" fmla="*/ 202755 h 261258"/>
                <a:gd name="connsiteX4" fmla="*/ 268156 w 1098915"/>
                <a:gd name="connsiteY4" fmla="*/ 157861 h 261258"/>
                <a:gd name="connsiteX5" fmla="*/ 341965 w 1098915"/>
                <a:gd name="connsiteY5" fmla="*/ 145725 h 261258"/>
                <a:gd name="connsiteX6" fmla="*/ 439086 w 1098915"/>
                <a:gd name="connsiteY6" fmla="*/ 100939 h 261258"/>
                <a:gd name="connsiteX7" fmla="*/ 547372 w 1098915"/>
                <a:gd name="connsiteY7" fmla="*/ 29029 h 261258"/>
                <a:gd name="connsiteX8" fmla="*/ 1098915 w 1098915"/>
                <a:gd name="connsiteY8" fmla="*/ 14515 h 261258"/>
                <a:gd name="connsiteX9" fmla="*/ 1098915 w 1098915"/>
                <a:gd name="connsiteY9" fmla="*/ 0 h 261258"/>
                <a:gd name="connsiteX10" fmla="*/ 1007297 w 1098915"/>
                <a:gd name="connsiteY10" fmla="*/ 78972 h 261258"/>
                <a:gd name="connsiteX11" fmla="*/ 942447 w 1098915"/>
                <a:gd name="connsiteY11" fmla="*/ 108108 h 261258"/>
                <a:gd name="connsiteX12" fmla="*/ 889998 w 1098915"/>
                <a:gd name="connsiteY12" fmla="*/ 112494 h 261258"/>
                <a:gd name="connsiteX13" fmla="*/ 813002 w 1098915"/>
                <a:gd name="connsiteY13" fmla="*/ 147155 h 261258"/>
                <a:gd name="connsiteX14" fmla="*/ 750572 w 1098915"/>
                <a:gd name="connsiteY14" fmla="*/ 203200 h 261258"/>
                <a:gd name="connsiteX15" fmla="*/ 619943 w 1098915"/>
                <a:gd name="connsiteY15" fmla="*/ 246743 h 261258"/>
                <a:gd name="connsiteX16" fmla="*/ 576400 w 1098915"/>
                <a:gd name="connsiteY16" fmla="*/ 261258 h 261258"/>
                <a:gd name="connsiteX17" fmla="*/ 242572 w 1098915"/>
                <a:gd name="connsiteY17" fmla="*/ 246743 h 261258"/>
                <a:gd name="connsiteX18" fmla="*/ 140972 w 1098915"/>
                <a:gd name="connsiteY18" fmla="*/ 217715 h 261258"/>
                <a:gd name="connsiteX19" fmla="*/ 0 w 1098915"/>
                <a:gd name="connsiteY19" fmla="*/ 187768 h 261258"/>
                <a:gd name="connsiteX0" fmla="*/ 0 w 1098915"/>
                <a:gd name="connsiteY0" fmla="*/ 187768 h 261258"/>
                <a:gd name="connsiteX1" fmla="*/ 68400 w 1098915"/>
                <a:gd name="connsiteY1" fmla="*/ 159658 h 261258"/>
                <a:gd name="connsiteX2" fmla="*/ 186679 w 1098915"/>
                <a:gd name="connsiteY2" fmla="*/ 191278 h 261258"/>
                <a:gd name="connsiteX3" fmla="*/ 207786 w 1098915"/>
                <a:gd name="connsiteY3" fmla="*/ 202755 h 261258"/>
                <a:gd name="connsiteX4" fmla="*/ 268156 w 1098915"/>
                <a:gd name="connsiteY4" fmla="*/ 157861 h 261258"/>
                <a:gd name="connsiteX5" fmla="*/ 341965 w 1098915"/>
                <a:gd name="connsiteY5" fmla="*/ 145725 h 261258"/>
                <a:gd name="connsiteX6" fmla="*/ 439086 w 1098915"/>
                <a:gd name="connsiteY6" fmla="*/ 100939 h 261258"/>
                <a:gd name="connsiteX7" fmla="*/ 547372 w 1098915"/>
                <a:gd name="connsiteY7" fmla="*/ 29029 h 261258"/>
                <a:gd name="connsiteX8" fmla="*/ 1098915 w 1098915"/>
                <a:gd name="connsiteY8" fmla="*/ 14515 h 261258"/>
                <a:gd name="connsiteX9" fmla="*/ 1098915 w 1098915"/>
                <a:gd name="connsiteY9" fmla="*/ 0 h 261258"/>
                <a:gd name="connsiteX10" fmla="*/ 1007297 w 1098915"/>
                <a:gd name="connsiteY10" fmla="*/ 78972 h 261258"/>
                <a:gd name="connsiteX11" fmla="*/ 907701 w 1098915"/>
                <a:gd name="connsiteY11" fmla="*/ 75460 h 261258"/>
                <a:gd name="connsiteX12" fmla="*/ 889998 w 1098915"/>
                <a:gd name="connsiteY12" fmla="*/ 112494 h 261258"/>
                <a:gd name="connsiteX13" fmla="*/ 813002 w 1098915"/>
                <a:gd name="connsiteY13" fmla="*/ 147155 h 261258"/>
                <a:gd name="connsiteX14" fmla="*/ 750572 w 1098915"/>
                <a:gd name="connsiteY14" fmla="*/ 203200 h 261258"/>
                <a:gd name="connsiteX15" fmla="*/ 619943 w 1098915"/>
                <a:gd name="connsiteY15" fmla="*/ 246743 h 261258"/>
                <a:gd name="connsiteX16" fmla="*/ 576400 w 1098915"/>
                <a:gd name="connsiteY16" fmla="*/ 261258 h 261258"/>
                <a:gd name="connsiteX17" fmla="*/ 242572 w 1098915"/>
                <a:gd name="connsiteY17" fmla="*/ 246743 h 261258"/>
                <a:gd name="connsiteX18" fmla="*/ 140972 w 1098915"/>
                <a:gd name="connsiteY18" fmla="*/ 217715 h 261258"/>
                <a:gd name="connsiteX19" fmla="*/ 0 w 1098915"/>
                <a:gd name="connsiteY19" fmla="*/ 187768 h 261258"/>
                <a:gd name="connsiteX0" fmla="*/ 0 w 1098915"/>
                <a:gd name="connsiteY0" fmla="*/ 187768 h 261258"/>
                <a:gd name="connsiteX1" fmla="*/ 68400 w 1098915"/>
                <a:gd name="connsiteY1" fmla="*/ 159658 h 261258"/>
                <a:gd name="connsiteX2" fmla="*/ 186679 w 1098915"/>
                <a:gd name="connsiteY2" fmla="*/ 191278 h 261258"/>
                <a:gd name="connsiteX3" fmla="*/ 207786 w 1098915"/>
                <a:gd name="connsiteY3" fmla="*/ 202755 h 261258"/>
                <a:gd name="connsiteX4" fmla="*/ 268156 w 1098915"/>
                <a:gd name="connsiteY4" fmla="*/ 157861 h 261258"/>
                <a:gd name="connsiteX5" fmla="*/ 341965 w 1098915"/>
                <a:gd name="connsiteY5" fmla="*/ 145725 h 261258"/>
                <a:gd name="connsiteX6" fmla="*/ 439086 w 1098915"/>
                <a:gd name="connsiteY6" fmla="*/ 100939 h 261258"/>
                <a:gd name="connsiteX7" fmla="*/ 547372 w 1098915"/>
                <a:gd name="connsiteY7" fmla="*/ 29029 h 261258"/>
                <a:gd name="connsiteX8" fmla="*/ 1098915 w 1098915"/>
                <a:gd name="connsiteY8" fmla="*/ 14515 h 261258"/>
                <a:gd name="connsiteX9" fmla="*/ 1098915 w 1098915"/>
                <a:gd name="connsiteY9" fmla="*/ 0 h 261258"/>
                <a:gd name="connsiteX10" fmla="*/ 1009557 w 1098915"/>
                <a:gd name="connsiteY10" fmla="*/ 27206 h 261258"/>
                <a:gd name="connsiteX11" fmla="*/ 907701 w 1098915"/>
                <a:gd name="connsiteY11" fmla="*/ 75460 h 261258"/>
                <a:gd name="connsiteX12" fmla="*/ 889998 w 1098915"/>
                <a:gd name="connsiteY12" fmla="*/ 112494 h 261258"/>
                <a:gd name="connsiteX13" fmla="*/ 813002 w 1098915"/>
                <a:gd name="connsiteY13" fmla="*/ 147155 h 261258"/>
                <a:gd name="connsiteX14" fmla="*/ 750572 w 1098915"/>
                <a:gd name="connsiteY14" fmla="*/ 203200 h 261258"/>
                <a:gd name="connsiteX15" fmla="*/ 619943 w 1098915"/>
                <a:gd name="connsiteY15" fmla="*/ 246743 h 261258"/>
                <a:gd name="connsiteX16" fmla="*/ 576400 w 1098915"/>
                <a:gd name="connsiteY16" fmla="*/ 261258 h 261258"/>
                <a:gd name="connsiteX17" fmla="*/ 242572 w 1098915"/>
                <a:gd name="connsiteY17" fmla="*/ 246743 h 261258"/>
                <a:gd name="connsiteX18" fmla="*/ 140972 w 1098915"/>
                <a:gd name="connsiteY18" fmla="*/ 217715 h 261258"/>
                <a:gd name="connsiteX19" fmla="*/ 0 w 1098915"/>
                <a:gd name="connsiteY19" fmla="*/ 187768 h 261258"/>
                <a:gd name="connsiteX0" fmla="*/ 0 w 1176273"/>
                <a:gd name="connsiteY0" fmla="*/ 184365 h 257855"/>
                <a:gd name="connsiteX1" fmla="*/ 68400 w 1176273"/>
                <a:gd name="connsiteY1" fmla="*/ 156255 h 257855"/>
                <a:gd name="connsiteX2" fmla="*/ 186679 w 1176273"/>
                <a:gd name="connsiteY2" fmla="*/ 187875 h 257855"/>
                <a:gd name="connsiteX3" fmla="*/ 207786 w 1176273"/>
                <a:gd name="connsiteY3" fmla="*/ 199352 h 257855"/>
                <a:gd name="connsiteX4" fmla="*/ 268156 w 1176273"/>
                <a:gd name="connsiteY4" fmla="*/ 154458 h 257855"/>
                <a:gd name="connsiteX5" fmla="*/ 341965 w 1176273"/>
                <a:gd name="connsiteY5" fmla="*/ 142322 h 257855"/>
                <a:gd name="connsiteX6" fmla="*/ 439086 w 1176273"/>
                <a:gd name="connsiteY6" fmla="*/ 97536 h 257855"/>
                <a:gd name="connsiteX7" fmla="*/ 547372 w 1176273"/>
                <a:gd name="connsiteY7" fmla="*/ 25626 h 257855"/>
                <a:gd name="connsiteX8" fmla="*/ 1098915 w 1176273"/>
                <a:gd name="connsiteY8" fmla="*/ 11112 h 257855"/>
                <a:gd name="connsiteX9" fmla="*/ 1176273 w 1176273"/>
                <a:gd name="connsiteY9" fmla="*/ 0 h 257855"/>
                <a:gd name="connsiteX10" fmla="*/ 1009557 w 1176273"/>
                <a:gd name="connsiteY10" fmla="*/ 23803 h 257855"/>
                <a:gd name="connsiteX11" fmla="*/ 907701 w 1176273"/>
                <a:gd name="connsiteY11" fmla="*/ 72057 h 257855"/>
                <a:gd name="connsiteX12" fmla="*/ 889998 w 1176273"/>
                <a:gd name="connsiteY12" fmla="*/ 109091 h 257855"/>
                <a:gd name="connsiteX13" fmla="*/ 813002 w 1176273"/>
                <a:gd name="connsiteY13" fmla="*/ 143752 h 257855"/>
                <a:gd name="connsiteX14" fmla="*/ 750572 w 1176273"/>
                <a:gd name="connsiteY14" fmla="*/ 199797 h 257855"/>
                <a:gd name="connsiteX15" fmla="*/ 619943 w 1176273"/>
                <a:gd name="connsiteY15" fmla="*/ 243340 h 257855"/>
                <a:gd name="connsiteX16" fmla="*/ 576400 w 1176273"/>
                <a:gd name="connsiteY16" fmla="*/ 257855 h 257855"/>
                <a:gd name="connsiteX17" fmla="*/ 242572 w 1176273"/>
                <a:gd name="connsiteY17" fmla="*/ 243340 h 257855"/>
                <a:gd name="connsiteX18" fmla="*/ 140972 w 1176273"/>
                <a:gd name="connsiteY18" fmla="*/ 214312 h 257855"/>
                <a:gd name="connsiteX19" fmla="*/ 0 w 1176273"/>
                <a:gd name="connsiteY19" fmla="*/ 184365 h 257855"/>
                <a:gd name="connsiteX0" fmla="*/ 0 w 1176273"/>
                <a:gd name="connsiteY0" fmla="*/ 184365 h 257855"/>
                <a:gd name="connsiteX1" fmla="*/ 68400 w 1176273"/>
                <a:gd name="connsiteY1" fmla="*/ 156255 h 257855"/>
                <a:gd name="connsiteX2" fmla="*/ 186679 w 1176273"/>
                <a:gd name="connsiteY2" fmla="*/ 187875 h 257855"/>
                <a:gd name="connsiteX3" fmla="*/ 207786 w 1176273"/>
                <a:gd name="connsiteY3" fmla="*/ 199352 h 257855"/>
                <a:gd name="connsiteX4" fmla="*/ 268156 w 1176273"/>
                <a:gd name="connsiteY4" fmla="*/ 154458 h 257855"/>
                <a:gd name="connsiteX5" fmla="*/ 341965 w 1176273"/>
                <a:gd name="connsiteY5" fmla="*/ 142322 h 257855"/>
                <a:gd name="connsiteX6" fmla="*/ 439086 w 1176273"/>
                <a:gd name="connsiteY6" fmla="*/ 97536 h 257855"/>
                <a:gd name="connsiteX7" fmla="*/ 566418 w 1176273"/>
                <a:gd name="connsiteY7" fmla="*/ 62770 h 257855"/>
                <a:gd name="connsiteX8" fmla="*/ 1098915 w 1176273"/>
                <a:gd name="connsiteY8" fmla="*/ 11112 h 257855"/>
                <a:gd name="connsiteX9" fmla="*/ 1176273 w 1176273"/>
                <a:gd name="connsiteY9" fmla="*/ 0 h 257855"/>
                <a:gd name="connsiteX10" fmla="*/ 1009557 w 1176273"/>
                <a:gd name="connsiteY10" fmla="*/ 23803 h 257855"/>
                <a:gd name="connsiteX11" fmla="*/ 907701 w 1176273"/>
                <a:gd name="connsiteY11" fmla="*/ 72057 h 257855"/>
                <a:gd name="connsiteX12" fmla="*/ 889998 w 1176273"/>
                <a:gd name="connsiteY12" fmla="*/ 109091 h 257855"/>
                <a:gd name="connsiteX13" fmla="*/ 813002 w 1176273"/>
                <a:gd name="connsiteY13" fmla="*/ 143752 h 257855"/>
                <a:gd name="connsiteX14" fmla="*/ 750572 w 1176273"/>
                <a:gd name="connsiteY14" fmla="*/ 199797 h 257855"/>
                <a:gd name="connsiteX15" fmla="*/ 619943 w 1176273"/>
                <a:gd name="connsiteY15" fmla="*/ 243340 h 257855"/>
                <a:gd name="connsiteX16" fmla="*/ 576400 w 1176273"/>
                <a:gd name="connsiteY16" fmla="*/ 257855 h 257855"/>
                <a:gd name="connsiteX17" fmla="*/ 242572 w 1176273"/>
                <a:gd name="connsiteY17" fmla="*/ 243340 h 257855"/>
                <a:gd name="connsiteX18" fmla="*/ 140972 w 1176273"/>
                <a:gd name="connsiteY18" fmla="*/ 214312 h 257855"/>
                <a:gd name="connsiteX19" fmla="*/ 0 w 1176273"/>
                <a:gd name="connsiteY19" fmla="*/ 184365 h 257855"/>
                <a:gd name="connsiteX0" fmla="*/ 0 w 1176273"/>
                <a:gd name="connsiteY0" fmla="*/ 184365 h 244454"/>
                <a:gd name="connsiteX1" fmla="*/ 68400 w 1176273"/>
                <a:gd name="connsiteY1" fmla="*/ 156255 h 244454"/>
                <a:gd name="connsiteX2" fmla="*/ 186679 w 1176273"/>
                <a:gd name="connsiteY2" fmla="*/ 187875 h 244454"/>
                <a:gd name="connsiteX3" fmla="*/ 207786 w 1176273"/>
                <a:gd name="connsiteY3" fmla="*/ 199352 h 244454"/>
                <a:gd name="connsiteX4" fmla="*/ 268156 w 1176273"/>
                <a:gd name="connsiteY4" fmla="*/ 154458 h 244454"/>
                <a:gd name="connsiteX5" fmla="*/ 341965 w 1176273"/>
                <a:gd name="connsiteY5" fmla="*/ 142322 h 244454"/>
                <a:gd name="connsiteX6" fmla="*/ 439086 w 1176273"/>
                <a:gd name="connsiteY6" fmla="*/ 97536 h 244454"/>
                <a:gd name="connsiteX7" fmla="*/ 566418 w 1176273"/>
                <a:gd name="connsiteY7" fmla="*/ 62770 h 244454"/>
                <a:gd name="connsiteX8" fmla="*/ 1098915 w 1176273"/>
                <a:gd name="connsiteY8" fmla="*/ 11112 h 244454"/>
                <a:gd name="connsiteX9" fmla="*/ 1176273 w 1176273"/>
                <a:gd name="connsiteY9" fmla="*/ 0 h 244454"/>
                <a:gd name="connsiteX10" fmla="*/ 1009557 w 1176273"/>
                <a:gd name="connsiteY10" fmla="*/ 23803 h 244454"/>
                <a:gd name="connsiteX11" fmla="*/ 907701 w 1176273"/>
                <a:gd name="connsiteY11" fmla="*/ 72057 h 244454"/>
                <a:gd name="connsiteX12" fmla="*/ 889998 w 1176273"/>
                <a:gd name="connsiteY12" fmla="*/ 109091 h 244454"/>
                <a:gd name="connsiteX13" fmla="*/ 813002 w 1176273"/>
                <a:gd name="connsiteY13" fmla="*/ 143752 h 244454"/>
                <a:gd name="connsiteX14" fmla="*/ 750572 w 1176273"/>
                <a:gd name="connsiteY14" fmla="*/ 199797 h 244454"/>
                <a:gd name="connsiteX15" fmla="*/ 619943 w 1176273"/>
                <a:gd name="connsiteY15" fmla="*/ 243340 h 244454"/>
                <a:gd name="connsiteX16" fmla="*/ 573051 w 1176273"/>
                <a:gd name="connsiteY16" fmla="*/ 216216 h 244454"/>
                <a:gd name="connsiteX17" fmla="*/ 242572 w 1176273"/>
                <a:gd name="connsiteY17" fmla="*/ 243340 h 244454"/>
                <a:gd name="connsiteX18" fmla="*/ 140972 w 1176273"/>
                <a:gd name="connsiteY18" fmla="*/ 214312 h 244454"/>
                <a:gd name="connsiteX19" fmla="*/ 0 w 1176273"/>
                <a:gd name="connsiteY19" fmla="*/ 184365 h 244454"/>
                <a:gd name="connsiteX0" fmla="*/ 0 w 1176273"/>
                <a:gd name="connsiteY0" fmla="*/ 184365 h 244748"/>
                <a:gd name="connsiteX1" fmla="*/ 68400 w 1176273"/>
                <a:gd name="connsiteY1" fmla="*/ 156255 h 244748"/>
                <a:gd name="connsiteX2" fmla="*/ 186679 w 1176273"/>
                <a:gd name="connsiteY2" fmla="*/ 187875 h 244748"/>
                <a:gd name="connsiteX3" fmla="*/ 207786 w 1176273"/>
                <a:gd name="connsiteY3" fmla="*/ 199352 h 244748"/>
                <a:gd name="connsiteX4" fmla="*/ 268156 w 1176273"/>
                <a:gd name="connsiteY4" fmla="*/ 154458 h 244748"/>
                <a:gd name="connsiteX5" fmla="*/ 341965 w 1176273"/>
                <a:gd name="connsiteY5" fmla="*/ 142322 h 244748"/>
                <a:gd name="connsiteX6" fmla="*/ 439086 w 1176273"/>
                <a:gd name="connsiteY6" fmla="*/ 97536 h 244748"/>
                <a:gd name="connsiteX7" fmla="*/ 566418 w 1176273"/>
                <a:gd name="connsiteY7" fmla="*/ 62770 h 244748"/>
                <a:gd name="connsiteX8" fmla="*/ 1098915 w 1176273"/>
                <a:gd name="connsiteY8" fmla="*/ 11112 h 244748"/>
                <a:gd name="connsiteX9" fmla="*/ 1176273 w 1176273"/>
                <a:gd name="connsiteY9" fmla="*/ 0 h 244748"/>
                <a:gd name="connsiteX10" fmla="*/ 1009557 w 1176273"/>
                <a:gd name="connsiteY10" fmla="*/ 23803 h 244748"/>
                <a:gd name="connsiteX11" fmla="*/ 907701 w 1176273"/>
                <a:gd name="connsiteY11" fmla="*/ 72057 h 244748"/>
                <a:gd name="connsiteX12" fmla="*/ 889998 w 1176273"/>
                <a:gd name="connsiteY12" fmla="*/ 109091 h 244748"/>
                <a:gd name="connsiteX13" fmla="*/ 813002 w 1176273"/>
                <a:gd name="connsiteY13" fmla="*/ 143752 h 244748"/>
                <a:gd name="connsiteX14" fmla="*/ 750572 w 1176273"/>
                <a:gd name="connsiteY14" fmla="*/ 199797 h 244748"/>
                <a:gd name="connsiteX15" fmla="*/ 636771 w 1176273"/>
                <a:gd name="connsiteY15" fmla="*/ 212962 h 244748"/>
                <a:gd name="connsiteX16" fmla="*/ 573051 w 1176273"/>
                <a:gd name="connsiteY16" fmla="*/ 216216 h 244748"/>
                <a:gd name="connsiteX17" fmla="*/ 242572 w 1176273"/>
                <a:gd name="connsiteY17" fmla="*/ 243340 h 244748"/>
                <a:gd name="connsiteX18" fmla="*/ 140972 w 1176273"/>
                <a:gd name="connsiteY18" fmla="*/ 214312 h 244748"/>
                <a:gd name="connsiteX19" fmla="*/ 0 w 1176273"/>
                <a:gd name="connsiteY19" fmla="*/ 184365 h 244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76273" h="244748">
                  <a:moveTo>
                    <a:pt x="0" y="184365"/>
                  </a:moveTo>
                  <a:cubicBezTo>
                    <a:pt x="22800" y="174995"/>
                    <a:pt x="37287" y="155670"/>
                    <a:pt x="68400" y="156255"/>
                  </a:cubicBezTo>
                  <a:cubicBezTo>
                    <a:pt x="99513" y="156840"/>
                    <a:pt x="163448" y="180692"/>
                    <a:pt x="186679" y="187875"/>
                  </a:cubicBezTo>
                  <a:cubicBezTo>
                    <a:pt x="209910" y="195058"/>
                    <a:pt x="194207" y="204921"/>
                    <a:pt x="207786" y="199352"/>
                  </a:cubicBezTo>
                  <a:cubicBezTo>
                    <a:pt x="221365" y="193783"/>
                    <a:pt x="245793" y="163963"/>
                    <a:pt x="268156" y="154458"/>
                  </a:cubicBezTo>
                  <a:cubicBezTo>
                    <a:pt x="290519" y="144953"/>
                    <a:pt x="313477" y="151809"/>
                    <a:pt x="341965" y="142322"/>
                  </a:cubicBezTo>
                  <a:cubicBezTo>
                    <a:pt x="370453" y="132835"/>
                    <a:pt x="401677" y="110795"/>
                    <a:pt x="439086" y="97536"/>
                  </a:cubicBezTo>
                  <a:cubicBezTo>
                    <a:pt x="476495" y="84277"/>
                    <a:pt x="456446" y="77174"/>
                    <a:pt x="566418" y="62770"/>
                  </a:cubicBezTo>
                  <a:cubicBezTo>
                    <a:pt x="676390" y="48366"/>
                    <a:pt x="907141" y="11112"/>
                    <a:pt x="1098915" y="11112"/>
                  </a:cubicBezTo>
                  <a:lnTo>
                    <a:pt x="1176273" y="0"/>
                  </a:lnTo>
                  <a:cubicBezTo>
                    <a:pt x="1152082" y="38705"/>
                    <a:pt x="1054319" y="11794"/>
                    <a:pt x="1009557" y="23803"/>
                  </a:cubicBezTo>
                  <a:cubicBezTo>
                    <a:pt x="964795" y="35812"/>
                    <a:pt x="927628" y="57842"/>
                    <a:pt x="907701" y="72057"/>
                  </a:cubicBezTo>
                  <a:cubicBezTo>
                    <a:pt x="887775" y="86272"/>
                    <a:pt x="905781" y="97142"/>
                    <a:pt x="889998" y="109091"/>
                  </a:cubicBezTo>
                  <a:cubicBezTo>
                    <a:pt x="874215" y="121040"/>
                    <a:pt x="836240" y="128634"/>
                    <a:pt x="813002" y="143752"/>
                  </a:cubicBezTo>
                  <a:cubicBezTo>
                    <a:pt x="789764" y="158870"/>
                    <a:pt x="779944" y="188262"/>
                    <a:pt x="750572" y="199797"/>
                  </a:cubicBezTo>
                  <a:cubicBezTo>
                    <a:pt x="721200" y="211332"/>
                    <a:pt x="666358" y="210226"/>
                    <a:pt x="636771" y="212962"/>
                  </a:cubicBezTo>
                  <a:cubicBezTo>
                    <a:pt x="607184" y="215698"/>
                    <a:pt x="638751" y="211153"/>
                    <a:pt x="573051" y="216216"/>
                  </a:cubicBezTo>
                  <a:cubicBezTo>
                    <a:pt x="507351" y="221279"/>
                    <a:pt x="353649" y="251568"/>
                    <a:pt x="242572" y="243340"/>
                  </a:cubicBezTo>
                  <a:cubicBezTo>
                    <a:pt x="219140" y="241604"/>
                    <a:pt x="165499" y="222488"/>
                    <a:pt x="140972" y="214312"/>
                  </a:cubicBezTo>
                  <a:cubicBezTo>
                    <a:pt x="98525" y="150641"/>
                    <a:pt x="12095" y="194041"/>
                    <a:pt x="0" y="184365"/>
                  </a:cubicBezTo>
                  <a:close/>
                </a:path>
              </a:pathLst>
            </a:custGeom>
            <a:blipFill>
              <a:blip r:embed="rId5"/>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90" name="Oval 24589"/>
            <p:cNvSpPr/>
            <p:nvPr/>
          </p:nvSpPr>
          <p:spPr>
            <a:xfrm>
              <a:off x="3940628" y="5460976"/>
              <a:ext cx="174172" cy="45719"/>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592" name="Oval 24591"/>
          <p:cNvSpPr/>
          <p:nvPr/>
        </p:nvSpPr>
        <p:spPr>
          <a:xfrm>
            <a:off x="2660722" y="4746044"/>
            <a:ext cx="157017" cy="166409"/>
          </a:xfrm>
          <a:prstGeom prst="ellipse">
            <a:avLst/>
          </a:prstGeom>
          <a:solidFill>
            <a:srgbClr val="FF0000"/>
          </a:solidFill>
          <a:ln>
            <a:solidFill>
              <a:srgbClr val="C00000"/>
            </a:solidFill>
          </a:ln>
          <a:scene3d>
            <a:camera prst="orthographicFront"/>
            <a:lightRig rig="sunset" dir="t"/>
          </a:scene3d>
          <a:sp3d prstMaterial="softEdge">
            <a:bevelT prst="slope"/>
            <a:bevelB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94" name="Freeform 24593"/>
          <p:cNvSpPr/>
          <p:nvPr/>
        </p:nvSpPr>
        <p:spPr>
          <a:xfrm rot="20369387">
            <a:off x="2924372" y="3528689"/>
            <a:ext cx="207133" cy="529411"/>
          </a:xfrm>
          <a:custGeom>
            <a:avLst/>
            <a:gdLst>
              <a:gd name="connsiteX0" fmla="*/ 72571 w 391993"/>
              <a:gd name="connsiteY0" fmla="*/ 58057 h 841829"/>
              <a:gd name="connsiteX1" fmla="*/ 116114 w 391993"/>
              <a:gd name="connsiteY1" fmla="*/ 130629 h 841829"/>
              <a:gd name="connsiteX2" fmla="*/ 145142 w 391993"/>
              <a:gd name="connsiteY2" fmla="*/ 217714 h 841829"/>
              <a:gd name="connsiteX3" fmla="*/ 188685 w 391993"/>
              <a:gd name="connsiteY3" fmla="*/ 406400 h 841829"/>
              <a:gd name="connsiteX4" fmla="*/ 203200 w 391993"/>
              <a:gd name="connsiteY4" fmla="*/ 449943 h 841829"/>
              <a:gd name="connsiteX5" fmla="*/ 232228 w 391993"/>
              <a:gd name="connsiteY5" fmla="*/ 493486 h 841829"/>
              <a:gd name="connsiteX6" fmla="*/ 261257 w 391993"/>
              <a:gd name="connsiteY6" fmla="*/ 580572 h 841829"/>
              <a:gd name="connsiteX7" fmla="*/ 275771 w 391993"/>
              <a:gd name="connsiteY7" fmla="*/ 624114 h 841829"/>
              <a:gd name="connsiteX8" fmla="*/ 362857 w 391993"/>
              <a:gd name="connsiteY8" fmla="*/ 696686 h 841829"/>
              <a:gd name="connsiteX9" fmla="*/ 377371 w 391993"/>
              <a:gd name="connsiteY9" fmla="*/ 841829 h 841829"/>
              <a:gd name="connsiteX10" fmla="*/ 275771 w 391993"/>
              <a:gd name="connsiteY10" fmla="*/ 827314 h 841829"/>
              <a:gd name="connsiteX11" fmla="*/ 261257 w 391993"/>
              <a:gd name="connsiteY11" fmla="*/ 754743 h 841829"/>
              <a:gd name="connsiteX12" fmla="*/ 246742 w 391993"/>
              <a:gd name="connsiteY12" fmla="*/ 551543 h 841829"/>
              <a:gd name="connsiteX13" fmla="*/ 188685 w 391993"/>
              <a:gd name="connsiteY13" fmla="*/ 420914 h 841829"/>
              <a:gd name="connsiteX14" fmla="*/ 159657 w 391993"/>
              <a:gd name="connsiteY14" fmla="*/ 333829 h 841829"/>
              <a:gd name="connsiteX15" fmla="*/ 145142 w 391993"/>
              <a:gd name="connsiteY15" fmla="*/ 290286 h 841829"/>
              <a:gd name="connsiteX16" fmla="*/ 101600 w 391993"/>
              <a:gd name="connsiteY16" fmla="*/ 130629 h 841829"/>
              <a:gd name="connsiteX17" fmla="*/ 87085 w 391993"/>
              <a:gd name="connsiteY17" fmla="*/ 87086 h 841829"/>
              <a:gd name="connsiteX18" fmla="*/ 72571 w 391993"/>
              <a:gd name="connsiteY18" fmla="*/ 43543 h 841829"/>
              <a:gd name="connsiteX19" fmla="*/ 0 w 391993"/>
              <a:gd name="connsiteY19" fmla="*/ 0 h 841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1993" h="841829">
                <a:moveTo>
                  <a:pt x="72571" y="58057"/>
                </a:moveTo>
                <a:cubicBezTo>
                  <a:pt x="87085" y="82248"/>
                  <a:pt x="104440" y="104947"/>
                  <a:pt x="116114" y="130629"/>
                </a:cubicBezTo>
                <a:cubicBezTo>
                  <a:pt x="128776" y="158485"/>
                  <a:pt x="145142" y="217714"/>
                  <a:pt x="145142" y="217714"/>
                </a:cubicBezTo>
                <a:cubicBezTo>
                  <a:pt x="163984" y="349600"/>
                  <a:pt x="148840" y="286864"/>
                  <a:pt x="188685" y="406400"/>
                </a:cubicBezTo>
                <a:cubicBezTo>
                  <a:pt x="193523" y="420914"/>
                  <a:pt x="194713" y="437213"/>
                  <a:pt x="203200" y="449943"/>
                </a:cubicBezTo>
                <a:cubicBezTo>
                  <a:pt x="212876" y="464457"/>
                  <a:pt x="225143" y="477546"/>
                  <a:pt x="232228" y="493486"/>
                </a:cubicBezTo>
                <a:cubicBezTo>
                  <a:pt x="244655" y="521448"/>
                  <a:pt x="251581" y="551543"/>
                  <a:pt x="261257" y="580572"/>
                </a:cubicBezTo>
                <a:cubicBezTo>
                  <a:pt x="266095" y="595086"/>
                  <a:pt x="263041" y="615628"/>
                  <a:pt x="275771" y="624114"/>
                </a:cubicBezTo>
                <a:cubicBezTo>
                  <a:pt x="336393" y="664529"/>
                  <a:pt x="306979" y="640808"/>
                  <a:pt x="362857" y="696686"/>
                </a:cubicBezTo>
                <a:cubicBezTo>
                  <a:pt x="398193" y="802696"/>
                  <a:pt x="399306" y="754087"/>
                  <a:pt x="377371" y="841829"/>
                </a:cubicBezTo>
                <a:cubicBezTo>
                  <a:pt x="343504" y="836991"/>
                  <a:pt x="303139" y="847840"/>
                  <a:pt x="275771" y="827314"/>
                </a:cubicBezTo>
                <a:cubicBezTo>
                  <a:pt x="256036" y="812512"/>
                  <a:pt x="263840" y="779277"/>
                  <a:pt x="261257" y="754743"/>
                </a:cubicBezTo>
                <a:cubicBezTo>
                  <a:pt x="254148" y="687210"/>
                  <a:pt x="256815" y="618698"/>
                  <a:pt x="246742" y="551543"/>
                </a:cubicBezTo>
                <a:cubicBezTo>
                  <a:pt x="236712" y="484680"/>
                  <a:pt x="220712" y="468954"/>
                  <a:pt x="188685" y="420914"/>
                </a:cubicBezTo>
                <a:lnTo>
                  <a:pt x="159657" y="333829"/>
                </a:lnTo>
                <a:cubicBezTo>
                  <a:pt x="154819" y="319315"/>
                  <a:pt x="148142" y="305288"/>
                  <a:pt x="145142" y="290286"/>
                </a:cubicBezTo>
                <a:cubicBezTo>
                  <a:pt x="124628" y="187714"/>
                  <a:pt x="138428" y="241112"/>
                  <a:pt x="101600" y="130629"/>
                </a:cubicBezTo>
                <a:lnTo>
                  <a:pt x="87085" y="87086"/>
                </a:lnTo>
                <a:cubicBezTo>
                  <a:pt x="82247" y="72572"/>
                  <a:pt x="87414" y="47254"/>
                  <a:pt x="72571" y="43543"/>
                </a:cubicBezTo>
                <a:cubicBezTo>
                  <a:pt x="4019" y="26405"/>
                  <a:pt x="23435" y="46871"/>
                  <a:pt x="0" y="0"/>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597" name="Group 24596"/>
          <p:cNvGrpSpPr/>
          <p:nvPr/>
        </p:nvGrpSpPr>
        <p:grpSpPr>
          <a:xfrm>
            <a:off x="4087576" y="5555832"/>
            <a:ext cx="731562" cy="564680"/>
            <a:chOff x="4572000" y="4572000"/>
            <a:chExt cx="1040591" cy="798286"/>
          </a:xfrm>
        </p:grpSpPr>
        <p:sp>
          <p:nvSpPr>
            <p:cNvPr id="24595" name="Freeform 24594"/>
            <p:cNvSpPr/>
            <p:nvPr/>
          </p:nvSpPr>
          <p:spPr>
            <a:xfrm>
              <a:off x="4572000" y="4572000"/>
              <a:ext cx="1040591" cy="798286"/>
            </a:xfrm>
            <a:custGeom>
              <a:avLst/>
              <a:gdLst>
                <a:gd name="connsiteX0" fmla="*/ 827314 w 1040591"/>
                <a:gd name="connsiteY0" fmla="*/ 174171 h 798286"/>
                <a:gd name="connsiteX1" fmla="*/ 754743 w 1040591"/>
                <a:gd name="connsiteY1" fmla="*/ 159657 h 798286"/>
                <a:gd name="connsiteX2" fmla="*/ 711200 w 1040591"/>
                <a:gd name="connsiteY2" fmla="*/ 145143 h 798286"/>
                <a:gd name="connsiteX3" fmla="*/ 653143 w 1040591"/>
                <a:gd name="connsiteY3" fmla="*/ 130629 h 798286"/>
                <a:gd name="connsiteX4" fmla="*/ 609600 w 1040591"/>
                <a:gd name="connsiteY4" fmla="*/ 101600 h 798286"/>
                <a:gd name="connsiteX5" fmla="*/ 522514 w 1040591"/>
                <a:gd name="connsiteY5" fmla="*/ 14514 h 798286"/>
                <a:gd name="connsiteX6" fmla="*/ 464457 w 1040591"/>
                <a:gd name="connsiteY6" fmla="*/ 0 h 798286"/>
                <a:gd name="connsiteX7" fmla="*/ 333829 w 1040591"/>
                <a:gd name="connsiteY7" fmla="*/ 58057 h 798286"/>
                <a:gd name="connsiteX8" fmla="*/ 246743 w 1040591"/>
                <a:gd name="connsiteY8" fmla="*/ 87086 h 798286"/>
                <a:gd name="connsiteX9" fmla="*/ 116114 w 1040591"/>
                <a:gd name="connsiteY9" fmla="*/ 188686 h 798286"/>
                <a:gd name="connsiteX10" fmla="*/ 87086 w 1040591"/>
                <a:gd name="connsiteY10" fmla="*/ 246743 h 798286"/>
                <a:gd name="connsiteX11" fmla="*/ 58057 w 1040591"/>
                <a:gd name="connsiteY11" fmla="*/ 333829 h 798286"/>
                <a:gd name="connsiteX12" fmla="*/ 29029 w 1040591"/>
                <a:gd name="connsiteY12" fmla="*/ 377371 h 798286"/>
                <a:gd name="connsiteX13" fmla="*/ 0 w 1040591"/>
                <a:gd name="connsiteY13" fmla="*/ 595086 h 798286"/>
                <a:gd name="connsiteX14" fmla="*/ 14514 w 1040591"/>
                <a:gd name="connsiteY14" fmla="*/ 696686 h 798286"/>
                <a:gd name="connsiteX15" fmla="*/ 58057 w 1040591"/>
                <a:gd name="connsiteY15" fmla="*/ 725714 h 798286"/>
                <a:gd name="connsiteX16" fmla="*/ 145143 w 1040591"/>
                <a:gd name="connsiteY16" fmla="*/ 754743 h 798286"/>
                <a:gd name="connsiteX17" fmla="*/ 188686 w 1040591"/>
                <a:gd name="connsiteY17" fmla="*/ 769257 h 798286"/>
                <a:gd name="connsiteX18" fmla="*/ 609600 w 1040591"/>
                <a:gd name="connsiteY18" fmla="*/ 798286 h 798286"/>
                <a:gd name="connsiteX19" fmla="*/ 841829 w 1040591"/>
                <a:gd name="connsiteY19" fmla="*/ 783771 h 798286"/>
                <a:gd name="connsiteX20" fmla="*/ 928914 w 1040591"/>
                <a:gd name="connsiteY20" fmla="*/ 711200 h 798286"/>
                <a:gd name="connsiteX21" fmla="*/ 1016000 w 1040591"/>
                <a:gd name="connsiteY21" fmla="*/ 638629 h 798286"/>
                <a:gd name="connsiteX22" fmla="*/ 1016000 w 1040591"/>
                <a:gd name="connsiteY22" fmla="*/ 406400 h 798286"/>
                <a:gd name="connsiteX23" fmla="*/ 972457 w 1040591"/>
                <a:gd name="connsiteY23" fmla="*/ 362857 h 798286"/>
                <a:gd name="connsiteX24" fmla="*/ 943429 w 1040591"/>
                <a:gd name="connsiteY24" fmla="*/ 319314 h 798286"/>
                <a:gd name="connsiteX25" fmla="*/ 928914 w 1040591"/>
                <a:gd name="connsiteY25" fmla="*/ 275771 h 798286"/>
                <a:gd name="connsiteX26" fmla="*/ 885371 w 1040591"/>
                <a:gd name="connsiteY26" fmla="*/ 261257 h 798286"/>
                <a:gd name="connsiteX27" fmla="*/ 856343 w 1040591"/>
                <a:gd name="connsiteY27" fmla="*/ 217714 h 798286"/>
                <a:gd name="connsiteX28" fmla="*/ 841829 w 1040591"/>
                <a:gd name="connsiteY28" fmla="*/ 174171 h 798286"/>
                <a:gd name="connsiteX29" fmla="*/ 827314 w 1040591"/>
                <a:gd name="connsiteY29" fmla="*/ 174171 h 79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0591" h="798286">
                  <a:moveTo>
                    <a:pt x="827314" y="174171"/>
                  </a:moveTo>
                  <a:cubicBezTo>
                    <a:pt x="812800" y="171752"/>
                    <a:pt x="778676" y="165640"/>
                    <a:pt x="754743" y="159657"/>
                  </a:cubicBezTo>
                  <a:cubicBezTo>
                    <a:pt x="739900" y="155946"/>
                    <a:pt x="725911" y="149346"/>
                    <a:pt x="711200" y="145143"/>
                  </a:cubicBezTo>
                  <a:cubicBezTo>
                    <a:pt x="692020" y="139663"/>
                    <a:pt x="672495" y="135467"/>
                    <a:pt x="653143" y="130629"/>
                  </a:cubicBezTo>
                  <a:cubicBezTo>
                    <a:pt x="638629" y="120953"/>
                    <a:pt x="622638" y="113189"/>
                    <a:pt x="609600" y="101600"/>
                  </a:cubicBezTo>
                  <a:cubicBezTo>
                    <a:pt x="578917" y="74326"/>
                    <a:pt x="562341" y="24471"/>
                    <a:pt x="522514" y="14514"/>
                  </a:cubicBezTo>
                  <a:lnTo>
                    <a:pt x="464457" y="0"/>
                  </a:lnTo>
                  <a:cubicBezTo>
                    <a:pt x="251680" y="35462"/>
                    <a:pt x="471725" y="-18553"/>
                    <a:pt x="333829" y="58057"/>
                  </a:cubicBezTo>
                  <a:cubicBezTo>
                    <a:pt x="307081" y="72917"/>
                    <a:pt x="272203" y="70113"/>
                    <a:pt x="246743" y="87086"/>
                  </a:cubicBezTo>
                  <a:cubicBezTo>
                    <a:pt x="142578" y="156529"/>
                    <a:pt x="184327" y="120473"/>
                    <a:pt x="116114" y="188686"/>
                  </a:cubicBezTo>
                  <a:cubicBezTo>
                    <a:pt x="106438" y="208038"/>
                    <a:pt x="95122" y="226654"/>
                    <a:pt x="87086" y="246743"/>
                  </a:cubicBezTo>
                  <a:cubicBezTo>
                    <a:pt x="75722" y="275153"/>
                    <a:pt x="75030" y="308369"/>
                    <a:pt x="58057" y="333829"/>
                  </a:cubicBezTo>
                  <a:lnTo>
                    <a:pt x="29029" y="377371"/>
                  </a:lnTo>
                  <a:cubicBezTo>
                    <a:pt x="19244" y="436080"/>
                    <a:pt x="0" y="541786"/>
                    <a:pt x="0" y="595086"/>
                  </a:cubicBezTo>
                  <a:cubicBezTo>
                    <a:pt x="0" y="629296"/>
                    <a:pt x="620" y="665424"/>
                    <a:pt x="14514" y="696686"/>
                  </a:cubicBezTo>
                  <a:cubicBezTo>
                    <a:pt x="21599" y="712626"/>
                    <a:pt x="42117" y="718629"/>
                    <a:pt x="58057" y="725714"/>
                  </a:cubicBezTo>
                  <a:cubicBezTo>
                    <a:pt x="86019" y="738141"/>
                    <a:pt x="116114" y="745067"/>
                    <a:pt x="145143" y="754743"/>
                  </a:cubicBezTo>
                  <a:cubicBezTo>
                    <a:pt x="159657" y="759581"/>
                    <a:pt x="173595" y="766742"/>
                    <a:pt x="188686" y="769257"/>
                  </a:cubicBezTo>
                  <a:cubicBezTo>
                    <a:pt x="385637" y="802082"/>
                    <a:pt x="246370" y="782493"/>
                    <a:pt x="609600" y="798286"/>
                  </a:cubicBezTo>
                  <a:cubicBezTo>
                    <a:pt x="687010" y="793448"/>
                    <a:pt x="765217" y="795868"/>
                    <a:pt x="841829" y="783771"/>
                  </a:cubicBezTo>
                  <a:cubicBezTo>
                    <a:pt x="868505" y="779559"/>
                    <a:pt x="912981" y="724478"/>
                    <a:pt x="928914" y="711200"/>
                  </a:cubicBezTo>
                  <a:cubicBezTo>
                    <a:pt x="1050166" y="610156"/>
                    <a:pt x="888780" y="765846"/>
                    <a:pt x="1016000" y="638629"/>
                  </a:cubicBezTo>
                  <a:cubicBezTo>
                    <a:pt x="1045570" y="549918"/>
                    <a:pt x="1051857" y="549829"/>
                    <a:pt x="1016000" y="406400"/>
                  </a:cubicBezTo>
                  <a:cubicBezTo>
                    <a:pt x="1011022" y="386486"/>
                    <a:pt x="985598" y="378626"/>
                    <a:pt x="972457" y="362857"/>
                  </a:cubicBezTo>
                  <a:cubicBezTo>
                    <a:pt x="961290" y="349456"/>
                    <a:pt x="951230" y="334916"/>
                    <a:pt x="943429" y="319314"/>
                  </a:cubicBezTo>
                  <a:cubicBezTo>
                    <a:pt x="936587" y="305630"/>
                    <a:pt x="939732" y="286589"/>
                    <a:pt x="928914" y="275771"/>
                  </a:cubicBezTo>
                  <a:cubicBezTo>
                    <a:pt x="918096" y="264953"/>
                    <a:pt x="899885" y="266095"/>
                    <a:pt x="885371" y="261257"/>
                  </a:cubicBezTo>
                  <a:cubicBezTo>
                    <a:pt x="875695" y="246743"/>
                    <a:pt x="864144" y="233316"/>
                    <a:pt x="856343" y="217714"/>
                  </a:cubicBezTo>
                  <a:cubicBezTo>
                    <a:pt x="849501" y="204030"/>
                    <a:pt x="852647" y="184989"/>
                    <a:pt x="841829" y="174171"/>
                  </a:cubicBezTo>
                  <a:cubicBezTo>
                    <a:pt x="834987" y="167329"/>
                    <a:pt x="841828" y="176590"/>
                    <a:pt x="827314" y="174171"/>
                  </a:cubicBezTo>
                  <a:close/>
                </a:path>
              </a:pathLst>
            </a:custGeom>
            <a:blipFill>
              <a:blip r:embed="rId4"/>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96" name="Oval 24595"/>
            <p:cNvSpPr/>
            <p:nvPr/>
          </p:nvSpPr>
          <p:spPr>
            <a:xfrm>
              <a:off x="4953000" y="4876800"/>
              <a:ext cx="228600" cy="236881"/>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617" name="Group 24616"/>
          <p:cNvGrpSpPr/>
          <p:nvPr/>
        </p:nvGrpSpPr>
        <p:grpSpPr>
          <a:xfrm rot="20787410">
            <a:off x="4249911" y="3189503"/>
            <a:ext cx="2263980" cy="989490"/>
            <a:chOff x="4484914" y="4775200"/>
            <a:chExt cx="3353706" cy="1727200"/>
          </a:xfrm>
          <a:noFill/>
        </p:grpSpPr>
        <p:sp>
          <p:nvSpPr>
            <p:cNvPr id="24599" name="Freeform 24598"/>
            <p:cNvSpPr/>
            <p:nvPr/>
          </p:nvSpPr>
          <p:spPr>
            <a:xfrm>
              <a:off x="4949372" y="5034965"/>
              <a:ext cx="2889248" cy="901378"/>
            </a:xfrm>
            <a:custGeom>
              <a:avLst/>
              <a:gdLst>
                <a:gd name="connsiteX0" fmla="*/ 682172 w 2704543"/>
                <a:gd name="connsiteY0" fmla="*/ 188686 h 798286"/>
                <a:gd name="connsiteX1" fmla="*/ 682172 w 2704543"/>
                <a:gd name="connsiteY1" fmla="*/ 188686 h 798286"/>
                <a:gd name="connsiteX2" fmla="*/ 551543 w 2704543"/>
                <a:gd name="connsiteY2" fmla="*/ 159657 h 798286"/>
                <a:gd name="connsiteX3" fmla="*/ 508000 w 2704543"/>
                <a:gd name="connsiteY3" fmla="*/ 145143 h 798286"/>
                <a:gd name="connsiteX4" fmla="*/ 478972 w 2704543"/>
                <a:gd name="connsiteY4" fmla="*/ 0 h 798286"/>
                <a:gd name="connsiteX5" fmla="*/ 478972 w 2704543"/>
                <a:gd name="connsiteY5" fmla="*/ 0 h 798286"/>
                <a:gd name="connsiteX6" fmla="*/ 420915 w 2704543"/>
                <a:gd name="connsiteY6" fmla="*/ 174172 h 798286"/>
                <a:gd name="connsiteX7" fmla="*/ 333829 w 2704543"/>
                <a:gd name="connsiteY7" fmla="*/ 203200 h 798286"/>
                <a:gd name="connsiteX8" fmla="*/ 188686 w 2704543"/>
                <a:gd name="connsiteY8" fmla="*/ 246743 h 798286"/>
                <a:gd name="connsiteX9" fmla="*/ 101600 w 2704543"/>
                <a:gd name="connsiteY9" fmla="*/ 217714 h 798286"/>
                <a:gd name="connsiteX10" fmla="*/ 58058 w 2704543"/>
                <a:gd name="connsiteY10" fmla="*/ 188686 h 798286"/>
                <a:gd name="connsiteX11" fmla="*/ 58058 w 2704543"/>
                <a:gd name="connsiteY11" fmla="*/ 188686 h 798286"/>
                <a:gd name="connsiteX12" fmla="*/ 87086 w 2704543"/>
                <a:gd name="connsiteY12" fmla="*/ 319314 h 798286"/>
                <a:gd name="connsiteX13" fmla="*/ 101600 w 2704543"/>
                <a:gd name="connsiteY13" fmla="*/ 362857 h 798286"/>
                <a:gd name="connsiteX14" fmla="*/ 116115 w 2704543"/>
                <a:gd name="connsiteY14" fmla="*/ 478972 h 798286"/>
                <a:gd name="connsiteX15" fmla="*/ 87086 w 2704543"/>
                <a:gd name="connsiteY15" fmla="*/ 580572 h 798286"/>
                <a:gd name="connsiteX16" fmla="*/ 58058 w 2704543"/>
                <a:gd name="connsiteY16" fmla="*/ 624114 h 798286"/>
                <a:gd name="connsiteX17" fmla="*/ 0 w 2704543"/>
                <a:gd name="connsiteY17" fmla="*/ 624114 h 798286"/>
                <a:gd name="connsiteX18" fmla="*/ 0 w 2704543"/>
                <a:gd name="connsiteY18" fmla="*/ 624114 h 798286"/>
                <a:gd name="connsiteX19" fmla="*/ 348343 w 2704543"/>
                <a:gd name="connsiteY19" fmla="*/ 667657 h 798286"/>
                <a:gd name="connsiteX20" fmla="*/ 435429 w 2704543"/>
                <a:gd name="connsiteY20" fmla="*/ 711200 h 798286"/>
                <a:gd name="connsiteX21" fmla="*/ 478972 w 2704543"/>
                <a:gd name="connsiteY21" fmla="*/ 725714 h 798286"/>
                <a:gd name="connsiteX22" fmla="*/ 508000 w 2704543"/>
                <a:gd name="connsiteY22" fmla="*/ 798286 h 798286"/>
                <a:gd name="connsiteX23" fmla="*/ 508000 w 2704543"/>
                <a:gd name="connsiteY23" fmla="*/ 798286 h 798286"/>
                <a:gd name="connsiteX24" fmla="*/ 580572 w 2704543"/>
                <a:gd name="connsiteY24" fmla="*/ 638629 h 798286"/>
                <a:gd name="connsiteX25" fmla="*/ 624115 w 2704543"/>
                <a:gd name="connsiteY25" fmla="*/ 595086 h 798286"/>
                <a:gd name="connsiteX26" fmla="*/ 827315 w 2704543"/>
                <a:gd name="connsiteY26" fmla="*/ 595086 h 798286"/>
                <a:gd name="connsiteX27" fmla="*/ 827315 w 2704543"/>
                <a:gd name="connsiteY27" fmla="*/ 580572 h 798286"/>
                <a:gd name="connsiteX28" fmla="*/ 841829 w 2704543"/>
                <a:gd name="connsiteY28" fmla="*/ 348343 h 798286"/>
                <a:gd name="connsiteX29" fmla="*/ 885372 w 2704543"/>
                <a:gd name="connsiteY29" fmla="*/ 304800 h 798286"/>
                <a:gd name="connsiteX30" fmla="*/ 972458 w 2704543"/>
                <a:gd name="connsiteY30" fmla="*/ 275772 h 798286"/>
                <a:gd name="connsiteX31" fmla="*/ 1088572 w 2704543"/>
                <a:gd name="connsiteY31" fmla="*/ 232229 h 798286"/>
                <a:gd name="connsiteX32" fmla="*/ 1175658 w 2704543"/>
                <a:gd name="connsiteY32" fmla="*/ 203200 h 798286"/>
                <a:gd name="connsiteX33" fmla="*/ 1611086 w 2704543"/>
                <a:gd name="connsiteY33" fmla="*/ 232229 h 798286"/>
                <a:gd name="connsiteX34" fmla="*/ 1988458 w 2704543"/>
                <a:gd name="connsiteY34" fmla="*/ 261257 h 798286"/>
                <a:gd name="connsiteX35" fmla="*/ 2177143 w 2704543"/>
                <a:gd name="connsiteY35" fmla="*/ 275772 h 798286"/>
                <a:gd name="connsiteX36" fmla="*/ 2177143 w 2704543"/>
                <a:gd name="connsiteY36" fmla="*/ 275772 h 798286"/>
                <a:gd name="connsiteX37" fmla="*/ 2365829 w 2704543"/>
                <a:gd name="connsiteY37" fmla="*/ 391886 h 798286"/>
                <a:gd name="connsiteX38" fmla="*/ 2423886 w 2704543"/>
                <a:gd name="connsiteY38" fmla="*/ 478972 h 798286"/>
                <a:gd name="connsiteX39" fmla="*/ 2510972 w 2704543"/>
                <a:gd name="connsiteY39" fmla="*/ 508000 h 798286"/>
                <a:gd name="connsiteX40" fmla="*/ 2699658 w 2704543"/>
                <a:gd name="connsiteY40" fmla="*/ 493486 h 798286"/>
                <a:gd name="connsiteX41" fmla="*/ 2670629 w 2704543"/>
                <a:gd name="connsiteY41" fmla="*/ 449943 h 798286"/>
                <a:gd name="connsiteX42" fmla="*/ 2510972 w 2704543"/>
                <a:gd name="connsiteY42" fmla="*/ 435429 h 798286"/>
                <a:gd name="connsiteX43" fmla="*/ 2525486 w 2704543"/>
                <a:gd name="connsiteY43" fmla="*/ 377372 h 798286"/>
                <a:gd name="connsiteX44" fmla="*/ 2656115 w 2704543"/>
                <a:gd name="connsiteY44" fmla="*/ 304800 h 798286"/>
                <a:gd name="connsiteX45" fmla="*/ 2699658 w 2704543"/>
                <a:gd name="connsiteY45" fmla="*/ 217714 h 798286"/>
                <a:gd name="connsiteX46" fmla="*/ 2656115 w 2704543"/>
                <a:gd name="connsiteY46" fmla="*/ 203200 h 798286"/>
                <a:gd name="connsiteX47" fmla="*/ 2583543 w 2704543"/>
                <a:gd name="connsiteY47" fmla="*/ 275772 h 798286"/>
                <a:gd name="connsiteX48" fmla="*/ 2496458 w 2704543"/>
                <a:gd name="connsiteY48" fmla="*/ 304800 h 798286"/>
                <a:gd name="connsiteX49" fmla="*/ 2423886 w 2704543"/>
                <a:gd name="connsiteY49" fmla="*/ 174172 h 798286"/>
                <a:gd name="connsiteX50" fmla="*/ 2409372 w 2704543"/>
                <a:gd name="connsiteY50" fmla="*/ 58057 h 798286"/>
                <a:gd name="connsiteX51" fmla="*/ 2394858 w 2704543"/>
                <a:gd name="connsiteY51" fmla="*/ 130629 h 798286"/>
                <a:gd name="connsiteX52" fmla="*/ 2380343 w 2704543"/>
                <a:gd name="connsiteY52" fmla="*/ 232229 h 798286"/>
                <a:gd name="connsiteX53" fmla="*/ 2336800 w 2704543"/>
                <a:gd name="connsiteY53" fmla="*/ 246743 h 798286"/>
                <a:gd name="connsiteX54" fmla="*/ 2177143 w 2704543"/>
                <a:gd name="connsiteY54" fmla="*/ 232229 h 798286"/>
                <a:gd name="connsiteX55" fmla="*/ 2162629 w 2704543"/>
                <a:gd name="connsiteY55" fmla="*/ 188686 h 798286"/>
                <a:gd name="connsiteX56" fmla="*/ 2119086 w 2704543"/>
                <a:gd name="connsiteY56" fmla="*/ 174172 h 798286"/>
                <a:gd name="connsiteX57" fmla="*/ 1973943 w 2704543"/>
                <a:gd name="connsiteY57" fmla="*/ 174172 h 798286"/>
                <a:gd name="connsiteX58" fmla="*/ 2017486 w 2704543"/>
                <a:gd name="connsiteY58" fmla="*/ 159657 h 798286"/>
                <a:gd name="connsiteX59" fmla="*/ 1538515 w 2704543"/>
                <a:gd name="connsiteY59" fmla="*/ 130629 h 798286"/>
                <a:gd name="connsiteX60" fmla="*/ 1146629 w 2704543"/>
                <a:gd name="connsiteY60" fmla="*/ 130629 h 798286"/>
                <a:gd name="connsiteX61" fmla="*/ 1146629 w 2704543"/>
                <a:gd name="connsiteY61" fmla="*/ 130629 h 798286"/>
                <a:gd name="connsiteX62" fmla="*/ 1016000 w 2704543"/>
                <a:gd name="connsiteY62" fmla="*/ 145143 h 798286"/>
                <a:gd name="connsiteX63" fmla="*/ 885372 w 2704543"/>
                <a:gd name="connsiteY63" fmla="*/ 203200 h 798286"/>
                <a:gd name="connsiteX64" fmla="*/ 841829 w 2704543"/>
                <a:gd name="connsiteY64" fmla="*/ 217714 h 798286"/>
                <a:gd name="connsiteX65" fmla="*/ 682172 w 2704543"/>
                <a:gd name="connsiteY65" fmla="*/ 188686 h 798286"/>
                <a:gd name="connsiteX0" fmla="*/ 682172 w 2704543"/>
                <a:gd name="connsiteY0" fmla="*/ 188686 h 798286"/>
                <a:gd name="connsiteX1" fmla="*/ 682172 w 2704543"/>
                <a:gd name="connsiteY1" fmla="*/ 188686 h 798286"/>
                <a:gd name="connsiteX2" fmla="*/ 551543 w 2704543"/>
                <a:gd name="connsiteY2" fmla="*/ 159657 h 798286"/>
                <a:gd name="connsiteX3" fmla="*/ 508000 w 2704543"/>
                <a:gd name="connsiteY3" fmla="*/ 145143 h 798286"/>
                <a:gd name="connsiteX4" fmla="*/ 478972 w 2704543"/>
                <a:gd name="connsiteY4" fmla="*/ 0 h 798286"/>
                <a:gd name="connsiteX5" fmla="*/ 478972 w 2704543"/>
                <a:gd name="connsiteY5" fmla="*/ 0 h 798286"/>
                <a:gd name="connsiteX6" fmla="*/ 420915 w 2704543"/>
                <a:gd name="connsiteY6" fmla="*/ 174172 h 798286"/>
                <a:gd name="connsiteX7" fmla="*/ 333829 w 2704543"/>
                <a:gd name="connsiteY7" fmla="*/ 203200 h 798286"/>
                <a:gd name="connsiteX8" fmla="*/ 188686 w 2704543"/>
                <a:gd name="connsiteY8" fmla="*/ 246743 h 798286"/>
                <a:gd name="connsiteX9" fmla="*/ 101600 w 2704543"/>
                <a:gd name="connsiteY9" fmla="*/ 217714 h 798286"/>
                <a:gd name="connsiteX10" fmla="*/ 58058 w 2704543"/>
                <a:gd name="connsiteY10" fmla="*/ 188686 h 798286"/>
                <a:gd name="connsiteX11" fmla="*/ 58058 w 2704543"/>
                <a:gd name="connsiteY11" fmla="*/ 188686 h 798286"/>
                <a:gd name="connsiteX12" fmla="*/ 87086 w 2704543"/>
                <a:gd name="connsiteY12" fmla="*/ 319314 h 798286"/>
                <a:gd name="connsiteX13" fmla="*/ 101600 w 2704543"/>
                <a:gd name="connsiteY13" fmla="*/ 362857 h 798286"/>
                <a:gd name="connsiteX14" fmla="*/ 116115 w 2704543"/>
                <a:gd name="connsiteY14" fmla="*/ 478972 h 798286"/>
                <a:gd name="connsiteX15" fmla="*/ 87086 w 2704543"/>
                <a:gd name="connsiteY15" fmla="*/ 580572 h 798286"/>
                <a:gd name="connsiteX16" fmla="*/ 58058 w 2704543"/>
                <a:gd name="connsiteY16" fmla="*/ 624114 h 798286"/>
                <a:gd name="connsiteX17" fmla="*/ 0 w 2704543"/>
                <a:gd name="connsiteY17" fmla="*/ 624114 h 798286"/>
                <a:gd name="connsiteX18" fmla="*/ 0 w 2704543"/>
                <a:gd name="connsiteY18" fmla="*/ 624114 h 798286"/>
                <a:gd name="connsiteX19" fmla="*/ 348343 w 2704543"/>
                <a:gd name="connsiteY19" fmla="*/ 667657 h 798286"/>
                <a:gd name="connsiteX20" fmla="*/ 435429 w 2704543"/>
                <a:gd name="connsiteY20" fmla="*/ 711200 h 798286"/>
                <a:gd name="connsiteX21" fmla="*/ 478972 w 2704543"/>
                <a:gd name="connsiteY21" fmla="*/ 725714 h 798286"/>
                <a:gd name="connsiteX22" fmla="*/ 508000 w 2704543"/>
                <a:gd name="connsiteY22" fmla="*/ 798286 h 798286"/>
                <a:gd name="connsiteX23" fmla="*/ 508000 w 2704543"/>
                <a:gd name="connsiteY23" fmla="*/ 798286 h 798286"/>
                <a:gd name="connsiteX24" fmla="*/ 580572 w 2704543"/>
                <a:gd name="connsiteY24" fmla="*/ 638629 h 798286"/>
                <a:gd name="connsiteX25" fmla="*/ 624115 w 2704543"/>
                <a:gd name="connsiteY25" fmla="*/ 595086 h 798286"/>
                <a:gd name="connsiteX26" fmla="*/ 827315 w 2704543"/>
                <a:gd name="connsiteY26" fmla="*/ 595086 h 798286"/>
                <a:gd name="connsiteX27" fmla="*/ 827315 w 2704543"/>
                <a:gd name="connsiteY27" fmla="*/ 580572 h 798286"/>
                <a:gd name="connsiteX28" fmla="*/ 841829 w 2704543"/>
                <a:gd name="connsiteY28" fmla="*/ 348343 h 798286"/>
                <a:gd name="connsiteX29" fmla="*/ 885372 w 2704543"/>
                <a:gd name="connsiteY29" fmla="*/ 304800 h 798286"/>
                <a:gd name="connsiteX30" fmla="*/ 972458 w 2704543"/>
                <a:gd name="connsiteY30" fmla="*/ 275772 h 798286"/>
                <a:gd name="connsiteX31" fmla="*/ 1088572 w 2704543"/>
                <a:gd name="connsiteY31" fmla="*/ 232229 h 798286"/>
                <a:gd name="connsiteX32" fmla="*/ 1175658 w 2704543"/>
                <a:gd name="connsiteY32" fmla="*/ 203200 h 798286"/>
                <a:gd name="connsiteX33" fmla="*/ 1611086 w 2704543"/>
                <a:gd name="connsiteY33" fmla="*/ 232229 h 798286"/>
                <a:gd name="connsiteX34" fmla="*/ 1988458 w 2704543"/>
                <a:gd name="connsiteY34" fmla="*/ 261257 h 798286"/>
                <a:gd name="connsiteX35" fmla="*/ 2177143 w 2704543"/>
                <a:gd name="connsiteY35" fmla="*/ 275772 h 798286"/>
                <a:gd name="connsiteX36" fmla="*/ 2177143 w 2704543"/>
                <a:gd name="connsiteY36" fmla="*/ 275772 h 798286"/>
                <a:gd name="connsiteX37" fmla="*/ 2365829 w 2704543"/>
                <a:gd name="connsiteY37" fmla="*/ 391886 h 798286"/>
                <a:gd name="connsiteX38" fmla="*/ 2423886 w 2704543"/>
                <a:gd name="connsiteY38" fmla="*/ 478972 h 798286"/>
                <a:gd name="connsiteX39" fmla="*/ 2510972 w 2704543"/>
                <a:gd name="connsiteY39" fmla="*/ 508000 h 798286"/>
                <a:gd name="connsiteX40" fmla="*/ 2699658 w 2704543"/>
                <a:gd name="connsiteY40" fmla="*/ 493486 h 798286"/>
                <a:gd name="connsiteX41" fmla="*/ 2670629 w 2704543"/>
                <a:gd name="connsiteY41" fmla="*/ 449943 h 798286"/>
                <a:gd name="connsiteX42" fmla="*/ 2510972 w 2704543"/>
                <a:gd name="connsiteY42" fmla="*/ 435429 h 798286"/>
                <a:gd name="connsiteX43" fmla="*/ 2525486 w 2704543"/>
                <a:gd name="connsiteY43" fmla="*/ 377372 h 798286"/>
                <a:gd name="connsiteX44" fmla="*/ 2656115 w 2704543"/>
                <a:gd name="connsiteY44" fmla="*/ 304800 h 798286"/>
                <a:gd name="connsiteX45" fmla="*/ 2699658 w 2704543"/>
                <a:gd name="connsiteY45" fmla="*/ 217714 h 798286"/>
                <a:gd name="connsiteX46" fmla="*/ 2656115 w 2704543"/>
                <a:gd name="connsiteY46" fmla="*/ 203200 h 798286"/>
                <a:gd name="connsiteX47" fmla="*/ 2583543 w 2704543"/>
                <a:gd name="connsiteY47" fmla="*/ 275772 h 798286"/>
                <a:gd name="connsiteX48" fmla="*/ 2496458 w 2704543"/>
                <a:gd name="connsiteY48" fmla="*/ 304800 h 798286"/>
                <a:gd name="connsiteX49" fmla="*/ 2423886 w 2704543"/>
                <a:gd name="connsiteY49" fmla="*/ 174172 h 798286"/>
                <a:gd name="connsiteX50" fmla="*/ 2409372 w 2704543"/>
                <a:gd name="connsiteY50" fmla="*/ 58057 h 798286"/>
                <a:gd name="connsiteX51" fmla="*/ 2394858 w 2704543"/>
                <a:gd name="connsiteY51" fmla="*/ 130629 h 798286"/>
                <a:gd name="connsiteX52" fmla="*/ 2380343 w 2704543"/>
                <a:gd name="connsiteY52" fmla="*/ 232229 h 798286"/>
                <a:gd name="connsiteX53" fmla="*/ 2336800 w 2704543"/>
                <a:gd name="connsiteY53" fmla="*/ 246743 h 798286"/>
                <a:gd name="connsiteX54" fmla="*/ 2177143 w 2704543"/>
                <a:gd name="connsiteY54" fmla="*/ 232229 h 798286"/>
                <a:gd name="connsiteX55" fmla="*/ 2162629 w 2704543"/>
                <a:gd name="connsiteY55" fmla="*/ 188686 h 798286"/>
                <a:gd name="connsiteX56" fmla="*/ 2119086 w 2704543"/>
                <a:gd name="connsiteY56" fmla="*/ 174172 h 798286"/>
                <a:gd name="connsiteX57" fmla="*/ 1973943 w 2704543"/>
                <a:gd name="connsiteY57" fmla="*/ 174172 h 798286"/>
                <a:gd name="connsiteX58" fmla="*/ 2017486 w 2704543"/>
                <a:gd name="connsiteY58" fmla="*/ 159657 h 798286"/>
                <a:gd name="connsiteX59" fmla="*/ 1538515 w 2704543"/>
                <a:gd name="connsiteY59" fmla="*/ 174172 h 798286"/>
                <a:gd name="connsiteX60" fmla="*/ 1146629 w 2704543"/>
                <a:gd name="connsiteY60" fmla="*/ 130629 h 798286"/>
                <a:gd name="connsiteX61" fmla="*/ 1146629 w 2704543"/>
                <a:gd name="connsiteY61" fmla="*/ 130629 h 798286"/>
                <a:gd name="connsiteX62" fmla="*/ 1016000 w 2704543"/>
                <a:gd name="connsiteY62" fmla="*/ 145143 h 798286"/>
                <a:gd name="connsiteX63" fmla="*/ 885372 w 2704543"/>
                <a:gd name="connsiteY63" fmla="*/ 203200 h 798286"/>
                <a:gd name="connsiteX64" fmla="*/ 841829 w 2704543"/>
                <a:gd name="connsiteY64" fmla="*/ 217714 h 798286"/>
                <a:gd name="connsiteX65" fmla="*/ 682172 w 2704543"/>
                <a:gd name="connsiteY65" fmla="*/ 188686 h 798286"/>
                <a:gd name="connsiteX0" fmla="*/ 682172 w 2704543"/>
                <a:gd name="connsiteY0" fmla="*/ 188686 h 798286"/>
                <a:gd name="connsiteX1" fmla="*/ 682172 w 2704543"/>
                <a:gd name="connsiteY1" fmla="*/ 188686 h 798286"/>
                <a:gd name="connsiteX2" fmla="*/ 551543 w 2704543"/>
                <a:gd name="connsiteY2" fmla="*/ 159657 h 798286"/>
                <a:gd name="connsiteX3" fmla="*/ 508000 w 2704543"/>
                <a:gd name="connsiteY3" fmla="*/ 145143 h 798286"/>
                <a:gd name="connsiteX4" fmla="*/ 478972 w 2704543"/>
                <a:gd name="connsiteY4" fmla="*/ 0 h 798286"/>
                <a:gd name="connsiteX5" fmla="*/ 478972 w 2704543"/>
                <a:gd name="connsiteY5" fmla="*/ 0 h 798286"/>
                <a:gd name="connsiteX6" fmla="*/ 420915 w 2704543"/>
                <a:gd name="connsiteY6" fmla="*/ 174172 h 798286"/>
                <a:gd name="connsiteX7" fmla="*/ 333829 w 2704543"/>
                <a:gd name="connsiteY7" fmla="*/ 203200 h 798286"/>
                <a:gd name="connsiteX8" fmla="*/ 188686 w 2704543"/>
                <a:gd name="connsiteY8" fmla="*/ 246743 h 798286"/>
                <a:gd name="connsiteX9" fmla="*/ 101600 w 2704543"/>
                <a:gd name="connsiteY9" fmla="*/ 217714 h 798286"/>
                <a:gd name="connsiteX10" fmla="*/ 58058 w 2704543"/>
                <a:gd name="connsiteY10" fmla="*/ 188686 h 798286"/>
                <a:gd name="connsiteX11" fmla="*/ 58058 w 2704543"/>
                <a:gd name="connsiteY11" fmla="*/ 188686 h 798286"/>
                <a:gd name="connsiteX12" fmla="*/ 87086 w 2704543"/>
                <a:gd name="connsiteY12" fmla="*/ 319314 h 798286"/>
                <a:gd name="connsiteX13" fmla="*/ 101600 w 2704543"/>
                <a:gd name="connsiteY13" fmla="*/ 362857 h 798286"/>
                <a:gd name="connsiteX14" fmla="*/ 116115 w 2704543"/>
                <a:gd name="connsiteY14" fmla="*/ 478972 h 798286"/>
                <a:gd name="connsiteX15" fmla="*/ 87086 w 2704543"/>
                <a:gd name="connsiteY15" fmla="*/ 580572 h 798286"/>
                <a:gd name="connsiteX16" fmla="*/ 58058 w 2704543"/>
                <a:gd name="connsiteY16" fmla="*/ 624114 h 798286"/>
                <a:gd name="connsiteX17" fmla="*/ 0 w 2704543"/>
                <a:gd name="connsiteY17" fmla="*/ 624114 h 798286"/>
                <a:gd name="connsiteX18" fmla="*/ 0 w 2704543"/>
                <a:gd name="connsiteY18" fmla="*/ 624114 h 798286"/>
                <a:gd name="connsiteX19" fmla="*/ 348343 w 2704543"/>
                <a:gd name="connsiteY19" fmla="*/ 667657 h 798286"/>
                <a:gd name="connsiteX20" fmla="*/ 435429 w 2704543"/>
                <a:gd name="connsiteY20" fmla="*/ 711200 h 798286"/>
                <a:gd name="connsiteX21" fmla="*/ 478972 w 2704543"/>
                <a:gd name="connsiteY21" fmla="*/ 725714 h 798286"/>
                <a:gd name="connsiteX22" fmla="*/ 508000 w 2704543"/>
                <a:gd name="connsiteY22" fmla="*/ 798286 h 798286"/>
                <a:gd name="connsiteX23" fmla="*/ 508000 w 2704543"/>
                <a:gd name="connsiteY23" fmla="*/ 798286 h 798286"/>
                <a:gd name="connsiteX24" fmla="*/ 580572 w 2704543"/>
                <a:gd name="connsiteY24" fmla="*/ 638629 h 798286"/>
                <a:gd name="connsiteX25" fmla="*/ 624115 w 2704543"/>
                <a:gd name="connsiteY25" fmla="*/ 595086 h 798286"/>
                <a:gd name="connsiteX26" fmla="*/ 827315 w 2704543"/>
                <a:gd name="connsiteY26" fmla="*/ 595086 h 798286"/>
                <a:gd name="connsiteX27" fmla="*/ 827315 w 2704543"/>
                <a:gd name="connsiteY27" fmla="*/ 580572 h 798286"/>
                <a:gd name="connsiteX28" fmla="*/ 841829 w 2704543"/>
                <a:gd name="connsiteY28" fmla="*/ 348343 h 798286"/>
                <a:gd name="connsiteX29" fmla="*/ 885372 w 2704543"/>
                <a:gd name="connsiteY29" fmla="*/ 304800 h 798286"/>
                <a:gd name="connsiteX30" fmla="*/ 972458 w 2704543"/>
                <a:gd name="connsiteY30" fmla="*/ 275772 h 798286"/>
                <a:gd name="connsiteX31" fmla="*/ 1088572 w 2704543"/>
                <a:gd name="connsiteY31" fmla="*/ 232229 h 798286"/>
                <a:gd name="connsiteX32" fmla="*/ 1175658 w 2704543"/>
                <a:gd name="connsiteY32" fmla="*/ 203200 h 798286"/>
                <a:gd name="connsiteX33" fmla="*/ 1611086 w 2704543"/>
                <a:gd name="connsiteY33" fmla="*/ 232229 h 798286"/>
                <a:gd name="connsiteX34" fmla="*/ 1988458 w 2704543"/>
                <a:gd name="connsiteY34" fmla="*/ 261257 h 798286"/>
                <a:gd name="connsiteX35" fmla="*/ 2177143 w 2704543"/>
                <a:gd name="connsiteY35" fmla="*/ 275772 h 798286"/>
                <a:gd name="connsiteX36" fmla="*/ 2177143 w 2704543"/>
                <a:gd name="connsiteY36" fmla="*/ 275772 h 798286"/>
                <a:gd name="connsiteX37" fmla="*/ 2365829 w 2704543"/>
                <a:gd name="connsiteY37" fmla="*/ 391886 h 798286"/>
                <a:gd name="connsiteX38" fmla="*/ 2423886 w 2704543"/>
                <a:gd name="connsiteY38" fmla="*/ 478972 h 798286"/>
                <a:gd name="connsiteX39" fmla="*/ 2510972 w 2704543"/>
                <a:gd name="connsiteY39" fmla="*/ 508000 h 798286"/>
                <a:gd name="connsiteX40" fmla="*/ 2699658 w 2704543"/>
                <a:gd name="connsiteY40" fmla="*/ 493486 h 798286"/>
                <a:gd name="connsiteX41" fmla="*/ 2670629 w 2704543"/>
                <a:gd name="connsiteY41" fmla="*/ 449943 h 798286"/>
                <a:gd name="connsiteX42" fmla="*/ 2510972 w 2704543"/>
                <a:gd name="connsiteY42" fmla="*/ 435429 h 798286"/>
                <a:gd name="connsiteX43" fmla="*/ 2525486 w 2704543"/>
                <a:gd name="connsiteY43" fmla="*/ 377372 h 798286"/>
                <a:gd name="connsiteX44" fmla="*/ 2656115 w 2704543"/>
                <a:gd name="connsiteY44" fmla="*/ 304800 h 798286"/>
                <a:gd name="connsiteX45" fmla="*/ 2699658 w 2704543"/>
                <a:gd name="connsiteY45" fmla="*/ 217714 h 798286"/>
                <a:gd name="connsiteX46" fmla="*/ 2656115 w 2704543"/>
                <a:gd name="connsiteY46" fmla="*/ 203200 h 798286"/>
                <a:gd name="connsiteX47" fmla="*/ 2583543 w 2704543"/>
                <a:gd name="connsiteY47" fmla="*/ 275772 h 798286"/>
                <a:gd name="connsiteX48" fmla="*/ 2496458 w 2704543"/>
                <a:gd name="connsiteY48" fmla="*/ 304800 h 798286"/>
                <a:gd name="connsiteX49" fmla="*/ 2423886 w 2704543"/>
                <a:gd name="connsiteY49" fmla="*/ 174172 h 798286"/>
                <a:gd name="connsiteX50" fmla="*/ 2409372 w 2704543"/>
                <a:gd name="connsiteY50" fmla="*/ 58057 h 798286"/>
                <a:gd name="connsiteX51" fmla="*/ 2394858 w 2704543"/>
                <a:gd name="connsiteY51" fmla="*/ 130629 h 798286"/>
                <a:gd name="connsiteX52" fmla="*/ 2380343 w 2704543"/>
                <a:gd name="connsiteY52" fmla="*/ 232229 h 798286"/>
                <a:gd name="connsiteX53" fmla="*/ 2336800 w 2704543"/>
                <a:gd name="connsiteY53" fmla="*/ 246743 h 798286"/>
                <a:gd name="connsiteX54" fmla="*/ 2177143 w 2704543"/>
                <a:gd name="connsiteY54" fmla="*/ 232229 h 798286"/>
                <a:gd name="connsiteX55" fmla="*/ 2162629 w 2704543"/>
                <a:gd name="connsiteY55" fmla="*/ 188686 h 798286"/>
                <a:gd name="connsiteX56" fmla="*/ 2119086 w 2704543"/>
                <a:gd name="connsiteY56" fmla="*/ 174172 h 798286"/>
                <a:gd name="connsiteX57" fmla="*/ 1973943 w 2704543"/>
                <a:gd name="connsiteY57" fmla="*/ 174172 h 798286"/>
                <a:gd name="connsiteX58" fmla="*/ 2017486 w 2704543"/>
                <a:gd name="connsiteY58" fmla="*/ 217714 h 798286"/>
                <a:gd name="connsiteX59" fmla="*/ 1538515 w 2704543"/>
                <a:gd name="connsiteY59" fmla="*/ 174172 h 798286"/>
                <a:gd name="connsiteX60" fmla="*/ 1146629 w 2704543"/>
                <a:gd name="connsiteY60" fmla="*/ 130629 h 798286"/>
                <a:gd name="connsiteX61" fmla="*/ 1146629 w 2704543"/>
                <a:gd name="connsiteY61" fmla="*/ 130629 h 798286"/>
                <a:gd name="connsiteX62" fmla="*/ 1016000 w 2704543"/>
                <a:gd name="connsiteY62" fmla="*/ 145143 h 798286"/>
                <a:gd name="connsiteX63" fmla="*/ 885372 w 2704543"/>
                <a:gd name="connsiteY63" fmla="*/ 203200 h 798286"/>
                <a:gd name="connsiteX64" fmla="*/ 841829 w 2704543"/>
                <a:gd name="connsiteY64" fmla="*/ 217714 h 798286"/>
                <a:gd name="connsiteX65" fmla="*/ 682172 w 2704543"/>
                <a:gd name="connsiteY65" fmla="*/ 188686 h 798286"/>
                <a:gd name="connsiteX0" fmla="*/ 682172 w 2704543"/>
                <a:gd name="connsiteY0" fmla="*/ 188686 h 798286"/>
                <a:gd name="connsiteX1" fmla="*/ 682172 w 2704543"/>
                <a:gd name="connsiteY1" fmla="*/ 188686 h 798286"/>
                <a:gd name="connsiteX2" fmla="*/ 551543 w 2704543"/>
                <a:gd name="connsiteY2" fmla="*/ 159657 h 798286"/>
                <a:gd name="connsiteX3" fmla="*/ 508000 w 2704543"/>
                <a:gd name="connsiteY3" fmla="*/ 145143 h 798286"/>
                <a:gd name="connsiteX4" fmla="*/ 478972 w 2704543"/>
                <a:gd name="connsiteY4" fmla="*/ 0 h 798286"/>
                <a:gd name="connsiteX5" fmla="*/ 478972 w 2704543"/>
                <a:gd name="connsiteY5" fmla="*/ 0 h 798286"/>
                <a:gd name="connsiteX6" fmla="*/ 420915 w 2704543"/>
                <a:gd name="connsiteY6" fmla="*/ 174172 h 798286"/>
                <a:gd name="connsiteX7" fmla="*/ 333829 w 2704543"/>
                <a:gd name="connsiteY7" fmla="*/ 203200 h 798286"/>
                <a:gd name="connsiteX8" fmla="*/ 188686 w 2704543"/>
                <a:gd name="connsiteY8" fmla="*/ 246743 h 798286"/>
                <a:gd name="connsiteX9" fmla="*/ 101600 w 2704543"/>
                <a:gd name="connsiteY9" fmla="*/ 217714 h 798286"/>
                <a:gd name="connsiteX10" fmla="*/ 58058 w 2704543"/>
                <a:gd name="connsiteY10" fmla="*/ 188686 h 798286"/>
                <a:gd name="connsiteX11" fmla="*/ 58058 w 2704543"/>
                <a:gd name="connsiteY11" fmla="*/ 188686 h 798286"/>
                <a:gd name="connsiteX12" fmla="*/ 87086 w 2704543"/>
                <a:gd name="connsiteY12" fmla="*/ 319314 h 798286"/>
                <a:gd name="connsiteX13" fmla="*/ 101600 w 2704543"/>
                <a:gd name="connsiteY13" fmla="*/ 362857 h 798286"/>
                <a:gd name="connsiteX14" fmla="*/ 116115 w 2704543"/>
                <a:gd name="connsiteY14" fmla="*/ 478972 h 798286"/>
                <a:gd name="connsiteX15" fmla="*/ 87086 w 2704543"/>
                <a:gd name="connsiteY15" fmla="*/ 580572 h 798286"/>
                <a:gd name="connsiteX16" fmla="*/ 58058 w 2704543"/>
                <a:gd name="connsiteY16" fmla="*/ 624114 h 798286"/>
                <a:gd name="connsiteX17" fmla="*/ 0 w 2704543"/>
                <a:gd name="connsiteY17" fmla="*/ 624114 h 798286"/>
                <a:gd name="connsiteX18" fmla="*/ 0 w 2704543"/>
                <a:gd name="connsiteY18" fmla="*/ 624114 h 798286"/>
                <a:gd name="connsiteX19" fmla="*/ 348343 w 2704543"/>
                <a:gd name="connsiteY19" fmla="*/ 667657 h 798286"/>
                <a:gd name="connsiteX20" fmla="*/ 435429 w 2704543"/>
                <a:gd name="connsiteY20" fmla="*/ 711200 h 798286"/>
                <a:gd name="connsiteX21" fmla="*/ 478972 w 2704543"/>
                <a:gd name="connsiteY21" fmla="*/ 725714 h 798286"/>
                <a:gd name="connsiteX22" fmla="*/ 508000 w 2704543"/>
                <a:gd name="connsiteY22" fmla="*/ 798286 h 798286"/>
                <a:gd name="connsiteX23" fmla="*/ 508000 w 2704543"/>
                <a:gd name="connsiteY23" fmla="*/ 798286 h 798286"/>
                <a:gd name="connsiteX24" fmla="*/ 580572 w 2704543"/>
                <a:gd name="connsiteY24" fmla="*/ 638629 h 798286"/>
                <a:gd name="connsiteX25" fmla="*/ 624115 w 2704543"/>
                <a:gd name="connsiteY25" fmla="*/ 595086 h 798286"/>
                <a:gd name="connsiteX26" fmla="*/ 827315 w 2704543"/>
                <a:gd name="connsiteY26" fmla="*/ 595086 h 798286"/>
                <a:gd name="connsiteX27" fmla="*/ 827315 w 2704543"/>
                <a:gd name="connsiteY27" fmla="*/ 580572 h 798286"/>
                <a:gd name="connsiteX28" fmla="*/ 841829 w 2704543"/>
                <a:gd name="connsiteY28" fmla="*/ 348343 h 798286"/>
                <a:gd name="connsiteX29" fmla="*/ 885372 w 2704543"/>
                <a:gd name="connsiteY29" fmla="*/ 304800 h 798286"/>
                <a:gd name="connsiteX30" fmla="*/ 972458 w 2704543"/>
                <a:gd name="connsiteY30" fmla="*/ 275772 h 798286"/>
                <a:gd name="connsiteX31" fmla="*/ 1088572 w 2704543"/>
                <a:gd name="connsiteY31" fmla="*/ 232229 h 798286"/>
                <a:gd name="connsiteX32" fmla="*/ 1175658 w 2704543"/>
                <a:gd name="connsiteY32" fmla="*/ 203200 h 798286"/>
                <a:gd name="connsiteX33" fmla="*/ 1611086 w 2704543"/>
                <a:gd name="connsiteY33" fmla="*/ 232229 h 798286"/>
                <a:gd name="connsiteX34" fmla="*/ 1988458 w 2704543"/>
                <a:gd name="connsiteY34" fmla="*/ 261257 h 798286"/>
                <a:gd name="connsiteX35" fmla="*/ 2177143 w 2704543"/>
                <a:gd name="connsiteY35" fmla="*/ 275772 h 798286"/>
                <a:gd name="connsiteX36" fmla="*/ 2177143 w 2704543"/>
                <a:gd name="connsiteY36" fmla="*/ 275772 h 798286"/>
                <a:gd name="connsiteX37" fmla="*/ 2365829 w 2704543"/>
                <a:gd name="connsiteY37" fmla="*/ 391886 h 798286"/>
                <a:gd name="connsiteX38" fmla="*/ 2423886 w 2704543"/>
                <a:gd name="connsiteY38" fmla="*/ 478972 h 798286"/>
                <a:gd name="connsiteX39" fmla="*/ 2510972 w 2704543"/>
                <a:gd name="connsiteY39" fmla="*/ 508000 h 798286"/>
                <a:gd name="connsiteX40" fmla="*/ 2699658 w 2704543"/>
                <a:gd name="connsiteY40" fmla="*/ 493486 h 798286"/>
                <a:gd name="connsiteX41" fmla="*/ 2670629 w 2704543"/>
                <a:gd name="connsiteY41" fmla="*/ 449943 h 798286"/>
                <a:gd name="connsiteX42" fmla="*/ 2510972 w 2704543"/>
                <a:gd name="connsiteY42" fmla="*/ 435429 h 798286"/>
                <a:gd name="connsiteX43" fmla="*/ 2525486 w 2704543"/>
                <a:gd name="connsiteY43" fmla="*/ 377372 h 798286"/>
                <a:gd name="connsiteX44" fmla="*/ 2656115 w 2704543"/>
                <a:gd name="connsiteY44" fmla="*/ 304800 h 798286"/>
                <a:gd name="connsiteX45" fmla="*/ 2699658 w 2704543"/>
                <a:gd name="connsiteY45" fmla="*/ 217714 h 798286"/>
                <a:gd name="connsiteX46" fmla="*/ 2656115 w 2704543"/>
                <a:gd name="connsiteY46" fmla="*/ 203200 h 798286"/>
                <a:gd name="connsiteX47" fmla="*/ 2583543 w 2704543"/>
                <a:gd name="connsiteY47" fmla="*/ 275772 h 798286"/>
                <a:gd name="connsiteX48" fmla="*/ 2496458 w 2704543"/>
                <a:gd name="connsiteY48" fmla="*/ 304800 h 798286"/>
                <a:gd name="connsiteX49" fmla="*/ 2423886 w 2704543"/>
                <a:gd name="connsiteY49" fmla="*/ 174172 h 798286"/>
                <a:gd name="connsiteX50" fmla="*/ 2409372 w 2704543"/>
                <a:gd name="connsiteY50" fmla="*/ 58057 h 798286"/>
                <a:gd name="connsiteX51" fmla="*/ 2394858 w 2704543"/>
                <a:gd name="connsiteY51" fmla="*/ 130629 h 798286"/>
                <a:gd name="connsiteX52" fmla="*/ 2380343 w 2704543"/>
                <a:gd name="connsiteY52" fmla="*/ 232229 h 798286"/>
                <a:gd name="connsiteX53" fmla="*/ 2336800 w 2704543"/>
                <a:gd name="connsiteY53" fmla="*/ 246743 h 798286"/>
                <a:gd name="connsiteX54" fmla="*/ 2177143 w 2704543"/>
                <a:gd name="connsiteY54" fmla="*/ 232229 h 798286"/>
                <a:gd name="connsiteX55" fmla="*/ 2162629 w 2704543"/>
                <a:gd name="connsiteY55" fmla="*/ 188686 h 798286"/>
                <a:gd name="connsiteX56" fmla="*/ 2133600 w 2704543"/>
                <a:gd name="connsiteY56" fmla="*/ 232229 h 798286"/>
                <a:gd name="connsiteX57" fmla="*/ 1973943 w 2704543"/>
                <a:gd name="connsiteY57" fmla="*/ 174172 h 798286"/>
                <a:gd name="connsiteX58" fmla="*/ 2017486 w 2704543"/>
                <a:gd name="connsiteY58" fmla="*/ 217714 h 798286"/>
                <a:gd name="connsiteX59" fmla="*/ 1538515 w 2704543"/>
                <a:gd name="connsiteY59" fmla="*/ 174172 h 798286"/>
                <a:gd name="connsiteX60" fmla="*/ 1146629 w 2704543"/>
                <a:gd name="connsiteY60" fmla="*/ 130629 h 798286"/>
                <a:gd name="connsiteX61" fmla="*/ 1146629 w 2704543"/>
                <a:gd name="connsiteY61" fmla="*/ 130629 h 798286"/>
                <a:gd name="connsiteX62" fmla="*/ 1016000 w 2704543"/>
                <a:gd name="connsiteY62" fmla="*/ 145143 h 798286"/>
                <a:gd name="connsiteX63" fmla="*/ 885372 w 2704543"/>
                <a:gd name="connsiteY63" fmla="*/ 203200 h 798286"/>
                <a:gd name="connsiteX64" fmla="*/ 841829 w 2704543"/>
                <a:gd name="connsiteY64" fmla="*/ 217714 h 798286"/>
                <a:gd name="connsiteX65" fmla="*/ 682172 w 2704543"/>
                <a:gd name="connsiteY65" fmla="*/ 188686 h 798286"/>
                <a:gd name="connsiteX0" fmla="*/ 682172 w 2704543"/>
                <a:gd name="connsiteY0" fmla="*/ 188686 h 798286"/>
                <a:gd name="connsiteX1" fmla="*/ 682172 w 2704543"/>
                <a:gd name="connsiteY1" fmla="*/ 188686 h 798286"/>
                <a:gd name="connsiteX2" fmla="*/ 551543 w 2704543"/>
                <a:gd name="connsiteY2" fmla="*/ 159657 h 798286"/>
                <a:gd name="connsiteX3" fmla="*/ 508000 w 2704543"/>
                <a:gd name="connsiteY3" fmla="*/ 145143 h 798286"/>
                <a:gd name="connsiteX4" fmla="*/ 478972 w 2704543"/>
                <a:gd name="connsiteY4" fmla="*/ 0 h 798286"/>
                <a:gd name="connsiteX5" fmla="*/ 478972 w 2704543"/>
                <a:gd name="connsiteY5" fmla="*/ 0 h 798286"/>
                <a:gd name="connsiteX6" fmla="*/ 420915 w 2704543"/>
                <a:gd name="connsiteY6" fmla="*/ 174172 h 798286"/>
                <a:gd name="connsiteX7" fmla="*/ 333829 w 2704543"/>
                <a:gd name="connsiteY7" fmla="*/ 203200 h 798286"/>
                <a:gd name="connsiteX8" fmla="*/ 188686 w 2704543"/>
                <a:gd name="connsiteY8" fmla="*/ 246743 h 798286"/>
                <a:gd name="connsiteX9" fmla="*/ 101600 w 2704543"/>
                <a:gd name="connsiteY9" fmla="*/ 217714 h 798286"/>
                <a:gd name="connsiteX10" fmla="*/ 58058 w 2704543"/>
                <a:gd name="connsiteY10" fmla="*/ 188686 h 798286"/>
                <a:gd name="connsiteX11" fmla="*/ 58058 w 2704543"/>
                <a:gd name="connsiteY11" fmla="*/ 188686 h 798286"/>
                <a:gd name="connsiteX12" fmla="*/ 87086 w 2704543"/>
                <a:gd name="connsiteY12" fmla="*/ 319314 h 798286"/>
                <a:gd name="connsiteX13" fmla="*/ 101600 w 2704543"/>
                <a:gd name="connsiteY13" fmla="*/ 362857 h 798286"/>
                <a:gd name="connsiteX14" fmla="*/ 116115 w 2704543"/>
                <a:gd name="connsiteY14" fmla="*/ 478972 h 798286"/>
                <a:gd name="connsiteX15" fmla="*/ 87086 w 2704543"/>
                <a:gd name="connsiteY15" fmla="*/ 580572 h 798286"/>
                <a:gd name="connsiteX16" fmla="*/ 58058 w 2704543"/>
                <a:gd name="connsiteY16" fmla="*/ 624114 h 798286"/>
                <a:gd name="connsiteX17" fmla="*/ 0 w 2704543"/>
                <a:gd name="connsiteY17" fmla="*/ 624114 h 798286"/>
                <a:gd name="connsiteX18" fmla="*/ 0 w 2704543"/>
                <a:gd name="connsiteY18" fmla="*/ 624114 h 798286"/>
                <a:gd name="connsiteX19" fmla="*/ 348343 w 2704543"/>
                <a:gd name="connsiteY19" fmla="*/ 667657 h 798286"/>
                <a:gd name="connsiteX20" fmla="*/ 435429 w 2704543"/>
                <a:gd name="connsiteY20" fmla="*/ 711200 h 798286"/>
                <a:gd name="connsiteX21" fmla="*/ 478972 w 2704543"/>
                <a:gd name="connsiteY21" fmla="*/ 725714 h 798286"/>
                <a:gd name="connsiteX22" fmla="*/ 508000 w 2704543"/>
                <a:gd name="connsiteY22" fmla="*/ 798286 h 798286"/>
                <a:gd name="connsiteX23" fmla="*/ 508000 w 2704543"/>
                <a:gd name="connsiteY23" fmla="*/ 798286 h 798286"/>
                <a:gd name="connsiteX24" fmla="*/ 580572 w 2704543"/>
                <a:gd name="connsiteY24" fmla="*/ 638629 h 798286"/>
                <a:gd name="connsiteX25" fmla="*/ 624115 w 2704543"/>
                <a:gd name="connsiteY25" fmla="*/ 595086 h 798286"/>
                <a:gd name="connsiteX26" fmla="*/ 827315 w 2704543"/>
                <a:gd name="connsiteY26" fmla="*/ 595086 h 798286"/>
                <a:gd name="connsiteX27" fmla="*/ 827315 w 2704543"/>
                <a:gd name="connsiteY27" fmla="*/ 580572 h 798286"/>
                <a:gd name="connsiteX28" fmla="*/ 841829 w 2704543"/>
                <a:gd name="connsiteY28" fmla="*/ 348343 h 798286"/>
                <a:gd name="connsiteX29" fmla="*/ 885372 w 2704543"/>
                <a:gd name="connsiteY29" fmla="*/ 304800 h 798286"/>
                <a:gd name="connsiteX30" fmla="*/ 972458 w 2704543"/>
                <a:gd name="connsiteY30" fmla="*/ 275772 h 798286"/>
                <a:gd name="connsiteX31" fmla="*/ 1088572 w 2704543"/>
                <a:gd name="connsiteY31" fmla="*/ 232229 h 798286"/>
                <a:gd name="connsiteX32" fmla="*/ 1175658 w 2704543"/>
                <a:gd name="connsiteY32" fmla="*/ 203200 h 798286"/>
                <a:gd name="connsiteX33" fmla="*/ 1611086 w 2704543"/>
                <a:gd name="connsiteY33" fmla="*/ 232229 h 798286"/>
                <a:gd name="connsiteX34" fmla="*/ 1988458 w 2704543"/>
                <a:gd name="connsiteY34" fmla="*/ 261257 h 798286"/>
                <a:gd name="connsiteX35" fmla="*/ 2177143 w 2704543"/>
                <a:gd name="connsiteY35" fmla="*/ 275772 h 798286"/>
                <a:gd name="connsiteX36" fmla="*/ 2177143 w 2704543"/>
                <a:gd name="connsiteY36" fmla="*/ 275772 h 798286"/>
                <a:gd name="connsiteX37" fmla="*/ 2365829 w 2704543"/>
                <a:gd name="connsiteY37" fmla="*/ 391886 h 798286"/>
                <a:gd name="connsiteX38" fmla="*/ 2423886 w 2704543"/>
                <a:gd name="connsiteY38" fmla="*/ 478972 h 798286"/>
                <a:gd name="connsiteX39" fmla="*/ 2510972 w 2704543"/>
                <a:gd name="connsiteY39" fmla="*/ 508000 h 798286"/>
                <a:gd name="connsiteX40" fmla="*/ 2699658 w 2704543"/>
                <a:gd name="connsiteY40" fmla="*/ 493486 h 798286"/>
                <a:gd name="connsiteX41" fmla="*/ 2670629 w 2704543"/>
                <a:gd name="connsiteY41" fmla="*/ 449943 h 798286"/>
                <a:gd name="connsiteX42" fmla="*/ 2510972 w 2704543"/>
                <a:gd name="connsiteY42" fmla="*/ 435429 h 798286"/>
                <a:gd name="connsiteX43" fmla="*/ 2525486 w 2704543"/>
                <a:gd name="connsiteY43" fmla="*/ 377372 h 798286"/>
                <a:gd name="connsiteX44" fmla="*/ 2656115 w 2704543"/>
                <a:gd name="connsiteY44" fmla="*/ 304800 h 798286"/>
                <a:gd name="connsiteX45" fmla="*/ 2699658 w 2704543"/>
                <a:gd name="connsiteY45" fmla="*/ 217714 h 798286"/>
                <a:gd name="connsiteX46" fmla="*/ 2656115 w 2704543"/>
                <a:gd name="connsiteY46" fmla="*/ 203200 h 798286"/>
                <a:gd name="connsiteX47" fmla="*/ 2583543 w 2704543"/>
                <a:gd name="connsiteY47" fmla="*/ 275772 h 798286"/>
                <a:gd name="connsiteX48" fmla="*/ 2496458 w 2704543"/>
                <a:gd name="connsiteY48" fmla="*/ 304800 h 798286"/>
                <a:gd name="connsiteX49" fmla="*/ 2423886 w 2704543"/>
                <a:gd name="connsiteY49" fmla="*/ 174172 h 798286"/>
                <a:gd name="connsiteX50" fmla="*/ 2409372 w 2704543"/>
                <a:gd name="connsiteY50" fmla="*/ 58057 h 798286"/>
                <a:gd name="connsiteX51" fmla="*/ 2394858 w 2704543"/>
                <a:gd name="connsiteY51" fmla="*/ 130629 h 798286"/>
                <a:gd name="connsiteX52" fmla="*/ 2380343 w 2704543"/>
                <a:gd name="connsiteY52" fmla="*/ 232229 h 798286"/>
                <a:gd name="connsiteX53" fmla="*/ 2336800 w 2704543"/>
                <a:gd name="connsiteY53" fmla="*/ 246743 h 798286"/>
                <a:gd name="connsiteX54" fmla="*/ 2177143 w 2704543"/>
                <a:gd name="connsiteY54" fmla="*/ 232229 h 798286"/>
                <a:gd name="connsiteX55" fmla="*/ 2162629 w 2704543"/>
                <a:gd name="connsiteY55" fmla="*/ 188686 h 798286"/>
                <a:gd name="connsiteX56" fmla="*/ 2133600 w 2704543"/>
                <a:gd name="connsiteY56" fmla="*/ 232229 h 798286"/>
                <a:gd name="connsiteX57" fmla="*/ 1973943 w 2704543"/>
                <a:gd name="connsiteY57" fmla="*/ 174172 h 798286"/>
                <a:gd name="connsiteX58" fmla="*/ 2017486 w 2704543"/>
                <a:gd name="connsiteY58" fmla="*/ 217714 h 798286"/>
                <a:gd name="connsiteX59" fmla="*/ 1538515 w 2704543"/>
                <a:gd name="connsiteY59" fmla="*/ 174172 h 798286"/>
                <a:gd name="connsiteX60" fmla="*/ 1146629 w 2704543"/>
                <a:gd name="connsiteY60" fmla="*/ 130629 h 798286"/>
                <a:gd name="connsiteX61" fmla="*/ 1146629 w 2704543"/>
                <a:gd name="connsiteY61" fmla="*/ 130629 h 798286"/>
                <a:gd name="connsiteX62" fmla="*/ 1030514 w 2704543"/>
                <a:gd name="connsiteY62" fmla="*/ 203200 h 798286"/>
                <a:gd name="connsiteX63" fmla="*/ 885372 w 2704543"/>
                <a:gd name="connsiteY63" fmla="*/ 203200 h 798286"/>
                <a:gd name="connsiteX64" fmla="*/ 841829 w 2704543"/>
                <a:gd name="connsiteY64" fmla="*/ 217714 h 798286"/>
                <a:gd name="connsiteX65" fmla="*/ 682172 w 2704543"/>
                <a:gd name="connsiteY65" fmla="*/ 188686 h 798286"/>
                <a:gd name="connsiteX0" fmla="*/ 682172 w 2704543"/>
                <a:gd name="connsiteY0" fmla="*/ 188686 h 798286"/>
                <a:gd name="connsiteX1" fmla="*/ 682172 w 2704543"/>
                <a:gd name="connsiteY1" fmla="*/ 188686 h 798286"/>
                <a:gd name="connsiteX2" fmla="*/ 551543 w 2704543"/>
                <a:gd name="connsiteY2" fmla="*/ 159657 h 798286"/>
                <a:gd name="connsiteX3" fmla="*/ 508000 w 2704543"/>
                <a:gd name="connsiteY3" fmla="*/ 145143 h 798286"/>
                <a:gd name="connsiteX4" fmla="*/ 478972 w 2704543"/>
                <a:gd name="connsiteY4" fmla="*/ 0 h 798286"/>
                <a:gd name="connsiteX5" fmla="*/ 478972 w 2704543"/>
                <a:gd name="connsiteY5" fmla="*/ 0 h 798286"/>
                <a:gd name="connsiteX6" fmla="*/ 420915 w 2704543"/>
                <a:gd name="connsiteY6" fmla="*/ 174172 h 798286"/>
                <a:gd name="connsiteX7" fmla="*/ 333829 w 2704543"/>
                <a:gd name="connsiteY7" fmla="*/ 203200 h 798286"/>
                <a:gd name="connsiteX8" fmla="*/ 188686 w 2704543"/>
                <a:gd name="connsiteY8" fmla="*/ 246743 h 798286"/>
                <a:gd name="connsiteX9" fmla="*/ 101600 w 2704543"/>
                <a:gd name="connsiteY9" fmla="*/ 217714 h 798286"/>
                <a:gd name="connsiteX10" fmla="*/ 58058 w 2704543"/>
                <a:gd name="connsiteY10" fmla="*/ 188686 h 798286"/>
                <a:gd name="connsiteX11" fmla="*/ 58058 w 2704543"/>
                <a:gd name="connsiteY11" fmla="*/ 188686 h 798286"/>
                <a:gd name="connsiteX12" fmla="*/ 87086 w 2704543"/>
                <a:gd name="connsiteY12" fmla="*/ 319314 h 798286"/>
                <a:gd name="connsiteX13" fmla="*/ 101600 w 2704543"/>
                <a:gd name="connsiteY13" fmla="*/ 362857 h 798286"/>
                <a:gd name="connsiteX14" fmla="*/ 116115 w 2704543"/>
                <a:gd name="connsiteY14" fmla="*/ 478972 h 798286"/>
                <a:gd name="connsiteX15" fmla="*/ 87086 w 2704543"/>
                <a:gd name="connsiteY15" fmla="*/ 580572 h 798286"/>
                <a:gd name="connsiteX16" fmla="*/ 58058 w 2704543"/>
                <a:gd name="connsiteY16" fmla="*/ 624114 h 798286"/>
                <a:gd name="connsiteX17" fmla="*/ 0 w 2704543"/>
                <a:gd name="connsiteY17" fmla="*/ 624114 h 798286"/>
                <a:gd name="connsiteX18" fmla="*/ 0 w 2704543"/>
                <a:gd name="connsiteY18" fmla="*/ 624114 h 798286"/>
                <a:gd name="connsiteX19" fmla="*/ 348343 w 2704543"/>
                <a:gd name="connsiteY19" fmla="*/ 667657 h 798286"/>
                <a:gd name="connsiteX20" fmla="*/ 435429 w 2704543"/>
                <a:gd name="connsiteY20" fmla="*/ 711200 h 798286"/>
                <a:gd name="connsiteX21" fmla="*/ 478972 w 2704543"/>
                <a:gd name="connsiteY21" fmla="*/ 725714 h 798286"/>
                <a:gd name="connsiteX22" fmla="*/ 508000 w 2704543"/>
                <a:gd name="connsiteY22" fmla="*/ 798286 h 798286"/>
                <a:gd name="connsiteX23" fmla="*/ 508000 w 2704543"/>
                <a:gd name="connsiteY23" fmla="*/ 798286 h 798286"/>
                <a:gd name="connsiteX24" fmla="*/ 580572 w 2704543"/>
                <a:gd name="connsiteY24" fmla="*/ 638629 h 798286"/>
                <a:gd name="connsiteX25" fmla="*/ 624115 w 2704543"/>
                <a:gd name="connsiteY25" fmla="*/ 595086 h 798286"/>
                <a:gd name="connsiteX26" fmla="*/ 827315 w 2704543"/>
                <a:gd name="connsiteY26" fmla="*/ 595086 h 798286"/>
                <a:gd name="connsiteX27" fmla="*/ 827315 w 2704543"/>
                <a:gd name="connsiteY27" fmla="*/ 580572 h 798286"/>
                <a:gd name="connsiteX28" fmla="*/ 841829 w 2704543"/>
                <a:gd name="connsiteY28" fmla="*/ 348343 h 798286"/>
                <a:gd name="connsiteX29" fmla="*/ 885372 w 2704543"/>
                <a:gd name="connsiteY29" fmla="*/ 304800 h 798286"/>
                <a:gd name="connsiteX30" fmla="*/ 972458 w 2704543"/>
                <a:gd name="connsiteY30" fmla="*/ 275772 h 798286"/>
                <a:gd name="connsiteX31" fmla="*/ 1088572 w 2704543"/>
                <a:gd name="connsiteY31" fmla="*/ 232229 h 798286"/>
                <a:gd name="connsiteX32" fmla="*/ 1175658 w 2704543"/>
                <a:gd name="connsiteY32" fmla="*/ 203200 h 798286"/>
                <a:gd name="connsiteX33" fmla="*/ 1611086 w 2704543"/>
                <a:gd name="connsiteY33" fmla="*/ 232229 h 798286"/>
                <a:gd name="connsiteX34" fmla="*/ 1988458 w 2704543"/>
                <a:gd name="connsiteY34" fmla="*/ 261257 h 798286"/>
                <a:gd name="connsiteX35" fmla="*/ 2177143 w 2704543"/>
                <a:gd name="connsiteY35" fmla="*/ 275772 h 798286"/>
                <a:gd name="connsiteX36" fmla="*/ 2177143 w 2704543"/>
                <a:gd name="connsiteY36" fmla="*/ 275772 h 798286"/>
                <a:gd name="connsiteX37" fmla="*/ 2365829 w 2704543"/>
                <a:gd name="connsiteY37" fmla="*/ 391886 h 798286"/>
                <a:gd name="connsiteX38" fmla="*/ 2423886 w 2704543"/>
                <a:gd name="connsiteY38" fmla="*/ 478972 h 798286"/>
                <a:gd name="connsiteX39" fmla="*/ 2510972 w 2704543"/>
                <a:gd name="connsiteY39" fmla="*/ 508000 h 798286"/>
                <a:gd name="connsiteX40" fmla="*/ 2699658 w 2704543"/>
                <a:gd name="connsiteY40" fmla="*/ 493486 h 798286"/>
                <a:gd name="connsiteX41" fmla="*/ 2670629 w 2704543"/>
                <a:gd name="connsiteY41" fmla="*/ 449943 h 798286"/>
                <a:gd name="connsiteX42" fmla="*/ 2510972 w 2704543"/>
                <a:gd name="connsiteY42" fmla="*/ 435429 h 798286"/>
                <a:gd name="connsiteX43" fmla="*/ 2525486 w 2704543"/>
                <a:gd name="connsiteY43" fmla="*/ 377372 h 798286"/>
                <a:gd name="connsiteX44" fmla="*/ 2656115 w 2704543"/>
                <a:gd name="connsiteY44" fmla="*/ 304800 h 798286"/>
                <a:gd name="connsiteX45" fmla="*/ 2699658 w 2704543"/>
                <a:gd name="connsiteY45" fmla="*/ 217714 h 798286"/>
                <a:gd name="connsiteX46" fmla="*/ 2656115 w 2704543"/>
                <a:gd name="connsiteY46" fmla="*/ 203200 h 798286"/>
                <a:gd name="connsiteX47" fmla="*/ 2583543 w 2704543"/>
                <a:gd name="connsiteY47" fmla="*/ 275772 h 798286"/>
                <a:gd name="connsiteX48" fmla="*/ 2496458 w 2704543"/>
                <a:gd name="connsiteY48" fmla="*/ 304800 h 798286"/>
                <a:gd name="connsiteX49" fmla="*/ 2423886 w 2704543"/>
                <a:gd name="connsiteY49" fmla="*/ 174172 h 798286"/>
                <a:gd name="connsiteX50" fmla="*/ 2409372 w 2704543"/>
                <a:gd name="connsiteY50" fmla="*/ 58057 h 798286"/>
                <a:gd name="connsiteX51" fmla="*/ 2394858 w 2704543"/>
                <a:gd name="connsiteY51" fmla="*/ 130629 h 798286"/>
                <a:gd name="connsiteX52" fmla="*/ 2380343 w 2704543"/>
                <a:gd name="connsiteY52" fmla="*/ 232229 h 798286"/>
                <a:gd name="connsiteX53" fmla="*/ 2336800 w 2704543"/>
                <a:gd name="connsiteY53" fmla="*/ 246743 h 798286"/>
                <a:gd name="connsiteX54" fmla="*/ 2177143 w 2704543"/>
                <a:gd name="connsiteY54" fmla="*/ 232229 h 798286"/>
                <a:gd name="connsiteX55" fmla="*/ 2162629 w 2704543"/>
                <a:gd name="connsiteY55" fmla="*/ 188686 h 798286"/>
                <a:gd name="connsiteX56" fmla="*/ 2133600 w 2704543"/>
                <a:gd name="connsiteY56" fmla="*/ 232229 h 798286"/>
                <a:gd name="connsiteX57" fmla="*/ 1973943 w 2704543"/>
                <a:gd name="connsiteY57" fmla="*/ 174172 h 798286"/>
                <a:gd name="connsiteX58" fmla="*/ 2017486 w 2704543"/>
                <a:gd name="connsiteY58" fmla="*/ 217714 h 798286"/>
                <a:gd name="connsiteX59" fmla="*/ 1538515 w 2704543"/>
                <a:gd name="connsiteY59" fmla="*/ 174172 h 798286"/>
                <a:gd name="connsiteX60" fmla="*/ 1146629 w 2704543"/>
                <a:gd name="connsiteY60" fmla="*/ 130629 h 798286"/>
                <a:gd name="connsiteX61" fmla="*/ 1146629 w 2704543"/>
                <a:gd name="connsiteY61" fmla="*/ 188687 h 798286"/>
                <a:gd name="connsiteX62" fmla="*/ 1030514 w 2704543"/>
                <a:gd name="connsiteY62" fmla="*/ 203200 h 798286"/>
                <a:gd name="connsiteX63" fmla="*/ 885372 w 2704543"/>
                <a:gd name="connsiteY63" fmla="*/ 203200 h 798286"/>
                <a:gd name="connsiteX64" fmla="*/ 841829 w 2704543"/>
                <a:gd name="connsiteY64" fmla="*/ 217714 h 798286"/>
                <a:gd name="connsiteX65" fmla="*/ 682172 w 2704543"/>
                <a:gd name="connsiteY65" fmla="*/ 188686 h 798286"/>
                <a:gd name="connsiteX0" fmla="*/ 682172 w 2704543"/>
                <a:gd name="connsiteY0" fmla="*/ 188686 h 798286"/>
                <a:gd name="connsiteX1" fmla="*/ 682172 w 2704543"/>
                <a:gd name="connsiteY1" fmla="*/ 188686 h 798286"/>
                <a:gd name="connsiteX2" fmla="*/ 551543 w 2704543"/>
                <a:gd name="connsiteY2" fmla="*/ 159657 h 798286"/>
                <a:gd name="connsiteX3" fmla="*/ 508000 w 2704543"/>
                <a:gd name="connsiteY3" fmla="*/ 145143 h 798286"/>
                <a:gd name="connsiteX4" fmla="*/ 478972 w 2704543"/>
                <a:gd name="connsiteY4" fmla="*/ 0 h 798286"/>
                <a:gd name="connsiteX5" fmla="*/ 478972 w 2704543"/>
                <a:gd name="connsiteY5" fmla="*/ 0 h 798286"/>
                <a:gd name="connsiteX6" fmla="*/ 420915 w 2704543"/>
                <a:gd name="connsiteY6" fmla="*/ 174172 h 798286"/>
                <a:gd name="connsiteX7" fmla="*/ 333829 w 2704543"/>
                <a:gd name="connsiteY7" fmla="*/ 203200 h 798286"/>
                <a:gd name="connsiteX8" fmla="*/ 188686 w 2704543"/>
                <a:gd name="connsiteY8" fmla="*/ 246743 h 798286"/>
                <a:gd name="connsiteX9" fmla="*/ 101600 w 2704543"/>
                <a:gd name="connsiteY9" fmla="*/ 217714 h 798286"/>
                <a:gd name="connsiteX10" fmla="*/ 58058 w 2704543"/>
                <a:gd name="connsiteY10" fmla="*/ 188686 h 798286"/>
                <a:gd name="connsiteX11" fmla="*/ 58058 w 2704543"/>
                <a:gd name="connsiteY11" fmla="*/ 188686 h 798286"/>
                <a:gd name="connsiteX12" fmla="*/ 87086 w 2704543"/>
                <a:gd name="connsiteY12" fmla="*/ 319314 h 798286"/>
                <a:gd name="connsiteX13" fmla="*/ 101600 w 2704543"/>
                <a:gd name="connsiteY13" fmla="*/ 362857 h 798286"/>
                <a:gd name="connsiteX14" fmla="*/ 116115 w 2704543"/>
                <a:gd name="connsiteY14" fmla="*/ 478972 h 798286"/>
                <a:gd name="connsiteX15" fmla="*/ 87086 w 2704543"/>
                <a:gd name="connsiteY15" fmla="*/ 580572 h 798286"/>
                <a:gd name="connsiteX16" fmla="*/ 58058 w 2704543"/>
                <a:gd name="connsiteY16" fmla="*/ 624114 h 798286"/>
                <a:gd name="connsiteX17" fmla="*/ 0 w 2704543"/>
                <a:gd name="connsiteY17" fmla="*/ 624114 h 798286"/>
                <a:gd name="connsiteX18" fmla="*/ 0 w 2704543"/>
                <a:gd name="connsiteY18" fmla="*/ 624114 h 798286"/>
                <a:gd name="connsiteX19" fmla="*/ 348343 w 2704543"/>
                <a:gd name="connsiteY19" fmla="*/ 667657 h 798286"/>
                <a:gd name="connsiteX20" fmla="*/ 435429 w 2704543"/>
                <a:gd name="connsiteY20" fmla="*/ 711200 h 798286"/>
                <a:gd name="connsiteX21" fmla="*/ 478972 w 2704543"/>
                <a:gd name="connsiteY21" fmla="*/ 725714 h 798286"/>
                <a:gd name="connsiteX22" fmla="*/ 508000 w 2704543"/>
                <a:gd name="connsiteY22" fmla="*/ 798286 h 798286"/>
                <a:gd name="connsiteX23" fmla="*/ 508000 w 2704543"/>
                <a:gd name="connsiteY23" fmla="*/ 798286 h 798286"/>
                <a:gd name="connsiteX24" fmla="*/ 580572 w 2704543"/>
                <a:gd name="connsiteY24" fmla="*/ 638629 h 798286"/>
                <a:gd name="connsiteX25" fmla="*/ 624115 w 2704543"/>
                <a:gd name="connsiteY25" fmla="*/ 595086 h 798286"/>
                <a:gd name="connsiteX26" fmla="*/ 827315 w 2704543"/>
                <a:gd name="connsiteY26" fmla="*/ 595086 h 798286"/>
                <a:gd name="connsiteX27" fmla="*/ 827315 w 2704543"/>
                <a:gd name="connsiteY27" fmla="*/ 580572 h 798286"/>
                <a:gd name="connsiteX28" fmla="*/ 841829 w 2704543"/>
                <a:gd name="connsiteY28" fmla="*/ 348343 h 798286"/>
                <a:gd name="connsiteX29" fmla="*/ 885372 w 2704543"/>
                <a:gd name="connsiteY29" fmla="*/ 304800 h 798286"/>
                <a:gd name="connsiteX30" fmla="*/ 972458 w 2704543"/>
                <a:gd name="connsiteY30" fmla="*/ 275772 h 798286"/>
                <a:gd name="connsiteX31" fmla="*/ 1088572 w 2704543"/>
                <a:gd name="connsiteY31" fmla="*/ 232229 h 798286"/>
                <a:gd name="connsiteX32" fmla="*/ 1175658 w 2704543"/>
                <a:gd name="connsiteY32" fmla="*/ 203200 h 798286"/>
                <a:gd name="connsiteX33" fmla="*/ 1611086 w 2704543"/>
                <a:gd name="connsiteY33" fmla="*/ 232229 h 798286"/>
                <a:gd name="connsiteX34" fmla="*/ 1988458 w 2704543"/>
                <a:gd name="connsiteY34" fmla="*/ 261257 h 798286"/>
                <a:gd name="connsiteX35" fmla="*/ 2177143 w 2704543"/>
                <a:gd name="connsiteY35" fmla="*/ 275772 h 798286"/>
                <a:gd name="connsiteX36" fmla="*/ 2177143 w 2704543"/>
                <a:gd name="connsiteY36" fmla="*/ 275772 h 798286"/>
                <a:gd name="connsiteX37" fmla="*/ 2365829 w 2704543"/>
                <a:gd name="connsiteY37" fmla="*/ 391886 h 798286"/>
                <a:gd name="connsiteX38" fmla="*/ 2423886 w 2704543"/>
                <a:gd name="connsiteY38" fmla="*/ 478972 h 798286"/>
                <a:gd name="connsiteX39" fmla="*/ 2510972 w 2704543"/>
                <a:gd name="connsiteY39" fmla="*/ 508000 h 798286"/>
                <a:gd name="connsiteX40" fmla="*/ 2699658 w 2704543"/>
                <a:gd name="connsiteY40" fmla="*/ 493486 h 798286"/>
                <a:gd name="connsiteX41" fmla="*/ 2670629 w 2704543"/>
                <a:gd name="connsiteY41" fmla="*/ 449943 h 798286"/>
                <a:gd name="connsiteX42" fmla="*/ 2510972 w 2704543"/>
                <a:gd name="connsiteY42" fmla="*/ 435429 h 798286"/>
                <a:gd name="connsiteX43" fmla="*/ 2525486 w 2704543"/>
                <a:gd name="connsiteY43" fmla="*/ 377372 h 798286"/>
                <a:gd name="connsiteX44" fmla="*/ 2656115 w 2704543"/>
                <a:gd name="connsiteY44" fmla="*/ 304800 h 798286"/>
                <a:gd name="connsiteX45" fmla="*/ 2699658 w 2704543"/>
                <a:gd name="connsiteY45" fmla="*/ 217714 h 798286"/>
                <a:gd name="connsiteX46" fmla="*/ 2656115 w 2704543"/>
                <a:gd name="connsiteY46" fmla="*/ 203200 h 798286"/>
                <a:gd name="connsiteX47" fmla="*/ 2583543 w 2704543"/>
                <a:gd name="connsiteY47" fmla="*/ 275772 h 798286"/>
                <a:gd name="connsiteX48" fmla="*/ 2496458 w 2704543"/>
                <a:gd name="connsiteY48" fmla="*/ 304800 h 798286"/>
                <a:gd name="connsiteX49" fmla="*/ 2423886 w 2704543"/>
                <a:gd name="connsiteY49" fmla="*/ 174172 h 798286"/>
                <a:gd name="connsiteX50" fmla="*/ 2409372 w 2704543"/>
                <a:gd name="connsiteY50" fmla="*/ 58057 h 798286"/>
                <a:gd name="connsiteX51" fmla="*/ 2394858 w 2704543"/>
                <a:gd name="connsiteY51" fmla="*/ 130629 h 798286"/>
                <a:gd name="connsiteX52" fmla="*/ 2380343 w 2704543"/>
                <a:gd name="connsiteY52" fmla="*/ 232229 h 798286"/>
                <a:gd name="connsiteX53" fmla="*/ 2336800 w 2704543"/>
                <a:gd name="connsiteY53" fmla="*/ 246743 h 798286"/>
                <a:gd name="connsiteX54" fmla="*/ 2177143 w 2704543"/>
                <a:gd name="connsiteY54" fmla="*/ 232229 h 798286"/>
                <a:gd name="connsiteX55" fmla="*/ 2162629 w 2704543"/>
                <a:gd name="connsiteY55" fmla="*/ 188686 h 798286"/>
                <a:gd name="connsiteX56" fmla="*/ 2133600 w 2704543"/>
                <a:gd name="connsiteY56" fmla="*/ 232229 h 798286"/>
                <a:gd name="connsiteX57" fmla="*/ 1973943 w 2704543"/>
                <a:gd name="connsiteY57" fmla="*/ 174172 h 798286"/>
                <a:gd name="connsiteX58" fmla="*/ 2017486 w 2704543"/>
                <a:gd name="connsiteY58" fmla="*/ 217714 h 798286"/>
                <a:gd name="connsiteX59" fmla="*/ 1538515 w 2704543"/>
                <a:gd name="connsiteY59" fmla="*/ 174172 h 798286"/>
                <a:gd name="connsiteX60" fmla="*/ 1190172 w 2704543"/>
                <a:gd name="connsiteY60" fmla="*/ 188687 h 798286"/>
                <a:gd name="connsiteX61" fmla="*/ 1146629 w 2704543"/>
                <a:gd name="connsiteY61" fmla="*/ 188687 h 798286"/>
                <a:gd name="connsiteX62" fmla="*/ 1030514 w 2704543"/>
                <a:gd name="connsiteY62" fmla="*/ 203200 h 798286"/>
                <a:gd name="connsiteX63" fmla="*/ 885372 w 2704543"/>
                <a:gd name="connsiteY63" fmla="*/ 203200 h 798286"/>
                <a:gd name="connsiteX64" fmla="*/ 841829 w 2704543"/>
                <a:gd name="connsiteY64" fmla="*/ 217714 h 798286"/>
                <a:gd name="connsiteX65" fmla="*/ 682172 w 2704543"/>
                <a:gd name="connsiteY65" fmla="*/ 188686 h 798286"/>
                <a:gd name="connsiteX0" fmla="*/ 682172 w 2704543"/>
                <a:gd name="connsiteY0" fmla="*/ 291778 h 901378"/>
                <a:gd name="connsiteX1" fmla="*/ 682172 w 2704543"/>
                <a:gd name="connsiteY1" fmla="*/ 291778 h 901378"/>
                <a:gd name="connsiteX2" fmla="*/ 551543 w 2704543"/>
                <a:gd name="connsiteY2" fmla="*/ 262749 h 901378"/>
                <a:gd name="connsiteX3" fmla="*/ 508000 w 2704543"/>
                <a:gd name="connsiteY3" fmla="*/ 248235 h 901378"/>
                <a:gd name="connsiteX4" fmla="*/ 478972 w 2704543"/>
                <a:gd name="connsiteY4" fmla="*/ 103092 h 901378"/>
                <a:gd name="connsiteX5" fmla="*/ 478972 w 2704543"/>
                <a:gd name="connsiteY5" fmla="*/ 103092 h 901378"/>
                <a:gd name="connsiteX6" fmla="*/ 420915 w 2704543"/>
                <a:gd name="connsiteY6" fmla="*/ 277264 h 901378"/>
                <a:gd name="connsiteX7" fmla="*/ 333829 w 2704543"/>
                <a:gd name="connsiteY7" fmla="*/ 306292 h 901378"/>
                <a:gd name="connsiteX8" fmla="*/ 188686 w 2704543"/>
                <a:gd name="connsiteY8" fmla="*/ 349835 h 901378"/>
                <a:gd name="connsiteX9" fmla="*/ 101600 w 2704543"/>
                <a:gd name="connsiteY9" fmla="*/ 320806 h 901378"/>
                <a:gd name="connsiteX10" fmla="*/ 58058 w 2704543"/>
                <a:gd name="connsiteY10" fmla="*/ 291778 h 901378"/>
                <a:gd name="connsiteX11" fmla="*/ 58058 w 2704543"/>
                <a:gd name="connsiteY11" fmla="*/ 291778 h 901378"/>
                <a:gd name="connsiteX12" fmla="*/ 87086 w 2704543"/>
                <a:gd name="connsiteY12" fmla="*/ 422406 h 901378"/>
                <a:gd name="connsiteX13" fmla="*/ 101600 w 2704543"/>
                <a:gd name="connsiteY13" fmla="*/ 465949 h 901378"/>
                <a:gd name="connsiteX14" fmla="*/ 116115 w 2704543"/>
                <a:gd name="connsiteY14" fmla="*/ 582064 h 901378"/>
                <a:gd name="connsiteX15" fmla="*/ 87086 w 2704543"/>
                <a:gd name="connsiteY15" fmla="*/ 683664 h 901378"/>
                <a:gd name="connsiteX16" fmla="*/ 58058 w 2704543"/>
                <a:gd name="connsiteY16" fmla="*/ 727206 h 901378"/>
                <a:gd name="connsiteX17" fmla="*/ 0 w 2704543"/>
                <a:gd name="connsiteY17" fmla="*/ 727206 h 901378"/>
                <a:gd name="connsiteX18" fmla="*/ 0 w 2704543"/>
                <a:gd name="connsiteY18" fmla="*/ 727206 h 901378"/>
                <a:gd name="connsiteX19" fmla="*/ 348343 w 2704543"/>
                <a:gd name="connsiteY19" fmla="*/ 770749 h 901378"/>
                <a:gd name="connsiteX20" fmla="*/ 435429 w 2704543"/>
                <a:gd name="connsiteY20" fmla="*/ 814292 h 901378"/>
                <a:gd name="connsiteX21" fmla="*/ 478972 w 2704543"/>
                <a:gd name="connsiteY21" fmla="*/ 828806 h 901378"/>
                <a:gd name="connsiteX22" fmla="*/ 508000 w 2704543"/>
                <a:gd name="connsiteY22" fmla="*/ 901378 h 901378"/>
                <a:gd name="connsiteX23" fmla="*/ 508000 w 2704543"/>
                <a:gd name="connsiteY23" fmla="*/ 901378 h 901378"/>
                <a:gd name="connsiteX24" fmla="*/ 580572 w 2704543"/>
                <a:gd name="connsiteY24" fmla="*/ 741721 h 901378"/>
                <a:gd name="connsiteX25" fmla="*/ 624115 w 2704543"/>
                <a:gd name="connsiteY25" fmla="*/ 698178 h 901378"/>
                <a:gd name="connsiteX26" fmla="*/ 827315 w 2704543"/>
                <a:gd name="connsiteY26" fmla="*/ 698178 h 901378"/>
                <a:gd name="connsiteX27" fmla="*/ 827315 w 2704543"/>
                <a:gd name="connsiteY27" fmla="*/ 683664 h 901378"/>
                <a:gd name="connsiteX28" fmla="*/ 841829 w 2704543"/>
                <a:gd name="connsiteY28" fmla="*/ 451435 h 901378"/>
                <a:gd name="connsiteX29" fmla="*/ 885372 w 2704543"/>
                <a:gd name="connsiteY29" fmla="*/ 407892 h 901378"/>
                <a:gd name="connsiteX30" fmla="*/ 972458 w 2704543"/>
                <a:gd name="connsiteY30" fmla="*/ 378864 h 901378"/>
                <a:gd name="connsiteX31" fmla="*/ 1088572 w 2704543"/>
                <a:gd name="connsiteY31" fmla="*/ 335321 h 901378"/>
                <a:gd name="connsiteX32" fmla="*/ 1175658 w 2704543"/>
                <a:gd name="connsiteY32" fmla="*/ 306292 h 901378"/>
                <a:gd name="connsiteX33" fmla="*/ 1611086 w 2704543"/>
                <a:gd name="connsiteY33" fmla="*/ 335321 h 901378"/>
                <a:gd name="connsiteX34" fmla="*/ 1988458 w 2704543"/>
                <a:gd name="connsiteY34" fmla="*/ 364349 h 901378"/>
                <a:gd name="connsiteX35" fmla="*/ 2177143 w 2704543"/>
                <a:gd name="connsiteY35" fmla="*/ 378864 h 901378"/>
                <a:gd name="connsiteX36" fmla="*/ 2177143 w 2704543"/>
                <a:gd name="connsiteY36" fmla="*/ 378864 h 901378"/>
                <a:gd name="connsiteX37" fmla="*/ 2365829 w 2704543"/>
                <a:gd name="connsiteY37" fmla="*/ 494978 h 901378"/>
                <a:gd name="connsiteX38" fmla="*/ 2423886 w 2704543"/>
                <a:gd name="connsiteY38" fmla="*/ 582064 h 901378"/>
                <a:gd name="connsiteX39" fmla="*/ 2510972 w 2704543"/>
                <a:gd name="connsiteY39" fmla="*/ 611092 h 901378"/>
                <a:gd name="connsiteX40" fmla="*/ 2699658 w 2704543"/>
                <a:gd name="connsiteY40" fmla="*/ 596578 h 901378"/>
                <a:gd name="connsiteX41" fmla="*/ 2670629 w 2704543"/>
                <a:gd name="connsiteY41" fmla="*/ 553035 h 901378"/>
                <a:gd name="connsiteX42" fmla="*/ 2510972 w 2704543"/>
                <a:gd name="connsiteY42" fmla="*/ 538521 h 901378"/>
                <a:gd name="connsiteX43" fmla="*/ 2525486 w 2704543"/>
                <a:gd name="connsiteY43" fmla="*/ 480464 h 901378"/>
                <a:gd name="connsiteX44" fmla="*/ 2656115 w 2704543"/>
                <a:gd name="connsiteY44" fmla="*/ 407892 h 901378"/>
                <a:gd name="connsiteX45" fmla="*/ 2699658 w 2704543"/>
                <a:gd name="connsiteY45" fmla="*/ 320806 h 901378"/>
                <a:gd name="connsiteX46" fmla="*/ 2656115 w 2704543"/>
                <a:gd name="connsiteY46" fmla="*/ 306292 h 901378"/>
                <a:gd name="connsiteX47" fmla="*/ 2583543 w 2704543"/>
                <a:gd name="connsiteY47" fmla="*/ 378864 h 901378"/>
                <a:gd name="connsiteX48" fmla="*/ 2496458 w 2704543"/>
                <a:gd name="connsiteY48" fmla="*/ 407892 h 901378"/>
                <a:gd name="connsiteX49" fmla="*/ 2423886 w 2704543"/>
                <a:gd name="connsiteY49" fmla="*/ 277264 h 901378"/>
                <a:gd name="connsiteX50" fmla="*/ 2641600 w 2704543"/>
                <a:gd name="connsiteY50" fmla="*/ 1492 h 901378"/>
                <a:gd name="connsiteX51" fmla="*/ 2394858 w 2704543"/>
                <a:gd name="connsiteY51" fmla="*/ 233721 h 901378"/>
                <a:gd name="connsiteX52" fmla="*/ 2380343 w 2704543"/>
                <a:gd name="connsiteY52" fmla="*/ 335321 h 901378"/>
                <a:gd name="connsiteX53" fmla="*/ 2336800 w 2704543"/>
                <a:gd name="connsiteY53" fmla="*/ 349835 h 901378"/>
                <a:gd name="connsiteX54" fmla="*/ 2177143 w 2704543"/>
                <a:gd name="connsiteY54" fmla="*/ 335321 h 901378"/>
                <a:gd name="connsiteX55" fmla="*/ 2162629 w 2704543"/>
                <a:gd name="connsiteY55" fmla="*/ 291778 h 901378"/>
                <a:gd name="connsiteX56" fmla="*/ 2133600 w 2704543"/>
                <a:gd name="connsiteY56" fmla="*/ 335321 h 901378"/>
                <a:gd name="connsiteX57" fmla="*/ 1973943 w 2704543"/>
                <a:gd name="connsiteY57" fmla="*/ 277264 h 901378"/>
                <a:gd name="connsiteX58" fmla="*/ 2017486 w 2704543"/>
                <a:gd name="connsiteY58" fmla="*/ 320806 h 901378"/>
                <a:gd name="connsiteX59" fmla="*/ 1538515 w 2704543"/>
                <a:gd name="connsiteY59" fmla="*/ 277264 h 901378"/>
                <a:gd name="connsiteX60" fmla="*/ 1190172 w 2704543"/>
                <a:gd name="connsiteY60" fmla="*/ 291779 h 901378"/>
                <a:gd name="connsiteX61" fmla="*/ 1146629 w 2704543"/>
                <a:gd name="connsiteY61" fmla="*/ 291779 h 901378"/>
                <a:gd name="connsiteX62" fmla="*/ 1030514 w 2704543"/>
                <a:gd name="connsiteY62" fmla="*/ 306292 h 901378"/>
                <a:gd name="connsiteX63" fmla="*/ 885372 w 2704543"/>
                <a:gd name="connsiteY63" fmla="*/ 306292 h 901378"/>
                <a:gd name="connsiteX64" fmla="*/ 841829 w 2704543"/>
                <a:gd name="connsiteY64" fmla="*/ 320806 h 901378"/>
                <a:gd name="connsiteX65" fmla="*/ 682172 w 2704543"/>
                <a:gd name="connsiteY65" fmla="*/ 291778 h 901378"/>
                <a:gd name="connsiteX0" fmla="*/ 682172 w 2889248"/>
                <a:gd name="connsiteY0" fmla="*/ 291778 h 901378"/>
                <a:gd name="connsiteX1" fmla="*/ 682172 w 2889248"/>
                <a:gd name="connsiteY1" fmla="*/ 291778 h 901378"/>
                <a:gd name="connsiteX2" fmla="*/ 551543 w 2889248"/>
                <a:gd name="connsiteY2" fmla="*/ 262749 h 901378"/>
                <a:gd name="connsiteX3" fmla="*/ 508000 w 2889248"/>
                <a:gd name="connsiteY3" fmla="*/ 248235 h 901378"/>
                <a:gd name="connsiteX4" fmla="*/ 478972 w 2889248"/>
                <a:gd name="connsiteY4" fmla="*/ 103092 h 901378"/>
                <a:gd name="connsiteX5" fmla="*/ 478972 w 2889248"/>
                <a:gd name="connsiteY5" fmla="*/ 103092 h 901378"/>
                <a:gd name="connsiteX6" fmla="*/ 420915 w 2889248"/>
                <a:gd name="connsiteY6" fmla="*/ 277264 h 901378"/>
                <a:gd name="connsiteX7" fmla="*/ 333829 w 2889248"/>
                <a:gd name="connsiteY7" fmla="*/ 306292 h 901378"/>
                <a:gd name="connsiteX8" fmla="*/ 188686 w 2889248"/>
                <a:gd name="connsiteY8" fmla="*/ 349835 h 901378"/>
                <a:gd name="connsiteX9" fmla="*/ 101600 w 2889248"/>
                <a:gd name="connsiteY9" fmla="*/ 320806 h 901378"/>
                <a:gd name="connsiteX10" fmla="*/ 58058 w 2889248"/>
                <a:gd name="connsiteY10" fmla="*/ 291778 h 901378"/>
                <a:gd name="connsiteX11" fmla="*/ 58058 w 2889248"/>
                <a:gd name="connsiteY11" fmla="*/ 291778 h 901378"/>
                <a:gd name="connsiteX12" fmla="*/ 87086 w 2889248"/>
                <a:gd name="connsiteY12" fmla="*/ 422406 h 901378"/>
                <a:gd name="connsiteX13" fmla="*/ 101600 w 2889248"/>
                <a:gd name="connsiteY13" fmla="*/ 465949 h 901378"/>
                <a:gd name="connsiteX14" fmla="*/ 116115 w 2889248"/>
                <a:gd name="connsiteY14" fmla="*/ 582064 h 901378"/>
                <a:gd name="connsiteX15" fmla="*/ 87086 w 2889248"/>
                <a:gd name="connsiteY15" fmla="*/ 683664 h 901378"/>
                <a:gd name="connsiteX16" fmla="*/ 58058 w 2889248"/>
                <a:gd name="connsiteY16" fmla="*/ 727206 h 901378"/>
                <a:gd name="connsiteX17" fmla="*/ 0 w 2889248"/>
                <a:gd name="connsiteY17" fmla="*/ 727206 h 901378"/>
                <a:gd name="connsiteX18" fmla="*/ 0 w 2889248"/>
                <a:gd name="connsiteY18" fmla="*/ 727206 h 901378"/>
                <a:gd name="connsiteX19" fmla="*/ 348343 w 2889248"/>
                <a:gd name="connsiteY19" fmla="*/ 770749 h 901378"/>
                <a:gd name="connsiteX20" fmla="*/ 435429 w 2889248"/>
                <a:gd name="connsiteY20" fmla="*/ 814292 h 901378"/>
                <a:gd name="connsiteX21" fmla="*/ 478972 w 2889248"/>
                <a:gd name="connsiteY21" fmla="*/ 828806 h 901378"/>
                <a:gd name="connsiteX22" fmla="*/ 508000 w 2889248"/>
                <a:gd name="connsiteY22" fmla="*/ 901378 h 901378"/>
                <a:gd name="connsiteX23" fmla="*/ 508000 w 2889248"/>
                <a:gd name="connsiteY23" fmla="*/ 901378 h 901378"/>
                <a:gd name="connsiteX24" fmla="*/ 580572 w 2889248"/>
                <a:gd name="connsiteY24" fmla="*/ 741721 h 901378"/>
                <a:gd name="connsiteX25" fmla="*/ 624115 w 2889248"/>
                <a:gd name="connsiteY25" fmla="*/ 698178 h 901378"/>
                <a:gd name="connsiteX26" fmla="*/ 827315 w 2889248"/>
                <a:gd name="connsiteY26" fmla="*/ 698178 h 901378"/>
                <a:gd name="connsiteX27" fmla="*/ 827315 w 2889248"/>
                <a:gd name="connsiteY27" fmla="*/ 683664 h 901378"/>
                <a:gd name="connsiteX28" fmla="*/ 841829 w 2889248"/>
                <a:gd name="connsiteY28" fmla="*/ 451435 h 901378"/>
                <a:gd name="connsiteX29" fmla="*/ 885372 w 2889248"/>
                <a:gd name="connsiteY29" fmla="*/ 407892 h 901378"/>
                <a:gd name="connsiteX30" fmla="*/ 972458 w 2889248"/>
                <a:gd name="connsiteY30" fmla="*/ 378864 h 901378"/>
                <a:gd name="connsiteX31" fmla="*/ 1088572 w 2889248"/>
                <a:gd name="connsiteY31" fmla="*/ 335321 h 901378"/>
                <a:gd name="connsiteX32" fmla="*/ 1175658 w 2889248"/>
                <a:gd name="connsiteY32" fmla="*/ 306292 h 901378"/>
                <a:gd name="connsiteX33" fmla="*/ 1611086 w 2889248"/>
                <a:gd name="connsiteY33" fmla="*/ 335321 h 901378"/>
                <a:gd name="connsiteX34" fmla="*/ 1988458 w 2889248"/>
                <a:gd name="connsiteY34" fmla="*/ 364349 h 901378"/>
                <a:gd name="connsiteX35" fmla="*/ 2177143 w 2889248"/>
                <a:gd name="connsiteY35" fmla="*/ 378864 h 901378"/>
                <a:gd name="connsiteX36" fmla="*/ 2177143 w 2889248"/>
                <a:gd name="connsiteY36" fmla="*/ 378864 h 901378"/>
                <a:gd name="connsiteX37" fmla="*/ 2365829 w 2889248"/>
                <a:gd name="connsiteY37" fmla="*/ 494978 h 901378"/>
                <a:gd name="connsiteX38" fmla="*/ 2423886 w 2889248"/>
                <a:gd name="connsiteY38" fmla="*/ 582064 h 901378"/>
                <a:gd name="connsiteX39" fmla="*/ 2510972 w 2889248"/>
                <a:gd name="connsiteY39" fmla="*/ 611092 h 901378"/>
                <a:gd name="connsiteX40" fmla="*/ 2699658 w 2889248"/>
                <a:gd name="connsiteY40" fmla="*/ 596578 h 901378"/>
                <a:gd name="connsiteX41" fmla="*/ 2670629 w 2889248"/>
                <a:gd name="connsiteY41" fmla="*/ 553035 h 901378"/>
                <a:gd name="connsiteX42" fmla="*/ 2510972 w 2889248"/>
                <a:gd name="connsiteY42" fmla="*/ 538521 h 901378"/>
                <a:gd name="connsiteX43" fmla="*/ 2525486 w 2889248"/>
                <a:gd name="connsiteY43" fmla="*/ 480464 h 901378"/>
                <a:gd name="connsiteX44" fmla="*/ 2656115 w 2889248"/>
                <a:gd name="connsiteY44" fmla="*/ 407892 h 901378"/>
                <a:gd name="connsiteX45" fmla="*/ 2699658 w 2889248"/>
                <a:gd name="connsiteY45" fmla="*/ 320806 h 901378"/>
                <a:gd name="connsiteX46" fmla="*/ 2888344 w 2889248"/>
                <a:gd name="connsiteY46" fmla="*/ 291777 h 901378"/>
                <a:gd name="connsiteX47" fmla="*/ 2583543 w 2889248"/>
                <a:gd name="connsiteY47" fmla="*/ 378864 h 901378"/>
                <a:gd name="connsiteX48" fmla="*/ 2496458 w 2889248"/>
                <a:gd name="connsiteY48" fmla="*/ 407892 h 901378"/>
                <a:gd name="connsiteX49" fmla="*/ 2423886 w 2889248"/>
                <a:gd name="connsiteY49" fmla="*/ 277264 h 901378"/>
                <a:gd name="connsiteX50" fmla="*/ 2641600 w 2889248"/>
                <a:gd name="connsiteY50" fmla="*/ 1492 h 901378"/>
                <a:gd name="connsiteX51" fmla="*/ 2394858 w 2889248"/>
                <a:gd name="connsiteY51" fmla="*/ 233721 h 901378"/>
                <a:gd name="connsiteX52" fmla="*/ 2380343 w 2889248"/>
                <a:gd name="connsiteY52" fmla="*/ 335321 h 901378"/>
                <a:gd name="connsiteX53" fmla="*/ 2336800 w 2889248"/>
                <a:gd name="connsiteY53" fmla="*/ 349835 h 901378"/>
                <a:gd name="connsiteX54" fmla="*/ 2177143 w 2889248"/>
                <a:gd name="connsiteY54" fmla="*/ 335321 h 901378"/>
                <a:gd name="connsiteX55" fmla="*/ 2162629 w 2889248"/>
                <a:gd name="connsiteY55" fmla="*/ 291778 h 901378"/>
                <a:gd name="connsiteX56" fmla="*/ 2133600 w 2889248"/>
                <a:gd name="connsiteY56" fmla="*/ 335321 h 901378"/>
                <a:gd name="connsiteX57" fmla="*/ 1973943 w 2889248"/>
                <a:gd name="connsiteY57" fmla="*/ 277264 h 901378"/>
                <a:gd name="connsiteX58" fmla="*/ 2017486 w 2889248"/>
                <a:gd name="connsiteY58" fmla="*/ 320806 h 901378"/>
                <a:gd name="connsiteX59" fmla="*/ 1538515 w 2889248"/>
                <a:gd name="connsiteY59" fmla="*/ 277264 h 901378"/>
                <a:gd name="connsiteX60" fmla="*/ 1190172 w 2889248"/>
                <a:gd name="connsiteY60" fmla="*/ 291779 h 901378"/>
                <a:gd name="connsiteX61" fmla="*/ 1146629 w 2889248"/>
                <a:gd name="connsiteY61" fmla="*/ 291779 h 901378"/>
                <a:gd name="connsiteX62" fmla="*/ 1030514 w 2889248"/>
                <a:gd name="connsiteY62" fmla="*/ 306292 h 901378"/>
                <a:gd name="connsiteX63" fmla="*/ 885372 w 2889248"/>
                <a:gd name="connsiteY63" fmla="*/ 306292 h 901378"/>
                <a:gd name="connsiteX64" fmla="*/ 841829 w 2889248"/>
                <a:gd name="connsiteY64" fmla="*/ 320806 h 901378"/>
                <a:gd name="connsiteX65" fmla="*/ 682172 w 2889248"/>
                <a:gd name="connsiteY65" fmla="*/ 291778 h 901378"/>
                <a:gd name="connsiteX0" fmla="*/ 682172 w 2889248"/>
                <a:gd name="connsiteY0" fmla="*/ 291778 h 901378"/>
                <a:gd name="connsiteX1" fmla="*/ 682172 w 2889248"/>
                <a:gd name="connsiteY1" fmla="*/ 291778 h 901378"/>
                <a:gd name="connsiteX2" fmla="*/ 551543 w 2889248"/>
                <a:gd name="connsiteY2" fmla="*/ 262749 h 901378"/>
                <a:gd name="connsiteX3" fmla="*/ 508000 w 2889248"/>
                <a:gd name="connsiteY3" fmla="*/ 248235 h 901378"/>
                <a:gd name="connsiteX4" fmla="*/ 478972 w 2889248"/>
                <a:gd name="connsiteY4" fmla="*/ 103092 h 901378"/>
                <a:gd name="connsiteX5" fmla="*/ 478972 w 2889248"/>
                <a:gd name="connsiteY5" fmla="*/ 103092 h 901378"/>
                <a:gd name="connsiteX6" fmla="*/ 420915 w 2889248"/>
                <a:gd name="connsiteY6" fmla="*/ 277264 h 901378"/>
                <a:gd name="connsiteX7" fmla="*/ 333829 w 2889248"/>
                <a:gd name="connsiteY7" fmla="*/ 306292 h 901378"/>
                <a:gd name="connsiteX8" fmla="*/ 188686 w 2889248"/>
                <a:gd name="connsiteY8" fmla="*/ 349835 h 901378"/>
                <a:gd name="connsiteX9" fmla="*/ 101600 w 2889248"/>
                <a:gd name="connsiteY9" fmla="*/ 320806 h 901378"/>
                <a:gd name="connsiteX10" fmla="*/ 58058 w 2889248"/>
                <a:gd name="connsiteY10" fmla="*/ 291778 h 901378"/>
                <a:gd name="connsiteX11" fmla="*/ 58058 w 2889248"/>
                <a:gd name="connsiteY11" fmla="*/ 291778 h 901378"/>
                <a:gd name="connsiteX12" fmla="*/ 87086 w 2889248"/>
                <a:gd name="connsiteY12" fmla="*/ 422406 h 901378"/>
                <a:gd name="connsiteX13" fmla="*/ 101600 w 2889248"/>
                <a:gd name="connsiteY13" fmla="*/ 465949 h 901378"/>
                <a:gd name="connsiteX14" fmla="*/ 116115 w 2889248"/>
                <a:gd name="connsiteY14" fmla="*/ 582064 h 901378"/>
                <a:gd name="connsiteX15" fmla="*/ 87086 w 2889248"/>
                <a:gd name="connsiteY15" fmla="*/ 683664 h 901378"/>
                <a:gd name="connsiteX16" fmla="*/ 58058 w 2889248"/>
                <a:gd name="connsiteY16" fmla="*/ 727206 h 901378"/>
                <a:gd name="connsiteX17" fmla="*/ 0 w 2889248"/>
                <a:gd name="connsiteY17" fmla="*/ 727206 h 901378"/>
                <a:gd name="connsiteX18" fmla="*/ 0 w 2889248"/>
                <a:gd name="connsiteY18" fmla="*/ 727206 h 901378"/>
                <a:gd name="connsiteX19" fmla="*/ 348343 w 2889248"/>
                <a:gd name="connsiteY19" fmla="*/ 770749 h 901378"/>
                <a:gd name="connsiteX20" fmla="*/ 435429 w 2889248"/>
                <a:gd name="connsiteY20" fmla="*/ 814292 h 901378"/>
                <a:gd name="connsiteX21" fmla="*/ 478972 w 2889248"/>
                <a:gd name="connsiteY21" fmla="*/ 828806 h 901378"/>
                <a:gd name="connsiteX22" fmla="*/ 508000 w 2889248"/>
                <a:gd name="connsiteY22" fmla="*/ 901378 h 901378"/>
                <a:gd name="connsiteX23" fmla="*/ 508000 w 2889248"/>
                <a:gd name="connsiteY23" fmla="*/ 901378 h 901378"/>
                <a:gd name="connsiteX24" fmla="*/ 580572 w 2889248"/>
                <a:gd name="connsiteY24" fmla="*/ 741721 h 901378"/>
                <a:gd name="connsiteX25" fmla="*/ 624115 w 2889248"/>
                <a:gd name="connsiteY25" fmla="*/ 698178 h 901378"/>
                <a:gd name="connsiteX26" fmla="*/ 827315 w 2889248"/>
                <a:gd name="connsiteY26" fmla="*/ 698178 h 901378"/>
                <a:gd name="connsiteX27" fmla="*/ 827315 w 2889248"/>
                <a:gd name="connsiteY27" fmla="*/ 683664 h 901378"/>
                <a:gd name="connsiteX28" fmla="*/ 841829 w 2889248"/>
                <a:gd name="connsiteY28" fmla="*/ 451435 h 901378"/>
                <a:gd name="connsiteX29" fmla="*/ 885372 w 2889248"/>
                <a:gd name="connsiteY29" fmla="*/ 407892 h 901378"/>
                <a:gd name="connsiteX30" fmla="*/ 972458 w 2889248"/>
                <a:gd name="connsiteY30" fmla="*/ 378864 h 901378"/>
                <a:gd name="connsiteX31" fmla="*/ 1088572 w 2889248"/>
                <a:gd name="connsiteY31" fmla="*/ 335321 h 901378"/>
                <a:gd name="connsiteX32" fmla="*/ 1175658 w 2889248"/>
                <a:gd name="connsiteY32" fmla="*/ 306292 h 901378"/>
                <a:gd name="connsiteX33" fmla="*/ 1611086 w 2889248"/>
                <a:gd name="connsiteY33" fmla="*/ 335321 h 901378"/>
                <a:gd name="connsiteX34" fmla="*/ 1988458 w 2889248"/>
                <a:gd name="connsiteY34" fmla="*/ 364349 h 901378"/>
                <a:gd name="connsiteX35" fmla="*/ 2177143 w 2889248"/>
                <a:gd name="connsiteY35" fmla="*/ 378864 h 901378"/>
                <a:gd name="connsiteX36" fmla="*/ 2177143 w 2889248"/>
                <a:gd name="connsiteY36" fmla="*/ 378864 h 901378"/>
                <a:gd name="connsiteX37" fmla="*/ 2365829 w 2889248"/>
                <a:gd name="connsiteY37" fmla="*/ 494978 h 901378"/>
                <a:gd name="connsiteX38" fmla="*/ 2423886 w 2889248"/>
                <a:gd name="connsiteY38" fmla="*/ 582064 h 901378"/>
                <a:gd name="connsiteX39" fmla="*/ 2510972 w 2889248"/>
                <a:gd name="connsiteY39" fmla="*/ 611092 h 901378"/>
                <a:gd name="connsiteX40" fmla="*/ 2699658 w 2889248"/>
                <a:gd name="connsiteY40" fmla="*/ 596578 h 901378"/>
                <a:gd name="connsiteX41" fmla="*/ 2859315 w 2889248"/>
                <a:gd name="connsiteY41" fmla="*/ 872350 h 901378"/>
                <a:gd name="connsiteX42" fmla="*/ 2510972 w 2889248"/>
                <a:gd name="connsiteY42" fmla="*/ 538521 h 901378"/>
                <a:gd name="connsiteX43" fmla="*/ 2525486 w 2889248"/>
                <a:gd name="connsiteY43" fmla="*/ 480464 h 901378"/>
                <a:gd name="connsiteX44" fmla="*/ 2656115 w 2889248"/>
                <a:gd name="connsiteY44" fmla="*/ 407892 h 901378"/>
                <a:gd name="connsiteX45" fmla="*/ 2699658 w 2889248"/>
                <a:gd name="connsiteY45" fmla="*/ 320806 h 901378"/>
                <a:gd name="connsiteX46" fmla="*/ 2888344 w 2889248"/>
                <a:gd name="connsiteY46" fmla="*/ 291777 h 901378"/>
                <a:gd name="connsiteX47" fmla="*/ 2583543 w 2889248"/>
                <a:gd name="connsiteY47" fmla="*/ 378864 h 901378"/>
                <a:gd name="connsiteX48" fmla="*/ 2496458 w 2889248"/>
                <a:gd name="connsiteY48" fmla="*/ 407892 h 901378"/>
                <a:gd name="connsiteX49" fmla="*/ 2423886 w 2889248"/>
                <a:gd name="connsiteY49" fmla="*/ 277264 h 901378"/>
                <a:gd name="connsiteX50" fmla="*/ 2641600 w 2889248"/>
                <a:gd name="connsiteY50" fmla="*/ 1492 h 901378"/>
                <a:gd name="connsiteX51" fmla="*/ 2394858 w 2889248"/>
                <a:gd name="connsiteY51" fmla="*/ 233721 h 901378"/>
                <a:gd name="connsiteX52" fmla="*/ 2380343 w 2889248"/>
                <a:gd name="connsiteY52" fmla="*/ 335321 h 901378"/>
                <a:gd name="connsiteX53" fmla="*/ 2336800 w 2889248"/>
                <a:gd name="connsiteY53" fmla="*/ 349835 h 901378"/>
                <a:gd name="connsiteX54" fmla="*/ 2177143 w 2889248"/>
                <a:gd name="connsiteY54" fmla="*/ 335321 h 901378"/>
                <a:gd name="connsiteX55" fmla="*/ 2162629 w 2889248"/>
                <a:gd name="connsiteY55" fmla="*/ 291778 h 901378"/>
                <a:gd name="connsiteX56" fmla="*/ 2133600 w 2889248"/>
                <a:gd name="connsiteY56" fmla="*/ 335321 h 901378"/>
                <a:gd name="connsiteX57" fmla="*/ 1973943 w 2889248"/>
                <a:gd name="connsiteY57" fmla="*/ 277264 h 901378"/>
                <a:gd name="connsiteX58" fmla="*/ 2017486 w 2889248"/>
                <a:gd name="connsiteY58" fmla="*/ 320806 h 901378"/>
                <a:gd name="connsiteX59" fmla="*/ 1538515 w 2889248"/>
                <a:gd name="connsiteY59" fmla="*/ 277264 h 901378"/>
                <a:gd name="connsiteX60" fmla="*/ 1190172 w 2889248"/>
                <a:gd name="connsiteY60" fmla="*/ 291779 h 901378"/>
                <a:gd name="connsiteX61" fmla="*/ 1146629 w 2889248"/>
                <a:gd name="connsiteY61" fmla="*/ 291779 h 901378"/>
                <a:gd name="connsiteX62" fmla="*/ 1030514 w 2889248"/>
                <a:gd name="connsiteY62" fmla="*/ 306292 h 901378"/>
                <a:gd name="connsiteX63" fmla="*/ 885372 w 2889248"/>
                <a:gd name="connsiteY63" fmla="*/ 306292 h 901378"/>
                <a:gd name="connsiteX64" fmla="*/ 841829 w 2889248"/>
                <a:gd name="connsiteY64" fmla="*/ 320806 h 901378"/>
                <a:gd name="connsiteX65" fmla="*/ 682172 w 2889248"/>
                <a:gd name="connsiteY65" fmla="*/ 291778 h 901378"/>
                <a:gd name="connsiteX0" fmla="*/ 682172 w 2889248"/>
                <a:gd name="connsiteY0" fmla="*/ 291778 h 901378"/>
                <a:gd name="connsiteX1" fmla="*/ 682172 w 2889248"/>
                <a:gd name="connsiteY1" fmla="*/ 291778 h 901378"/>
                <a:gd name="connsiteX2" fmla="*/ 551543 w 2889248"/>
                <a:gd name="connsiteY2" fmla="*/ 262749 h 901378"/>
                <a:gd name="connsiteX3" fmla="*/ 508000 w 2889248"/>
                <a:gd name="connsiteY3" fmla="*/ 248235 h 901378"/>
                <a:gd name="connsiteX4" fmla="*/ 478972 w 2889248"/>
                <a:gd name="connsiteY4" fmla="*/ 103092 h 901378"/>
                <a:gd name="connsiteX5" fmla="*/ 478972 w 2889248"/>
                <a:gd name="connsiteY5" fmla="*/ 103092 h 901378"/>
                <a:gd name="connsiteX6" fmla="*/ 420915 w 2889248"/>
                <a:gd name="connsiteY6" fmla="*/ 277264 h 901378"/>
                <a:gd name="connsiteX7" fmla="*/ 333829 w 2889248"/>
                <a:gd name="connsiteY7" fmla="*/ 306292 h 901378"/>
                <a:gd name="connsiteX8" fmla="*/ 188686 w 2889248"/>
                <a:gd name="connsiteY8" fmla="*/ 349835 h 901378"/>
                <a:gd name="connsiteX9" fmla="*/ 101600 w 2889248"/>
                <a:gd name="connsiteY9" fmla="*/ 320806 h 901378"/>
                <a:gd name="connsiteX10" fmla="*/ 58058 w 2889248"/>
                <a:gd name="connsiteY10" fmla="*/ 291778 h 901378"/>
                <a:gd name="connsiteX11" fmla="*/ 58058 w 2889248"/>
                <a:gd name="connsiteY11" fmla="*/ 291778 h 901378"/>
                <a:gd name="connsiteX12" fmla="*/ 87086 w 2889248"/>
                <a:gd name="connsiteY12" fmla="*/ 422406 h 901378"/>
                <a:gd name="connsiteX13" fmla="*/ 101600 w 2889248"/>
                <a:gd name="connsiteY13" fmla="*/ 465949 h 901378"/>
                <a:gd name="connsiteX14" fmla="*/ 116115 w 2889248"/>
                <a:gd name="connsiteY14" fmla="*/ 582064 h 901378"/>
                <a:gd name="connsiteX15" fmla="*/ 87086 w 2889248"/>
                <a:gd name="connsiteY15" fmla="*/ 683664 h 901378"/>
                <a:gd name="connsiteX16" fmla="*/ 58058 w 2889248"/>
                <a:gd name="connsiteY16" fmla="*/ 727206 h 901378"/>
                <a:gd name="connsiteX17" fmla="*/ 0 w 2889248"/>
                <a:gd name="connsiteY17" fmla="*/ 727206 h 901378"/>
                <a:gd name="connsiteX18" fmla="*/ 0 w 2889248"/>
                <a:gd name="connsiteY18" fmla="*/ 727206 h 901378"/>
                <a:gd name="connsiteX19" fmla="*/ 348343 w 2889248"/>
                <a:gd name="connsiteY19" fmla="*/ 770749 h 901378"/>
                <a:gd name="connsiteX20" fmla="*/ 435429 w 2889248"/>
                <a:gd name="connsiteY20" fmla="*/ 814292 h 901378"/>
                <a:gd name="connsiteX21" fmla="*/ 478972 w 2889248"/>
                <a:gd name="connsiteY21" fmla="*/ 828806 h 901378"/>
                <a:gd name="connsiteX22" fmla="*/ 508000 w 2889248"/>
                <a:gd name="connsiteY22" fmla="*/ 901378 h 901378"/>
                <a:gd name="connsiteX23" fmla="*/ 508000 w 2889248"/>
                <a:gd name="connsiteY23" fmla="*/ 901378 h 901378"/>
                <a:gd name="connsiteX24" fmla="*/ 580572 w 2889248"/>
                <a:gd name="connsiteY24" fmla="*/ 741721 h 901378"/>
                <a:gd name="connsiteX25" fmla="*/ 624115 w 2889248"/>
                <a:gd name="connsiteY25" fmla="*/ 698178 h 901378"/>
                <a:gd name="connsiteX26" fmla="*/ 827315 w 2889248"/>
                <a:gd name="connsiteY26" fmla="*/ 698178 h 901378"/>
                <a:gd name="connsiteX27" fmla="*/ 827315 w 2889248"/>
                <a:gd name="connsiteY27" fmla="*/ 683664 h 901378"/>
                <a:gd name="connsiteX28" fmla="*/ 841829 w 2889248"/>
                <a:gd name="connsiteY28" fmla="*/ 451435 h 901378"/>
                <a:gd name="connsiteX29" fmla="*/ 885372 w 2889248"/>
                <a:gd name="connsiteY29" fmla="*/ 407892 h 901378"/>
                <a:gd name="connsiteX30" fmla="*/ 972458 w 2889248"/>
                <a:gd name="connsiteY30" fmla="*/ 378864 h 901378"/>
                <a:gd name="connsiteX31" fmla="*/ 1088572 w 2889248"/>
                <a:gd name="connsiteY31" fmla="*/ 335321 h 901378"/>
                <a:gd name="connsiteX32" fmla="*/ 1175658 w 2889248"/>
                <a:gd name="connsiteY32" fmla="*/ 306292 h 901378"/>
                <a:gd name="connsiteX33" fmla="*/ 1611086 w 2889248"/>
                <a:gd name="connsiteY33" fmla="*/ 335321 h 901378"/>
                <a:gd name="connsiteX34" fmla="*/ 1988458 w 2889248"/>
                <a:gd name="connsiteY34" fmla="*/ 364349 h 901378"/>
                <a:gd name="connsiteX35" fmla="*/ 2177143 w 2889248"/>
                <a:gd name="connsiteY35" fmla="*/ 378864 h 901378"/>
                <a:gd name="connsiteX36" fmla="*/ 2177143 w 2889248"/>
                <a:gd name="connsiteY36" fmla="*/ 378864 h 901378"/>
                <a:gd name="connsiteX37" fmla="*/ 2365829 w 2889248"/>
                <a:gd name="connsiteY37" fmla="*/ 494978 h 901378"/>
                <a:gd name="connsiteX38" fmla="*/ 2423886 w 2889248"/>
                <a:gd name="connsiteY38" fmla="*/ 582064 h 901378"/>
                <a:gd name="connsiteX39" fmla="*/ 2641601 w 2889248"/>
                <a:gd name="connsiteY39" fmla="*/ 683663 h 901378"/>
                <a:gd name="connsiteX40" fmla="*/ 2699658 w 2889248"/>
                <a:gd name="connsiteY40" fmla="*/ 596578 h 901378"/>
                <a:gd name="connsiteX41" fmla="*/ 2859315 w 2889248"/>
                <a:gd name="connsiteY41" fmla="*/ 872350 h 901378"/>
                <a:gd name="connsiteX42" fmla="*/ 2510972 w 2889248"/>
                <a:gd name="connsiteY42" fmla="*/ 538521 h 901378"/>
                <a:gd name="connsiteX43" fmla="*/ 2525486 w 2889248"/>
                <a:gd name="connsiteY43" fmla="*/ 480464 h 901378"/>
                <a:gd name="connsiteX44" fmla="*/ 2656115 w 2889248"/>
                <a:gd name="connsiteY44" fmla="*/ 407892 h 901378"/>
                <a:gd name="connsiteX45" fmla="*/ 2699658 w 2889248"/>
                <a:gd name="connsiteY45" fmla="*/ 320806 h 901378"/>
                <a:gd name="connsiteX46" fmla="*/ 2888344 w 2889248"/>
                <a:gd name="connsiteY46" fmla="*/ 291777 h 901378"/>
                <a:gd name="connsiteX47" fmla="*/ 2583543 w 2889248"/>
                <a:gd name="connsiteY47" fmla="*/ 378864 h 901378"/>
                <a:gd name="connsiteX48" fmla="*/ 2496458 w 2889248"/>
                <a:gd name="connsiteY48" fmla="*/ 407892 h 901378"/>
                <a:gd name="connsiteX49" fmla="*/ 2423886 w 2889248"/>
                <a:gd name="connsiteY49" fmla="*/ 277264 h 901378"/>
                <a:gd name="connsiteX50" fmla="*/ 2641600 w 2889248"/>
                <a:gd name="connsiteY50" fmla="*/ 1492 h 901378"/>
                <a:gd name="connsiteX51" fmla="*/ 2394858 w 2889248"/>
                <a:gd name="connsiteY51" fmla="*/ 233721 h 901378"/>
                <a:gd name="connsiteX52" fmla="*/ 2380343 w 2889248"/>
                <a:gd name="connsiteY52" fmla="*/ 335321 h 901378"/>
                <a:gd name="connsiteX53" fmla="*/ 2336800 w 2889248"/>
                <a:gd name="connsiteY53" fmla="*/ 349835 h 901378"/>
                <a:gd name="connsiteX54" fmla="*/ 2177143 w 2889248"/>
                <a:gd name="connsiteY54" fmla="*/ 335321 h 901378"/>
                <a:gd name="connsiteX55" fmla="*/ 2162629 w 2889248"/>
                <a:gd name="connsiteY55" fmla="*/ 291778 h 901378"/>
                <a:gd name="connsiteX56" fmla="*/ 2133600 w 2889248"/>
                <a:gd name="connsiteY56" fmla="*/ 335321 h 901378"/>
                <a:gd name="connsiteX57" fmla="*/ 1973943 w 2889248"/>
                <a:gd name="connsiteY57" fmla="*/ 277264 h 901378"/>
                <a:gd name="connsiteX58" fmla="*/ 2017486 w 2889248"/>
                <a:gd name="connsiteY58" fmla="*/ 320806 h 901378"/>
                <a:gd name="connsiteX59" fmla="*/ 1538515 w 2889248"/>
                <a:gd name="connsiteY59" fmla="*/ 277264 h 901378"/>
                <a:gd name="connsiteX60" fmla="*/ 1190172 w 2889248"/>
                <a:gd name="connsiteY60" fmla="*/ 291779 h 901378"/>
                <a:gd name="connsiteX61" fmla="*/ 1146629 w 2889248"/>
                <a:gd name="connsiteY61" fmla="*/ 291779 h 901378"/>
                <a:gd name="connsiteX62" fmla="*/ 1030514 w 2889248"/>
                <a:gd name="connsiteY62" fmla="*/ 306292 h 901378"/>
                <a:gd name="connsiteX63" fmla="*/ 885372 w 2889248"/>
                <a:gd name="connsiteY63" fmla="*/ 306292 h 901378"/>
                <a:gd name="connsiteX64" fmla="*/ 841829 w 2889248"/>
                <a:gd name="connsiteY64" fmla="*/ 320806 h 901378"/>
                <a:gd name="connsiteX65" fmla="*/ 682172 w 2889248"/>
                <a:gd name="connsiteY65" fmla="*/ 291778 h 901378"/>
                <a:gd name="connsiteX0" fmla="*/ 682172 w 2889248"/>
                <a:gd name="connsiteY0" fmla="*/ 291778 h 901378"/>
                <a:gd name="connsiteX1" fmla="*/ 682172 w 2889248"/>
                <a:gd name="connsiteY1" fmla="*/ 291778 h 901378"/>
                <a:gd name="connsiteX2" fmla="*/ 551543 w 2889248"/>
                <a:gd name="connsiteY2" fmla="*/ 262749 h 901378"/>
                <a:gd name="connsiteX3" fmla="*/ 508000 w 2889248"/>
                <a:gd name="connsiteY3" fmla="*/ 248235 h 901378"/>
                <a:gd name="connsiteX4" fmla="*/ 478972 w 2889248"/>
                <a:gd name="connsiteY4" fmla="*/ 103092 h 901378"/>
                <a:gd name="connsiteX5" fmla="*/ 478972 w 2889248"/>
                <a:gd name="connsiteY5" fmla="*/ 103092 h 901378"/>
                <a:gd name="connsiteX6" fmla="*/ 420915 w 2889248"/>
                <a:gd name="connsiteY6" fmla="*/ 277264 h 901378"/>
                <a:gd name="connsiteX7" fmla="*/ 333829 w 2889248"/>
                <a:gd name="connsiteY7" fmla="*/ 306292 h 901378"/>
                <a:gd name="connsiteX8" fmla="*/ 188686 w 2889248"/>
                <a:gd name="connsiteY8" fmla="*/ 349835 h 901378"/>
                <a:gd name="connsiteX9" fmla="*/ 101600 w 2889248"/>
                <a:gd name="connsiteY9" fmla="*/ 320806 h 901378"/>
                <a:gd name="connsiteX10" fmla="*/ 58058 w 2889248"/>
                <a:gd name="connsiteY10" fmla="*/ 291778 h 901378"/>
                <a:gd name="connsiteX11" fmla="*/ 58058 w 2889248"/>
                <a:gd name="connsiteY11" fmla="*/ 291778 h 901378"/>
                <a:gd name="connsiteX12" fmla="*/ 87086 w 2889248"/>
                <a:gd name="connsiteY12" fmla="*/ 422406 h 901378"/>
                <a:gd name="connsiteX13" fmla="*/ 101600 w 2889248"/>
                <a:gd name="connsiteY13" fmla="*/ 465949 h 901378"/>
                <a:gd name="connsiteX14" fmla="*/ 116115 w 2889248"/>
                <a:gd name="connsiteY14" fmla="*/ 582064 h 901378"/>
                <a:gd name="connsiteX15" fmla="*/ 87086 w 2889248"/>
                <a:gd name="connsiteY15" fmla="*/ 683664 h 901378"/>
                <a:gd name="connsiteX16" fmla="*/ 58058 w 2889248"/>
                <a:gd name="connsiteY16" fmla="*/ 727206 h 901378"/>
                <a:gd name="connsiteX17" fmla="*/ 0 w 2889248"/>
                <a:gd name="connsiteY17" fmla="*/ 727206 h 901378"/>
                <a:gd name="connsiteX18" fmla="*/ 0 w 2889248"/>
                <a:gd name="connsiteY18" fmla="*/ 727206 h 901378"/>
                <a:gd name="connsiteX19" fmla="*/ 348343 w 2889248"/>
                <a:gd name="connsiteY19" fmla="*/ 770749 h 901378"/>
                <a:gd name="connsiteX20" fmla="*/ 435429 w 2889248"/>
                <a:gd name="connsiteY20" fmla="*/ 814292 h 901378"/>
                <a:gd name="connsiteX21" fmla="*/ 478972 w 2889248"/>
                <a:gd name="connsiteY21" fmla="*/ 828806 h 901378"/>
                <a:gd name="connsiteX22" fmla="*/ 508000 w 2889248"/>
                <a:gd name="connsiteY22" fmla="*/ 901378 h 901378"/>
                <a:gd name="connsiteX23" fmla="*/ 508000 w 2889248"/>
                <a:gd name="connsiteY23" fmla="*/ 901378 h 901378"/>
                <a:gd name="connsiteX24" fmla="*/ 580572 w 2889248"/>
                <a:gd name="connsiteY24" fmla="*/ 741721 h 901378"/>
                <a:gd name="connsiteX25" fmla="*/ 624115 w 2889248"/>
                <a:gd name="connsiteY25" fmla="*/ 698178 h 901378"/>
                <a:gd name="connsiteX26" fmla="*/ 827315 w 2889248"/>
                <a:gd name="connsiteY26" fmla="*/ 698178 h 901378"/>
                <a:gd name="connsiteX27" fmla="*/ 827315 w 2889248"/>
                <a:gd name="connsiteY27" fmla="*/ 683664 h 901378"/>
                <a:gd name="connsiteX28" fmla="*/ 841829 w 2889248"/>
                <a:gd name="connsiteY28" fmla="*/ 451435 h 901378"/>
                <a:gd name="connsiteX29" fmla="*/ 885372 w 2889248"/>
                <a:gd name="connsiteY29" fmla="*/ 407892 h 901378"/>
                <a:gd name="connsiteX30" fmla="*/ 972458 w 2889248"/>
                <a:gd name="connsiteY30" fmla="*/ 378864 h 901378"/>
                <a:gd name="connsiteX31" fmla="*/ 1088572 w 2889248"/>
                <a:gd name="connsiteY31" fmla="*/ 335321 h 901378"/>
                <a:gd name="connsiteX32" fmla="*/ 1175658 w 2889248"/>
                <a:gd name="connsiteY32" fmla="*/ 306292 h 901378"/>
                <a:gd name="connsiteX33" fmla="*/ 1611086 w 2889248"/>
                <a:gd name="connsiteY33" fmla="*/ 335321 h 901378"/>
                <a:gd name="connsiteX34" fmla="*/ 1988458 w 2889248"/>
                <a:gd name="connsiteY34" fmla="*/ 364349 h 901378"/>
                <a:gd name="connsiteX35" fmla="*/ 2177143 w 2889248"/>
                <a:gd name="connsiteY35" fmla="*/ 378864 h 901378"/>
                <a:gd name="connsiteX36" fmla="*/ 2177143 w 2889248"/>
                <a:gd name="connsiteY36" fmla="*/ 378864 h 901378"/>
                <a:gd name="connsiteX37" fmla="*/ 2365829 w 2889248"/>
                <a:gd name="connsiteY37" fmla="*/ 494978 h 901378"/>
                <a:gd name="connsiteX38" fmla="*/ 2423886 w 2889248"/>
                <a:gd name="connsiteY38" fmla="*/ 582064 h 901378"/>
                <a:gd name="connsiteX39" fmla="*/ 2641601 w 2889248"/>
                <a:gd name="connsiteY39" fmla="*/ 683663 h 901378"/>
                <a:gd name="connsiteX40" fmla="*/ 2656115 w 2889248"/>
                <a:gd name="connsiteY40" fmla="*/ 669149 h 901378"/>
                <a:gd name="connsiteX41" fmla="*/ 2859315 w 2889248"/>
                <a:gd name="connsiteY41" fmla="*/ 872350 h 901378"/>
                <a:gd name="connsiteX42" fmla="*/ 2510972 w 2889248"/>
                <a:gd name="connsiteY42" fmla="*/ 538521 h 901378"/>
                <a:gd name="connsiteX43" fmla="*/ 2525486 w 2889248"/>
                <a:gd name="connsiteY43" fmla="*/ 480464 h 901378"/>
                <a:gd name="connsiteX44" fmla="*/ 2656115 w 2889248"/>
                <a:gd name="connsiteY44" fmla="*/ 407892 h 901378"/>
                <a:gd name="connsiteX45" fmla="*/ 2699658 w 2889248"/>
                <a:gd name="connsiteY45" fmla="*/ 320806 h 901378"/>
                <a:gd name="connsiteX46" fmla="*/ 2888344 w 2889248"/>
                <a:gd name="connsiteY46" fmla="*/ 291777 h 901378"/>
                <a:gd name="connsiteX47" fmla="*/ 2583543 w 2889248"/>
                <a:gd name="connsiteY47" fmla="*/ 378864 h 901378"/>
                <a:gd name="connsiteX48" fmla="*/ 2496458 w 2889248"/>
                <a:gd name="connsiteY48" fmla="*/ 407892 h 901378"/>
                <a:gd name="connsiteX49" fmla="*/ 2423886 w 2889248"/>
                <a:gd name="connsiteY49" fmla="*/ 277264 h 901378"/>
                <a:gd name="connsiteX50" fmla="*/ 2641600 w 2889248"/>
                <a:gd name="connsiteY50" fmla="*/ 1492 h 901378"/>
                <a:gd name="connsiteX51" fmla="*/ 2394858 w 2889248"/>
                <a:gd name="connsiteY51" fmla="*/ 233721 h 901378"/>
                <a:gd name="connsiteX52" fmla="*/ 2380343 w 2889248"/>
                <a:gd name="connsiteY52" fmla="*/ 335321 h 901378"/>
                <a:gd name="connsiteX53" fmla="*/ 2336800 w 2889248"/>
                <a:gd name="connsiteY53" fmla="*/ 349835 h 901378"/>
                <a:gd name="connsiteX54" fmla="*/ 2177143 w 2889248"/>
                <a:gd name="connsiteY54" fmla="*/ 335321 h 901378"/>
                <a:gd name="connsiteX55" fmla="*/ 2162629 w 2889248"/>
                <a:gd name="connsiteY55" fmla="*/ 291778 h 901378"/>
                <a:gd name="connsiteX56" fmla="*/ 2133600 w 2889248"/>
                <a:gd name="connsiteY56" fmla="*/ 335321 h 901378"/>
                <a:gd name="connsiteX57" fmla="*/ 1973943 w 2889248"/>
                <a:gd name="connsiteY57" fmla="*/ 277264 h 901378"/>
                <a:gd name="connsiteX58" fmla="*/ 2017486 w 2889248"/>
                <a:gd name="connsiteY58" fmla="*/ 320806 h 901378"/>
                <a:gd name="connsiteX59" fmla="*/ 1538515 w 2889248"/>
                <a:gd name="connsiteY59" fmla="*/ 277264 h 901378"/>
                <a:gd name="connsiteX60" fmla="*/ 1190172 w 2889248"/>
                <a:gd name="connsiteY60" fmla="*/ 291779 h 901378"/>
                <a:gd name="connsiteX61" fmla="*/ 1146629 w 2889248"/>
                <a:gd name="connsiteY61" fmla="*/ 291779 h 901378"/>
                <a:gd name="connsiteX62" fmla="*/ 1030514 w 2889248"/>
                <a:gd name="connsiteY62" fmla="*/ 306292 h 901378"/>
                <a:gd name="connsiteX63" fmla="*/ 885372 w 2889248"/>
                <a:gd name="connsiteY63" fmla="*/ 306292 h 901378"/>
                <a:gd name="connsiteX64" fmla="*/ 841829 w 2889248"/>
                <a:gd name="connsiteY64" fmla="*/ 320806 h 901378"/>
                <a:gd name="connsiteX65" fmla="*/ 682172 w 2889248"/>
                <a:gd name="connsiteY65" fmla="*/ 291778 h 901378"/>
                <a:gd name="connsiteX0" fmla="*/ 682172 w 2889248"/>
                <a:gd name="connsiteY0" fmla="*/ 291778 h 901378"/>
                <a:gd name="connsiteX1" fmla="*/ 682172 w 2889248"/>
                <a:gd name="connsiteY1" fmla="*/ 291778 h 901378"/>
                <a:gd name="connsiteX2" fmla="*/ 551543 w 2889248"/>
                <a:gd name="connsiteY2" fmla="*/ 262749 h 901378"/>
                <a:gd name="connsiteX3" fmla="*/ 508000 w 2889248"/>
                <a:gd name="connsiteY3" fmla="*/ 248235 h 901378"/>
                <a:gd name="connsiteX4" fmla="*/ 478972 w 2889248"/>
                <a:gd name="connsiteY4" fmla="*/ 103092 h 901378"/>
                <a:gd name="connsiteX5" fmla="*/ 478972 w 2889248"/>
                <a:gd name="connsiteY5" fmla="*/ 103092 h 901378"/>
                <a:gd name="connsiteX6" fmla="*/ 420915 w 2889248"/>
                <a:gd name="connsiteY6" fmla="*/ 277264 h 901378"/>
                <a:gd name="connsiteX7" fmla="*/ 333829 w 2889248"/>
                <a:gd name="connsiteY7" fmla="*/ 306292 h 901378"/>
                <a:gd name="connsiteX8" fmla="*/ 188686 w 2889248"/>
                <a:gd name="connsiteY8" fmla="*/ 349835 h 901378"/>
                <a:gd name="connsiteX9" fmla="*/ 101600 w 2889248"/>
                <a:gd name="connsiteY9" fmla="*/ 320806 h 901378"/>
                <a:gd name="connsiteX10" fmla="*/ 58058 w 2889248"/>
                <a:gd name="connsiteY10" fmla="*/ 291778 h 901378"/>
                <a:gd name="connsiteX11" fmla="*/ 58058 w 2889248"/>
                <a:gd name="connsiteY11" fmla="*/ 291778 h 901378"/>
                <a:gd name="connsiteX12" fmla="*/ 87086 w 2889248"/>
                <a:gd name="connsiteY12" fmla="*/ 422406 h 901378"/>
                <a:gd name="connsiteX13" fmla="*/ 101600 w 2889248"/>
                <a:gd name="connsiteY13" fmla="*/ 465949 h 901378"/>
                <a:gd name="connsiteX14" fmla="*/ 116115 w 2889248"/>
                <a:gd name="connsiteY14" fmla="*/ 582064 h 901378"/>
                <a:gd name="connsiteX15" fmla="*/ 87086 w 2889248"/>
                <a:gd name="connsiteY15" fmla="*/ 683664 h 901378"/>
                <a:gd name="connsiteX16" fmla="*/ 58058 w 2889248"/>
                <a:gd name="connsiteY16" fmla="*/ 727206 h 901378"/>
                <a:gd name="connsiteX17" fmla="*/ 0 w 2889248"/>
                <a:gd name="connsiteY17" fmla="*/ 727206 h 901378"/>
                <a:gd name="connsiteX18" fmla="*/ 0 w 2889248"/>
                <a:gd name="connsiteY18" fmla="*/ 727206 h 901378"/>
                <a:gd name="connsiteX19" fmla="*/ 348343 w 2889248"/>
                <a:gd name="connsiteY19" fmla="*/ 770749 h 901378"/>
                <a:gd name="connsiteX20" fmla="*/ 435429 w 2889248"/>
                <a:gd name="connsiteY20" fmla="*/ 814292 h 901378"/>
                <a:gd name="connsiteX21" fmla="*/ 478972 w 2889248"/>
                <a:gd name="connsiteY21" fmla="*/ 828806 h 901378"/>
                <a:gd name="connsiteX22" fmla="*/ 508000 w 2889248"/>
                <a:gd name="connsiteY22" fmla="*/ 901378 h 901378"/>
                <a:gd name="connsiteX23" fmla="*/ 508000 w 2889248"/>
                <a:gd name="connsiteY23" fmla="*/ 901378 h 901378"/>
                <a:gd name="connsiteX24" fmla="*/ 580572 w 2889248"/>
                <a:gd name="connsiteY24" fmla="*/ 741721 h 901378"/>
                <a:gd name="connsiteX25" fmla="*/ 624115 w 2889248"/>
                <a:gd name="connsiteY25" fmla="*/ 698178 h 901378"/>
                <a:gd name="connsiteX26" fmla="*/ 827315 w 2889248"/>
                <a:gd name="connsiteY26" fmla="*/ 698178 h 901378"/>
                <a:gd name="connsiteX27" fmla="*/ 827315 w 2889248"/>
                <a:gd name="connsiteY27" fmla="*/ 683664 h 901378"/>
                <a:gd name="connsiteX28" fmla="*/ 841829 w 2889248"/>
                <a:gd name="connsiteY28" fmla="*/ 451435 h 901378"/>
                <a:gd name="connsiteX29" fmla="*/ 885372 w 2889248"/>
                <a:gd name="connsiteY29" fmla="*/ 407892 h 901378"/>
                <a:gd name="connsiteX30" fmla="*/ 972458 w 2889248"/>
                <a:gd name="connsiteY30" fmla="*/ 378864 h 901378"/>
                <a:gd name="connsiteX31" fmla="*/ 1088572 w 2889248"/>
                <a:gd name="connsiteY31" fmla="*/ 335321 h 901378"/>
                <a:gd name="connsiteX32" fmla="*/ 1175658 w 2889248"/>
                <a:gd name="connsiteY32" fmla="*/ 306292 h 901378"/>
                <a:gd name="connsiteX33" fmla="*/ 1611086 w 2889248"/>
                <a:gd name="connsiteY33" fmla="*/ 335321 h 901378"/>
                <a:gd name="connsiteX34" fmla="*/ 1988458 w 2889248"/>
                <a:gd name="connsiteY34" fmla="*/ 364349 h 901378"/>
                <a:gd name="connsiteX35" fmla="*/ 2177143 w 2889248"/>
                <a:gd name="connsiteY35" fmla="*/ 378864 h 901378"/>
                <a:gd name="connsiteX36" fmla="*/ 2177143 w 2889248"/>
                <a:gd name="connsiteY36" fmla="*/ 378864 h 901378"/>
                <a:gd name="connsiteX37" fmla="*/ 2365829 w 2889248"/>
                <a:gd name="connsiteY37" fmla="*/ 494978 h 901378"/>
                <a:gd name="connsiteX38" fmla="*/ 2423886 w 2889248"/>
                <a:gd name="connsiteY38" fmla="*/ 582064 h 901378"/>
                <a:gd name="connsiteX39" fmla="*/ 2641601 w 2889248"/>
                <a:gd name="connsiteY39" fmla="*/ 683663 h 901378"/>
                <a:gd name="connsiteX40" fmla="*/ 2656115 w 2889248"/>
                <a:gd name="connsiteY40" fmla="*/ 669149 h 901378"/>
                <a:gd name="connsiteX41" fmla="*/ 2859315 w 2889248"/>
                <a:gd name="connsiteY41" fmla="*/ 872350 h 901378"/>
                <a:gd name="connsiteX42" fmla="*/ 2510972 w 2889248"/>
                <a:gd name="connsiteY42" fmla="*/ 538521 h 901378"/>
                <a:gd name="connsiteX43" fmla="*/ 2525486 w 2889248"/>
                <a:gd name="connsiteY43" fmla="*/ 480464 h 901378"/>
                <a:gd name="connsiteX44" fmla="*/ 2656115 w 2889248"/>
                <a:gd name="connsiteY44" fmla="*/ 407892 h 901378"/>
                <a:gd name="connsiteX45" fmla="*/ 2699658 w 2889248"/>
                <a:gd name="connsiteY45" fmla="*/ 320806 h 901378"/>
                <a:gd name="connsiteX46" fmla="*/ 2888344 w 2889248"/>
                <a:gd name="connsiteY46" fmla="*/ 291777 h 901378"/>
                <a:gd name="connsiteX47" fmla="*/ 2583543 w 2889248"/>
                <a:gd name="connsiteY47" fmla="*/ 378864 h 901378"/>
                <a:gd name="connsiteX48" fmla="*/ 2496458 w 2889248"/>
                <a:gd name="connsiteY48" fmla="*/ 407892 h 901378"/>
                <a:gd name="connsiteX49" fmla="*/ 2423886 w 2889248"/>
                <a:gd name="connsiteY49" fmla="*/ 277264 h 901378"/>
                <a:gd name="connsiteX50" fmla="*/ 2641600 w 2889248"/>
                <a:gd name="connsiteY50" fmla="*/ 1492 h 901378"/>
                <a:gd name="connsiteX51" fmla="*/ 2394858 w 2889248"/>
                <a:gd name="connsiteY51" fmla="*/ 233721 h 901378"/>
                <a:gd name="connsiteX52" fmla="*/ 2380343 w 2889248"/>
                <a:gd name="connsiteY52" fmla="*/ 335321 h 901378"/>
                <a:gd name="connsiteX53" fmla="*/ 2336800 w 2889248"/>
                <a:gd name="connsiteY53" fmla="*/ 349835 h 901378"/>
                <a:gd name="connsiteX54" fmla="*/ 2177143 w 2889248"/>
                <a:gd name="connsiteY54" fmla="*/ 335321 h 901378"/>
                <a:gd name="connsiteX55" fmla="*/ 2162630 w 2889248"/>
                <a:gd name="connsiteY55" fmla="*/ 359707 h 901378"/>
                <a:gd name="connsiteX56" fmla="*/ 2133600 w 2889248"/>
                <a:gd name="connsiteY56" fmla="*/ 335321 h 901378"/>
                <a:gd name="connsiteX57" fmla="*/ 1973943 w 2889248"/>
                <a:gd name="connsiteY57" fmla="*/ 277264 h 901378"/>
                <a:gd name="connsiteX58" fmla="*/ 2017486 w 2889248"/>
                <a:gd name="connsiteY58" fmla="*/ 320806 h 901378"/>
                <a:gd name="connsiteX59" fmla="*/ 1538515 w 2889248"/>
                <a:gd name="connsiteY59" fmla="*/ 277264 h 901378"/>
                <a:gd name="connsiteX60" fmla="*/ 1190172 w 2889248"/>
                <a:gd name="connsiteY60" fmla="*/ 291779 h 901378"/>
                <a:gd name="connsiteX61" fmla="*/ 1146629 w 2889248"/>
                <a:gd name="connsiteY61" fmla="*/ 291779 h 901378"/>
                <a:gd name="connsiteX62" fmla="*/ 1030514 w 2889248"/>
                <a:gd name="connsiteY62" fmla="*/ 306292 h 901378"/>
                <a:gd name="connsiteX63" fmla="*/ 885372 w 2889248"/>
                <a:gd name="connsiteY63" fmla="*/ 306292 h 901378"/>
                <a:gd name="connsiteX64" fmla="*/ 841829 w 2889248"/>
                <a:gd name="connsiteY64" fmla="*/ 320806 h 901378"/>
                <a:gd name="connsiteX65" fmla="*/ 682172 w 2889248"/>
                <a:gd name="connsiteY65" fmla="*/ 291778 h 901378"/>
                <a:gd name="connsiteX0" fmla="*/ 682172 w 2889248"/>
                <a:gd name="connsiteY0" fmla="*/ 291778 h 901378"/>
                <a:gd name="connsiteX1" fmla="*/ 682172 w 2889248"/>
                <a:gd name="connsiteY1" fmla="*/ 291778 h 901378"/>
                <a:gd name="connsiteX2" fmla="*/ 551543 w 2889248"/>
                <a:gd name="connsiteY2" fmla="*/ 262749 h 901378"/>
                <a:gd name="connsiteX3" fmla="*/ 508000 w 2889248"/>
                <a:gd name="connsiteY3" fmla="*/ 248235 h 901378"/>
                <a:gd name="connsiteX4" fmla="*/ 478972 w 2889248"/>
                <a:gd name="connsiteY4" fmla="*/ 103092 h 901378"/>
                <a:gd name="connsiteX5" fmla="*/ 478972 w 2889248"/>
                <a:gd name="connsiteY5" fmla="*/ 103092 h 901378"/>
                <a:gd name="connsiteX6" fmla="*/ 420915 w 2889248"/>
                <a:gd name="connsiteY6" fmla="*/ 277264 h 901378"/>
                <a:gd name="connsiteX7" fmla="*/ 333829 w 2889248"/>
                <a:gd name="connsiteY7" fmla="*/ 306292 h 901378"/>
                <a:gd name="connsiteX8" fmla="*/ 188686 w 2889248"/>
                <a:gd name="connsiteY8" fmla="*/ 349835 h 901378"/>
                <a:gd name="connsiteX9" fmla="*/ 101600 w 2889248"/>
                <a:gd name="connsiteY9" fmla="*/ 320806 h 901378"/>
                <a:gd name="connsiteX10" fmla="*/ 58058 w 2889248"/>
                <a:gd name="connsiteY10" fmla="*/ 291778 h 901378"/>
                <a:gd name="connsiteX11" fmla="*/ 58058 w 2889248"/>
                <a:gd name="connsiteY11" fmla="*/ 291778 h 901378"/>
                <a:gd name="connsiteX12" fmla="*/ 87086 w 2889248"/>
                <a:gd name="connsiteY12" fmla="*/ 422406 h 901378"/>
                <a:gd name="connsiteX13" fmla="*/ 101600 w 2889248"/>
                <a:gd name="connsiteY13" fmla="*/ 465949 h 901378"/>
                <a:gd name="connsiteX14" fmla="*/ 116115 w 2889248"/>
                <a:gd name="connsiteY14" fmla="*/ 582064 h 901378"/>
                <a:gd name="connsiteX15" fmla="*/ 87086 w 2889248"/>
                <a:gd name="connsiteY15" fmla="*/ 683664 h 901378"/>
                <a:gd name="connsiteX16" fmla="*/ 58058 w 2889248"/>
                <a:gd name="connsiteY16" fmla="*/ 727206 h 901378"/>
                <a:gd name="connsiteX17" fmla="*/ 0 w 2889248"/>
                <a:gd name="connsiteY17" fmla="*/ 727206 h 901378"/>
                <a:gd name="connsiteX18" fmla="*/ 0 w 2889248"/>
                <a:gd name="connsiteY18" fmla="*/ 727206 h 901378"/>
                <a:gd name="connsiteX19" fmla="*/ 348343 w 2889248"/>
                <a:gd name="connsiteY19" fmla="*/ 770749 h 901378"/>
                <a:gd name="connsiteX20" fmla="*/ 435429 w 2889248"/>
                <a:gd name="connsiteY20" fmla="*/ 814292 h 901378"/>
                <a:gd name="connsiteX21" fmla="*/ 478972 w 2889248"/>
                <a:gd name="connsiteY21" fmla="*/ 828806 h 901378"/>
                <a:gd name="connsiteX22" fmla="*/ 508000 w 2889248"/>
                <a:gd name="connsiteY22" fmla="*/ 901378 h 901378"/>
                <a:gd name="connsiteX23" fmla="*/ 508000 w 2889248"/>
                <a:gd name="connsiteY23" fmla="*/ 901378 h 901378"/>
                <a:gd name="connsiteX24" fmla="*/ 580572 w 2889248"/>
                <a:gd name="connsiteY24" fmla="*/ 741721 h 901378"/>
                <a:gd name="connsiteX25" fmla="*/ 624115 w 2889248"/>
                <a:gd name="connsiteY25" fmla="*/ 698178 h 901378"/>
                <a:gd name="connsiteX26" fmla="*/ 827315 w 2889248"/>
                <a:gd name="connsiteY26" fmla="*/ 698178 h 901378"/>
                <a:gd name="connsiteX27" fmla="*/ 827315 w 2889248"/>
                <a:gd name="connsiteY27" fmla="*/ 683664 h 901378"/>
                <a:gd name="connsiteX28" fmla="*/ 841829 w 2889248"/>
                <a:gd name="connsiteY28" fmla="*/ 451435 h 901378"/>
                <a:gd name="connsiteX29" fmla="*/ 885372 w 2889248"/>
                <a:gd name="connsiteY29" fmla="*/ 407892 h 901378"/>
                <a:gd name="connsiteX30" fmla="*/ 972458 w 2889248"/>
                <a:gd name="connsiteY30" fmla="*/ 378864 h 901378"/>
                <a:gd name="connsiteX31" fmla="*/ 1088572 w 2889248"/>
                <a:gd name="connsiteY31" fmla="*/ 335321 h 901378"/>
                <a:gd name="connsiteX32" fmla="*/ 1175658 w 2889248"/>
                <a:gd name="connsiteY32" fmla="*/ 306292 h 901378"/>
                <a:gd name="connsiteX33" fmla="*/ 1611086 w 2889248"/>
                <a:gd name="connsiteY33" fmla="*/ 335321 h 901378"/>
                <a:gd name="connsiteX34" fmla="*/ 1988458 w 2889248"/>
                <a:gd name="connsiteY34" fmla="*/ 364349 h 901378"/>
                <a:gd name="connsiteX35" fmla="*/ 2177143 w 2889248"/>
                <a:gd name="connsiteY35" fmla="*/ 378864 h 901378"/>
                <a:gd name="connsiteX36" fmla="*/ 2177143 w 2889248"/>
                <a:gd name="connsiteY36" fmla="*/ 378864 h 901378"/>
                <a:gd name="connsiteX37" fmla="*/ 2365829 w 2889248"/>
                <a:gd name="connsiteY37" fmla="*/ 494978 h 901378"/>
                <a:gd name="connsiteX38" fmla="*/ 2423886 w 2889248"/>
                <a:gd name="connsiteY38" fmla="*/ 582064 h 901378"/>
                <a:gd name="connsiteX39" fmla="*/ 2641601 w 2889248"/>
                <a:gd name="connsiteY39" fmla="*/ 683663 h 901378"/>
                <a:gd name="connsiteX40" fmla="*/ 2656115 w 2889248"/>
                <a:gd name="connsiteY40" fmla="*/ 669149 h 901378"/>
                <a:gd name="connsiteX41" fmla="*/ 2859315 w 2889248"/>
                <a:gd name="connsiteY41" fmla="*/ 872350 h 901378"/>
                <a:gd name="connsiteX42" fmla="*/ 2510972 w 2889248"/>
                <a:gd name="connsiteY42" fmla="*/ 538521 h 901378"/>
                <a:gd name="connsiteX43" fmla="*/ 2525486 w 2889248"/>
                <a:gd name="connsiteY43" fmla="*/ 480464 h 901378"/>
                <a:gd name="connsiteX44" fmla="*/ 2656115 w 2889248"/>
                <a:gd name="connsiteY44" fmla="*/ 407892 h 901378"/>
                <a:gd name="connsiteX45" fmla="*/ 2699658 w 2889248"/>
                <a:gd name="connsiteY45" fmla="*/ 320806 h 901378"/>
                <a:gd name="connsiteX46" fmla="*/ 2888344 w 2889248"/>
                <a:gd name="connsiteY46" fmla="*/ 291777 h 901378"/>
                <a:gd name="connsiteX47" fmla="*/ 2583543 w 2889248"/>
                <a:gd name="connsiteY47" fmla="*/ 378864 h 901378"/>
                <a:gd name="connsiteX48" fmla="*/ 2496458 w 2889248"/>
                <a:gd name="connsiteY48" fmla="*/ 407892 h 901378"/>
                <a:gd name="connsiteX49" fmla="*/ 2423886 w 2889248"/>
                <a:gd name="connsiteY49" fmla="*/ 277264 h 901378"/>
                <a:gd name="connsiteX50" fmla="*/ 2641600 w 2889248"/>
                <a:gd name="connsiteY50" fmla="*/ 1492 h 901378"/>
                <a:gd name="connsiteX51" fmla="*/ 2394858 w 2889248"/>
                <a:gd name="connsiteY51" fmla="*/ 233721 h 901378"/>
                <a:gd name="connsiteX52" fmla="*/ 2380343 w 2889248"/>
                <a:gd name="connsiteY52" fmla="*/ 335321 h 901378"/>
                <a:gd name="connsiteX53" fmla="*/ 2336800 w 2889248"/>
                <a:gd name="connsiteY53" fmla="*/ 349835 h 901378"/>
                <a:gd name="connsiteX54" fmla="*/ 2177143 w 2889248"/>
                <a:gd name="connsiteY54" fmla="*/ 335321 h 901378"/>
                <a:gd name="connsiteX55" fmla="*/ 2162630 w 2889248"/>
                <a:gd name="connsiteY55" fmla="*/ 359707 h 901378"/>
                <a:gd name="connsiteX56" fmla="*/ 2133600 w 2889248"/>
                <a:gd name="connsiteY56" fmla="*/ 335321 h 901378"/>
                <a:gd name="connsiteX57" fmla="*/ 1989651 w 2889248"/>
                <a:gd name="connsiteY57" fmla="*/ 345192 h 901378"/>
                <a:gd name="connsiteX58" fmla="*/ 2017486 w 2889248"/>
                <a:gd name="connsiteY58" fmla="*/ 320806 h 901378"/>
                <a:gd name="connsiteX59" fmla="*/ 1538515 w 2889248"/>
                <a:gd name="connsiteY59" fmla="*/ 277264 h 901378"/>
                <a:gd name="connsiteX60" fmla="*/ 1190172 w 2889248"/>
                <a:gd name="connsiteY60" fmla="*/ 291779 h 901378"/>
                <a:gd name="connsiteX61" fmla="*/ 1146629 w 2889248"/>
                <a:gd name="connsiteY61" fmla="*/ 291779 h 901378"/>
                <a:gd name="connsiteX62" fmla="*/ 1030514 w 2889248"/>
                <a:gd name="connsiteY62" fmla="*/ 306292 h 901378"/>
                <a:gd name="connsiteX63" fmla="*/ 885372 w 2889248"/>
                <a:gd name="connsiteY63" fmla="*/ 306292 h 901378"/>
                <a:gd name="connsiteX64" fmla="*/ 841829 w 2889248"/>
                <a:gd name="connsiteY64" fmla="*/ 320806 h 901378"/>
                <a:gd name="connsiteX65" fmla="*/ 682172 w 2889248"/>
                <a:gd name="connsiteY65" fmla="*/ 291778 h 901378"/>
                <a:gd name="connsiteX0" fmla="*/ 682172 w 2889248"/>
                <a:gd name="connsiteY0" fmla="*/ 291778 h 901378"/>
                <a:gd name="connsiteX1" fmla="*/ 682172 w 2889248"/>
                <a:gd name="connsiteY1" fmla="*/ 291778 h 901378"/>
                <a:gd name="connsiteX2" fmla="*/ 551543 w 2889248"/>
                <a:gd name="connsiteY2" fmla="*/ 262749 h 901378"/>
                <a:gd name="connsiteX3" fmla="*/ 508000 w 2889248"/>
                <a:gd name="connsiteY3" fmla="*/ 248235 h 901378"/>
                <a:gd name="connsiteX4" fmla="*/ 478972 w 2889248"/>
                <a:gd name="connsiteY4" fmla="*/ 103092 h 901378"/>
                <a:gd name="connsiteX5" fmla="*/ 478972 w 2889248"/>
                <a:gd name="connsiteY5" fmla="*/ 103092 h 901378"/>
                <a:gd name="connsiteX6" fmla="*/ 420915 w 2889248"/>
                <a:gd name="connsiteY6" fmla="*/ 277264 h 901378"/>
                <a:gd name="connsiteX7" fmla="*/ 333829 w 2889248"/>
                <a:gd name="connsiteY7" fmla="*/ 306292 h 901378"/>
                <a:gd name="connsiteX8" fmla="*/ 188686 w 2889248"/>
                <a:gd name="connsiteY8" fmla="*/ 349835 h 901378"/>
                <a:gd name="connsiteX9" fmla="*/ 101600 w 2889248"/>
                <a:gd name="connsiteY9" fmla="*/ 320806 h 901378"/>
                <a:gd name="connsiteX10" fmla="*/ 58058 w 2889248"/>
                <a:gd name="connsiteY10" fmla="*/ 291778 h 901378"/>
                <a:gd name="connsiteX11" fmla="*/ 58058 w 2889248"/>
                <a:gd name="connsiteY11" fmla="*/ 291778 h 901378"/>
                <a:gd name="connsiteX12" fmla="*/ 87086 w 2889248"/>
                <a:gd name="connsiteY12" fmla="*/ 422406 h 901378"/>
                <a:gd name="connsiteX13" fmla="*/ 101600 w 2889248"/>
                <a:gd name="connsiteY13" fmla="*/ 465949 h 901378"/>
                <a:gd name="connsiteX14" fmla="*/ 116115 w 2889248"/>
                <a:gd name="connsiteY14" fmla="*/ 582064 h 901378"/>
                <a:gd name="connsiteX15" fmla="*/ 87086 w 2889248"/>
                <a:gd name="connsiteY15" fmla="*/ 683664 h 901378"/>
                <a:gd name="connsiteX16" fmla="*/ 58058 w 2889248"/>
                <a:gd name="connsiteY16" fmla="*/ 727206 h 901378"/>
                <a:gd name="connsiteX17" fmla="*/ 0 w 2889248"/>
                <a:gd name="connsiteY17" fmla="*/ 727206 h 901378"/>
                <a:gd name="connsiteX18" fmla="*/ 0 w 2889248"/>
                <a:gd name="connsiteY18" fmla="*/ 727206 h 901378"/>
                <a:gd name="connsiteX19" fmla="*/ 348343 w 2889248"/>
                <a:gd name="connsiteY19" fmla="*/ 770749 h 901378"/>
                <a:gd name="connsiteX20" fmla="*/ 435429 w 2889248"/>
                <a:gd name="connsiteY20" fmla="*/ 814292 h 901378"/>
                <a:gd name="connsiteX21" fmla="*/ 478972 w 2889248"/>
                <a:gd name="connsiteY21" fmla="*/ 828806 h 901378"/>
                <a:gd name="connsiteX22" fmla="*/ 508000 w 2889248"/>
                <a:gd name="connsiteY22" fmla="*/ 901378 h 901378"/>
                <a:gd name="connsiteX23" fmla="*/ 508000 w 2889248"/>
                <a:gd name="connsiteY23" fmla="*/ 901378 h 901378"/>
                <a:gd name="connsiteX24" fmla="*/ 580572 w 2889248"/>
                <a:gd name="connsiteY24" fmla="*/ 741721 h 901378"/>
                <a:gd name="connsiteX25" fmla="*/ 624115 w 2889248"/>
                <a:gd name="connsiteY25" fmla="*/ 698178 h 901378"/>
                <a:gd name="connsiteX26" fmla="*/ 827315 w 2889248"/>
                <a:gd name="connsiteY26" fmla="*/ 698178 h 901378"/>
                <a:gd name="connsiteX27" fmla="*/ 827315 w 2889248"/>
                <a:gd name="connsiteY27" fmla="*/ 683664 h 901378"/>
                <a:gd name="connsiteX28" fmla="*/ 841829 w 2889248"/>
                <a:gd name="connsiteY28" fmla="*/ 451435 h 901378"/>
                <a:gd name="connsiteX29" fmla="*/ 885372 w 2889248"/>
                <a:gd name="connsiteY29" fmla="*/ 407892 h 901378"/>
                <a:gd name="connsiteX30" fmla="*/ 972458 w 2889248"/>
                <a:gd name="connsiteY30" fmla="*/ 378864 h 901378"/>
                <a:gd name="connsiteX31" fmla="*/ 1088572 w 2889248"/>
                <a:gd name="connsiteY31" fmla="*/ 335321 h 901378"/>
                <a:gd name="connsiteX32" fmla="*/ 1175658 w 2889248"/>
                <a:gd name="connsiteY32" fmla="*/ 306292 h 901378"/>
                <a:gd name="connsiteX33" fmla="*/ 1611086 w 2889248"/>
                <a:gd name="connsiteY33" fmla="*/ 335321 h 901378"/>
                <a:gd name="connsiteX34" fmla="*/ 1988458 w 2889248"/>
                <a:gd name="connsiteY34" fmla="*/ 364349 h 901378"/>
                <a:gd name="connsiteX35" fmla="*/ 2177143 w 2889248"/>
                <a:gd name="connsiteY35" fmla="*/ 378864 h 901378"/>
                <a:gd name="connsiteX36" fmla="*/ 2177143 w 2889248"/>
                <a:gd name="connsiteY36" fmla="*/ 378864 h 901378"/>
                <a:gd name="connsiteX37" fmla="*/ 2444370 w 2889248"/>
                <a:gd name="connsiteY37" fmla="*/ 404408 h 901378"/>
                <a:gd name="connsiteX38" fmla="*/ 2423886 w 2889248"/>
                <a:gd name="connsiteY38" fmla="*/ 582064 h 901378"/>
                <a:gd name="connsiteX39" fmla="*/ 2641601 w 2889248"/>
                <a:gd name="connsiteY39" fmla="*/ 683663 h 901378"/>
                <a:gd name="connsiteX40" fmla="*/ 2656115 w 2889248"/>
                <a:gd name="connsiteY40" fmla="*/ 669149 h 901378"/>
                <a:gd name="connsiteX41" fmla="*/ 2859315 w 2889248"/>
                <a:gd name="connsiteY41" fmla="*/ 872350 h 901378"/>
                <a:gd name="connsiteX42" fmla="*/ 2510972 w 2889248"/>
                <a:gd name="connsiteY42" fmla="*/ 538521 h 901378"/>
                <a:gd name="connsiteX43" fmla="*/ 2525486 w 2889248"/>
                <a:gd name="connsiteY43" fmla="*/ 480464 h 901378"/>
                <a:gd name="connsiteX44" fmla="*/ 2656115 w 2889248"/>
                <a:gd name="connsiteY44" fmla="*/ 407892 h 901378"/>
                <a:gd name="connsiteX45" fmla="*/ 2699658 w 2889248"/>
                <a:gd name="connsiteY45" fmla="*/ 320806 h 901378"/>
                <a:gd name="connsiteX46" fmla="*/ 2888344 w 2889248"/>
                <a:gd name="connsiteY46" fmla="*/ 291777 h 901378"/>
                <a:gd name="connsiteX47" fmla="*/ 2583543 w 2889248"/>
                <a:gd name="connsiteY47" fmla="*/ 378864 h 901378"/>
                <a:gd name="connsiteX48" fmla="*/ 2496458 w 2889248"/>
                <a:gd name="connsiteY48" fmla="*/ 407892 h 901378"/>
                <a:gd name="connsiteX49" fmla="*/ 2423886 w 2889248"/>
                <a:gd name="connsiteY49" fmla="*/ 277264 h 901378"/>
                <a:gd name="connsiteX50" fmla="*/ 2641600 w 2889248"/>
                <a:gd name="connsiteY50" fmla="*/ 1492 h 901378"/>
                <a:gd name="connsiteX51" fmla="*/ 2394858 w 2889248"/>
                <a:gd name="connsiteY51" fmla="*/ 233721 h 901378"/>
                <a:gd name="connsiteX52" fmla="*/ 2380343 w 2889248"/>
                <a:gd name="connsiteY52" fmla="*/ 335321 h 901378"/>
                <a:gd name="connsiteX53" fmla="*/ 2336800 w 2889248"/>
                <a:gd name="connsiteY53" fmla="*/ 349835 h 901378"/>
                <a:gd name="connsiteX54" fmla="*/ 2177143 w 2889248"/>
                <a:gd name="connsiteY54" fmla="*/ 335321 h 901378"/>
                <a:gd name="connsiteX55" fmla="*/ 2162630 w 2889248"/>
                <a:gd name="connsiteY55" fmla="*/ 359707 h 901378"/>
                <a:gd name="connsiteX56" fmla="*/ 2133600 w 2889248"/>
                <a:gd name="connsiteY56" fmla="*/ 335321 h 901378"/>
                <a:gd name="connsiteX57" fmla="*/ 1989651 w 2889248"/>
                <a:gd name="connsiteY57" fmla="*/ 345192 h 901378"/>
                <a:gd name="connsiteX58" fmla="*/ 2017486 w 2889248"/>
                <a:gd name="connsiteY58" fmla="*/ 320806 h 901378"/>
                <a:gd name="connsiteX59" fmla="*/ 1538515 w 2889248"/>
                <a:gd name="connsiteY59" fmla="*/ 277264 h 901378"/>
                <a:gd name="connsiteX60" fmla="*/ 1190172 w 2889248"/>
                <a:gd name="connsiteY60" fmla="*/ 291779 h 901378"/>
                <a:gd name="connsiteX61" fmla="*/ 1146629 w 2889248"/>
                <a:gd name="connsiteY61" fmla="*/ 291779 h 901378"/>
                <a:gd name="connsiteX62" fmla="*/ 1030514 w 2889248"/>
                <a:gd name="connsiteY62" fmla="*/ 306292 h 901378"/>
                <a:gd name="connsiteX63" fmla="*/ 885372 w 2889248"/>
                <a:gd name="connsiteY63" fmla="*/ 306292 h 901378"/>
                <a:gd name="connsiteX64" fmla="*/ 841829 w 2889248"/>
                <a:gd name="connsiteY64" fmla="*/ 320806 h 901378"/>
                <a:gd name="connsiteX65" fmla="*/ 682172 w 2889248"/>
                <a:gd name="connsiteY65" fmla="*/ 291778 h 901378"/>
                <a:gd name="connsiteX0" fmla="*/ 682172 w 2889248"/>
                <a:gd name="connsiteY0" fmla="*/ 291778 h 901378"/>
                <a:gd name="connsiteX1" fmla="*/ 682172 w 2889248"/>
                <a:gd name="connsiteY1" fmla="*/ 291778 h 901378"/>
                <a:gd name="connsiteX2" fmla="*/ 551543 w 2889248"/>
                <a:gd name="connsiteY2" fmla="*/ 262749 h 901378"/>
                <a:gd name="connsiteX3" fmla="*/ 508000 w 2889248"/>
                <a:gd name="connsiteY3" fmla="*/ 248235 h 901378"/>
                <a:gd name="connsiteX4" fmla="*/ 478972 w 2889248"/>
                <a:gd name="connsiteY4" fmla="*/ 103092 h 901378"/>
                <a:gd name="connsiteX5" fmla="*/ 478972 w 2889248"/>
                <a:gd name="connsiteY5" fmla="*/ 103092 h 901378"/>
                <a:gd name="connsiteX6" fmla="*/ 420915 w 2889248"/>
                <a:gd name="connsiteY6" fmla="*/ 277264 h 901378"/>
                <a:gd name="connsiteX7" fmla="*/ 333829 w 2889248"/>
                <a:gd name="connsiteY7" fmla="*/ 306292 h 901378"/>
                <a:gd name="connsiteX8" fmla="*/ 188686 w 2889248"/>
                <a:gd name="connsiteY8" fmla="*/ 349835 h 901378"/>
                <a:gd name="connsiteX9" fmla="*/ 101600 w 2889248"/>
                <a:gd name="connsiteY9" fmla="*/ 320806 h 901378"/>
                <a:gd name="connsiteX10" fmla="*/ 58058 w 2889248"/>
                <a:gd name="connsiteY10" fmla="*/ 291778 h 901378"/>
                <a:gd name="connsiteX11" fmla="*/ 58058 w 2889248"/>
                <a:gd name="connsiteY11" fmla="*/ 291778 h 901378"/>
                <a:gd name="connsiteX12" fmla="*/ 87086 w 2889248"/>
                <a:gd name="connsiteY12" fmla="*/ 422406 h 901378"/>
                <a:gd name="connsiteX13" fmla="*/ 101600 w 2889248"/>
                <a:gd name="connsiteY13" fmla="*/ 465949 h 901378"/>
                <a:gd name="connsiteX14" fmla="*/ 116115 w 2889248"/>
                <a:gd name="connsiteY14" fmla="*/ 582064 h 901378"/>
                <a:gd name="connsiteX15" fmla="*/ 87086 w 2889248"/>
                <a:gd name="connsiteY15" fmla="*/ 683664 h 901378"/>
                <a:gd name="connsiteX16" fmla="*/ 58058 w 2889248"/>
                <a:gd name="connsiteY16" fmla="*/ 727206 h 901378"/>
                <a:gd name="connsiteX17" fmla="*/ 0 w 2889248"/>
                <a:gd name="connsiteY17" fmla="*/ 727206 h 901378"/>
                <a:gd name="connsiteX18" fmla="*/ 0 w 2889248"/>
                <a:gd name="connsiteY18" fmla="*/ 727206 h 901378"/>
                <a:gd name="connsiteX19" fmla="*/ 348343 w 2889248"/>
                <a:gd name="connsiteY19" fmla="*/ 770749 h 901378"/>
                <a:gd name="connsiteX20" fmla="*/ 435429 w 2889248"/>
                <a:gd name="connsiteY20" fmla="*/ 814292 h 901378"/>
                <a:gd name="connsiteX21" fmla="*/ 478972 w 2889248"/>
                <a:gd name="connsiteY21" fmla="*/ 828806 h 901378"/>
                <a:gd name="connsiteX22" fmla="*/ 508000 w 2889248"/>
                <a:gd name="connsiteY22" fmla="*/ 901378 h 901378"/>
                <a:gd name="connsiteX23" fmla="*/ 508000 w 2889248"/>
                <a:gd name="connsiteY23" fmla="*/ 901378 h 901378"/>
                <a:gd name="connsiteX24" fmla="*/ 580572 w 2889248"/>
                <a:gd name="connsiteY24" fmla="*/ 741721 h 901378"/>
                <a:gd name="connsiteX25" fmla="*/ 624115 w 2889248"/>
                <a:gd name="connsiteY25" fmla="*/ 698178 h 901378"/>
                <a:gd name="connsiteX26" fmla="*/ 827315 w 2889248"/>
                <a:gd name="connsiteY26" fmla="*/ 698178 h 901378"/>
                <a:gd name="connsiteX27" fmla="*/ 827315 w 2889248"/>
                <a:gd name="connsiteY27" fmla="*/ 683664 h 901378"/>
                <a:gd name="connsiteX28" fmla="*/ 841829 w 2889248"/>
                <a:gd name="connsiteY28" fmla="*/ 451435 h 901378"/>
                <a:gd name="connsiteX29" fmla="*/ 885372 w 2889248"/>
                <a:gd name="connsiteY29" fmla="*/ 407892 h 901378"/>
                <a:gd name="connsiteX30" fmla="*/ 972458 w 2889248"/>
                <a:gd name="connsiteY30" fmla="*/ 378864 h 901378"/>
                <a:gd name="connsiteX31" fmla="*/ 1088572 w 2889248"/>
                <a:gd name="connsiteY31" fmla="*/ 335321 h 901378"/>
                <a:gd name="connsiteX32" fmla="*/ 1175658 w 2889248"/>
                <a:gd name="connsiteY32" fmla="*/ 306292 h 901378"/>
                <a:gd name="connsiteX33" fmla="*/ 1611086 w 2889248"/>
                <a:gd name="connsiteY33" fmla="*/ 335321 h 901378"/>
                <a:gd name="connsiteX34" fmla="*/ 1988458 w 2889248"/>
                <a:gd name="connsiteY34" fmla="*/ 364349 h 901378"/>
                <a:gd name="connsiteX35" fmla="*/ 2177143 w 2889248"/>
                <a:gd name="connsiteY35" fmla="*/ 378864 h 901378"/>
                <a:gd name="connsiteX36" fmla="*/ 2177143 w 2889248"/>
                <a:gd name="connsiteY36" fmla="*/ 378864 h 901378"/>
                <a:gd name="connsiteX37" fmla="*/ 2444370 w 2889248"/>
                <a:gd name="connsiteY37" fmla="*/ 404408 h 901378"/>
                <a:gd name="connsiteX38" fmla="*/ 2486718 w 2889248"/>
                <a:gd name="connsiteY38" fmla="*/ 468849 h 901378"/>
                <a:gd name="connsiteX39" fmla="*/ 2641601 w 2889248"/>
                <a:gd name="connsiteY39" fmla="*/ 683663 h 901378"/>
                <a:gd name="connsiteX40" fmla="*/ 2656115 w 2889248"/>
                <a:gd name="connsiteY40" fmla="*/ 669149 h 901378"/>
                <a:gd name="connsiteX41" fmla="*/ 2859315 w 2889248"/>
                <a:gd name="connsiteY41" fmla="*/ 872350 h 901378"/>
                <a:gd name="connsiteX42" fmla="*/ 2510972 w 2889248"/>
                <a:gd name="connsiteY42" fmla="*/ 538521 h 901378"/>
                <a:gd name="connsiteX43" fmla="*/ 2525486 w 2889248"/>
                <a:gd name="connsiteY43" fmla="*/ 480464 h 901378"/>
                <a:gd name="connsiteX44" fmla="*/ 2656115 w 2889248"/>
                <a:gd name="connsiteY44" fmla="*/ 407892 h 901378"/>
                <a:gd name="connsiteX45" fmla="*/ 2699658 w 2889248"/>
                <a:gd name="connsiteY45" fmla="*/ 320806 h 901378"/>
                <a:gd name="connsiteX46" fmla="*/ 2888344 w 2889248"/>
                <a:gd name="connsiteY46" fmla="*/ 291777 h 901378"/>
                <a:gd name="connsiteX47" fmla="*/ 2583543 w 2889248"/>
                <a:gd name="connsiteY47" fmla="*/ 378864 h 901378"/>
                <a:gd name="connsiteX48" fmla="*/ 2496458 w 2889248"/>
                <a:gd name="connsiteY48" fmla="*/ 407892 h 901378"/>
                <a:gd name="connsiteX49" fmla="*/ 2423886 w 2889248"/>
                <a:gd name="connsiteY49" fmla="*/ 277264 h 901378"/>
                <a:gd name="connsiteX50" fmla="*/ 2641600 w 2889248"/>
                <a:gd name="connsiteY50" fmla="*/ 1492 h 901378"/>
                <a:gd name="connsiteX51" fmla="*/ 2394858 w 2889248"/>
                <a:gd name="connsiteY51" fmla="*/ 233721 h 901378"/>
                <a:gd name="connsiteX52" fmla="*/ 2380343 w 2889248"/>
                <a:gd name="connsiteY52" fmla="*/ 335321 h 901378"/>
                <a:gd name="connsiteX53" fmla="*/ 2336800 w 2889248"/>
                <a:gd name="connsiteY53" fmla="*/ 349835 h 901378"/>
                <a:gd name="connsiteX54" fmla="*/ 2177143 w 2889248"/>
                <a:gd name="connsiteY54" fmla="*/ 335321 h 901378"/>
                <a:gd name="connsiteX55" fmla="*/ 2162630 w 2889248"/>
                <a:gd name="connsiteY55" fmla="*/ 359707 h 901378"/>
                <a:gd name="connsiteX56" fmla="*/ 2133600 w 2889248"/>
                <a:gd name="connsiteY56" fmla="*/ 335321 h 901378"/>
                <a:gd name="connsiteX57" fmla="*/ 1989651 w 2889248"/>
                <a:gd name="connsiteY57" fmla="*/ 345192 h 901378"/>
                <a:gd name="connsiteX58" fmla="*/ 2017486 w 2889248"/>
                <a:gd name="connsiteY58" fmla="*/ 320806 h 901378"/>
                <a:gd name="connsiteX59" fmla="*/ 1538515 w 2889248"/>
                <a:gd name="connsiteY59" fmla="*/ 277264 h 901378"/>
                <a:gd name="connsiteX60" fmla="*/ 1190172 w 2889248"/>
                <a:gd name="connsiteY60" fmla="*/ 291779 h 901378"/>
                <a:gd name="connsiteX61" fmla="*/ 1146629 w 2889248"/>
                <a:gd name="connsiteY61" fmla="*/ 291779 h 901378"/>
                <a:gd name="connsiteX62" fmla="*/ 1030514 w 2889248"/>
                <a:gd name="connsiteY62" fmla="*/ 306292 h 901378"/>
                <a:gd name="connsiteX63" fmla="*/ 885372 w 2889248"/>
                <a:gd name="connsiteY63" fmla="*/ 306292 h 901378"/>
                <a:gd name="connsiteX64" fmla="*/ 841829 w 2889248"/>
                <a:gd name="connsiteY64" fmla="*/ 320806 h 901378"/>
                <a:gd name="connsiteX65" fmla="*/ 682172 w 2889248"/>
                <a:gd name="connsiteY65" fmla="*/ 291778 h 90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889248" h="901378">
                  <a:moveTo>
                    <a:pt x="682172" y="291778"/>
                  </a:moveTo>
                  <a:lnTo>
                    <a:pt x="682172" y="291778"/>
                  </a:lnTo>
                  <a:cubicBezTo>
                    <a:pt x="638629" y="282102"/>
                    <a:pt x="594816" y="273567"/>
                    <a:pt x="551543" y="262749"/>
                  </a:cubicBezTo>
                  <a:cubicBezTo>
                    <a:pt x="536700" y="259038"/>
                    <a:pt x="516893" y="260685"/>
                    <a:pt x="508000" y="248235"/>
                  </a:cubicBezTo>
                  <a:cubicBezTo>
                    <a:pt x="472852" y="199028"/>
                    <a:pt x="478972" y="156180"/>
                    <a:pt x="478972" y="103092"/>
                  </a:cubicBezTo>
                  <a:lnTo>
                    <a:pt x="478972" y="103092"/>
                  </a:lnTo>
                  <a:cubicBezTo>
                    <a:pt x="477207" y="111032"/>
                    <a:pt x="462543" y="251247"/>
                    <a:pt x="420915" y="277264"/>
                  </a:cubicBezTo>
                  <a:cubicBezTo>
                    <a:pt x="394967" y="293481"/>
                    <a:pt x="333829" y="306292"/>
                    <a:pt x="333829" y="306292"/>
                  </a:cubicBezTo>
                  <a:cubicBezTo>
                    <a:pt x="279736" y="342354"/>
                    <a:pt x="272422" y="356277"/>
                    <a:pt x="188686" y="349835"/>
                  </a:cubicBezTo>
                  <a:cubicBezTo>
                    <a:pt x="158177" y="347488"/>
                    <a:pt x="127060" y="337779"/>
                    <a:pt x="101600" y="320806"/>
                  </a:cubicBezTo>
                  <a:lnTo>
                    <a:pt x="58058" y="291778"/>
                  </a:lnTo>
                  <a:lnTo>
                    <a:pt x="58058" y="291778"/>
                  </a:lnTo>
                  <a:cubicBezTo>
                    <a:pt x="67734" y="335321"/>
                    <a:pt x="76268" y="379133"/>
                    <a:pt x="87086" y="422406"/>
                  </a:cubicBezTo>
                  <a:cubicBezTo>
                    <a:pt x="90797" y="437249"/>
                    <a:pt x="98863" y="450896"/>
                    <a:pt x="101600" y="465949"/>
                  </a:cubicBezTo>
                  <a:cubicBezTo>
                    <a:pt x="108578" y="504326"/>
                    <a:pt x="111277" y="543359"/>
                    <a:pt x="116115" y="582064"/>
                  </a:cubicBezTo>
                  <a:cubicBezTo>
                    <a:pt x="111466" y="600661"/>
                    <a:pt x="97495" y="662845"/>
                    <a:pt x="87086" y="683664"/>
                  </a:cubicBezTo>
                  <a:cubicBezTo>
                    <a:pt x="79285" y="699266"/>
                    <a:pt x="73660" y="719405"/>
                    <a:pt x="58058" y="727206"/>
                  </a:cubicBezTo>
                  <a:cubicBezTo>
                    <a:pt x="40748" y="735861"/>
                    <a:pt x="19353" y="727206"/>
                    <a:pt x="0" y="727206"/>
                  </a:cubicBezTo>
                  <a:lnTo>
                    <a:pt x="0" y="727206"/>
                  </a:lnTo>
                  <a:cubicBezTo>
                    <a:pt x="265959" y="786309"/>
                    <a:pt x="-18772" y="729958"/>
                    <a:pt x="348343" y="770749"/>
                  </a:cubicBezTo>
                  <a:cubicBezTo>
                    <a:pt x="395246" y="775961"/>
                    <a:pt x="394193" y="793675"/>
                    <a:pt x="435429" y="814292"/>
                  </a:cubicBezTo>
                  <a:cubicBezTo>
                    <a:pt x="449113" y="821134"/>
                    <a:pt x="464458" y="823968"/>
                    <a:pt x="478972" y="828806"/>
                  </a:cubicBezTo>
                  <a:cubicBezTo>
                    <a:pt x="496907" y="882612"/>
                    <a:pt x="486644" y="858665"/>
                    <a:pt x="508000" y="901378"/>
                  </a:cubicBezTo>
                  <a:lnTo>
                    <a:pt x="508000" y="901378"/>
                  </a:lnTo>
                  <a:cubicBezTo>
                    <a:pt x="532484" y="836087"/>
                    <a:pt x="539241" y="791318"/>
                    <a:pt x="580572" y="741721"/>
                  </a:cubicBezTo>
                  <a:cubicBezTo>
                    <a:pt x="593713" y="725952"/>
                    <a:pt x="603901" y="701745"/>
                    <a:pt x="624115" y="698178"/>
                  </a:cubicBezTo>
                  <a:cubicBezTo>
                    <a:pt x="690818" y="686407"/>
                    <a:pt x="759582" y="698178"/>
                    <a:pt x="827315" y="698178"/>
                  </a:cubicBezTo>
                  <a:lnTo>
                    <a:pt x="827315" y="683664"/>
                  </a:lnTo>
                  <a:cubicBezTo>
                    <a:pt x="832153" y="606254"/>
                    <a:pt x="825851" y="527332"/>
                    <a:pt x="841829" y="451435"/>
                  </a:cubicBezTo>
                  <a:cubicBezTo>
                    <a:pt x="846058" y="431349"/>
                    <a:pt x="867429" y="417860"/>
                    <a:pt x="885372" y="407892"/>
                  </a:cubicBezTo>
                  <a:cubicBezTo>
                    <a:pt x="912120" y="393032"/>
                    <a:pt x="972458" y="378864"/>
                    <a:pt x="972458" y="378864"/>
                  </a:cubicBezTo>
                  <a:cubicBezTo>
                    <a:pt x="1048233" y="328346"/>
                    <a:pt x="982339" y="364294"/>
                    <a:pt x="1088572" y="335321"/>
                  </a:cubicBezTo>
                  <a:cubicBezTo>
                    <a:pt x="1118093" y="327270"/>
                    <a:pt x="1175658" y="306292"/>
                    <a:pt x="1175658" y="306292"/>
                  </a:cubicBezTo>
                  <a:cubicBezTo>
                    <a:pt x="1882945" y="339972"/>
                    <a:pt x="1224855" y="302215"/>
                    <a:pt x="1611086" y="335321"/>
                  </a:cubicBezTo>
                  <a:lnTo>
                    <a:pt x="1988458" y="364349"/>
                  </a:lnTo>
                  <a:cubicBezTo>
                    <a:pt x="2098982" y="386455"/>
                    <a:pt x="2036360" y="378864"/>
                    <a:pt x="2177143" y="378864"/>
                  </a:cubicBezTo>
                  <a:lnTo>
                    <a:pt x="2177143" y="378864"/>
                  </a:lnTo>
                  <a:cubicBezTo>
                    <a:pt x="2221681" y="383121"/>
                    <a:pt x="2344801" y="371219"/>
                    <a:pt x="2444370" y="404408"/>
                  </a:cubicBezTo>
                  <a:cubicBezTo>
                    <a:pt x="2463722" y="433437"/>
                    <a:pt x="2453846" y="422307"/>
                    <a:pt x="2486718" y="468849"/>
                  </a:cubicBezTo>
                  <a:cubicBezTo>
                    <a:pt x="2519590" y="515391"/>
                    <a:pt x="2613368" y="650280"/>
                    <a:pt x="2641601" y="683663"/>
                  </a:cubicBezTo>
                  <a:cubicBezTo>
                    <a:pt x="2669834" y="717046"/>
                    <a:pt x="2619829" y="637701"/>
                    <a:pt x="2656115" y="669149"/>
                  </a:cubicBezTo>
                  <a:cubicBezTo>
                    <a:pt x="2692401" y="700597"/>
                    <a:pt x="2883506" y="894121"/>
                    <a:pt x="2859315" y="872350"/>
                  </a:cubicBezTo>
                  <a:cubicBezTo>
                    <a:pt x="2835125" y="850579"/>
                    <a:pt x="2564191" y="543359"/>
                    <a:pt x="2510972" y="538521"/>
                  </a:cubicBezTo>
                  <a:cubicBezTo>
                    <a:pt x="2515810" y="519169"/>
                    <a:pt x="2512350" y="495476"/>
                    <a:pt x="2525486" y="480464"/>
                  </a:cubicBezTo>
                  <a:cubicBezTo>
                    <a:pt x="2566588" y="433490"/>
                    <a:pt x="2605222" y="424856"/>
                    <a:pt x="2656115" y="407892"/>
                  </a:cubicBezTo>
                  <a:cubicBezTo>
                    <a:pt x="2661003" y="400559"/>
                    <a:pt x="2660953" y="340158"/>
                    <a:pt x="2699658" y="320806"/>
                  </a:cubicBezTo>
                  <a:cubicBezTo>
                    <a:pt x="2738363" y="301454"/>
                    <a:pt x="2902858" y="296615"/>
                    <a:pt x="2888344" y="291777"/>
                  </a:cubicBezTo>
                  <a:cubicBezTo>
                    <a:pt x="2861862" y="331500"/>
                    <a:pt x="2648857" y="359512"/>
                    <a:pt x="2583543" y="378864"/>
                  </a:cubicBezTo>
                  <a:cubicBezTo>
                    <a:pt x="2518229" y="398216"/>
                    <a:pt x="2496458" y="407892"/>
                    <a:pt x="2496458" y="407892"/>
                  </a:cubicBezTo>
                  <a:cubicBezTo>
                    <a:pt x="2429914" y="308076"/>
                    <a:pt x="2449433" y="353904"/>
                    <a:pt x="2423886" y="277264"/>
                  </a:cubicBezTo>
                  <a:cubicBezTo>
                    <a:pt x="2419048" y="238559"/>
                    <a:pt x="2663236" y="33947"/>
                    <a:pt x="2641600" y="1492"/>
                  </a:cubicBezTo>
                  <a:cubicBezTo>
                    <a:pt x="2627916" y="-19035"/>
                    <a:pt x="2438401" y="178083"/>
                    <a:pt x="2394858" y="233721"/>
                  </a:cubicBezTo>
                  <a:cubicBezTo>
                    <a:pt x="2351315" y="289359"/>
                    <a:pt x="2395643" y="304722"/>
                    <a:pt x="2380343" y="335321"/>
                  </a:cubicBezTo>
                  <a:cubicBezTo>
                    <a:pt x="2373501" y="349005"/>
                    <a:pt x="2351314" y="344997"/>
                    <a:pt x="2336800" y="349835"/>
                  </a:cubicBezTo>
                  <a:cubicBezTo>
                    <a:pt x="2283581" y="344997"/>
                    <a:pt x="2206171" y="333676"/>
                    <a:pt x="2177143" y="335321"/>
                  </a:cubicBezTo>
                  <a:cubicBezTo>
                    <a:pt x="2148115" y="336966"/>
                    <a:pt x="2169887" y="359707"/>
                    <a:pt x="2162630" y="359707"/>
                  </a:cubicBezTo>
                  <a:cubicBezTo>
                    <a:pt x="2155373" y="359707"/>
                    <a:pt x="2162430" y="337740"/>
                    <a:pt x="2133600" y="335321"/>
                  </a:cubicBezTo>
                  <a:cubicBezTo>
                    <a:pt x="2104770" y="332902"/>
                    <a:pt x="2038032" y="345192"/>
                    <a:pt x="1989651" y="345192"/>
                  </a:cubicBezTo>
                  <a:lnTo>
                    <a:pt x="2017486" y="320806"/>
                  </a:lnTo>
                  <a:cubicBezTo>
                    <a:pt x="1857829" y="306292"/>
                    <a:pt x="1676401" y="282102"/>
                    <a:pt x="1538515" y="277264"/>
                  </a:cubicBezTo>
                  <a:lnTo>
                    <a:pt x="1190172" y="291779"/>
                  </a:lnTo>
                  <a:cubicBezTo>
                    <a:pt x="1124858" y="294198"/>
                    <a:pt x="1173239" y="289360"/>
                    <a:pt x="1146629" y="291779"/>
                  </a:cubicBezTo>
                  <a:cubicBezTo>
                    <a:pt x="1120019" y="294198"/>
                    <a:pt x="1074057" y="303873"/>
                    <a:pt x="1030514" y="306292"/>
                  </a:cubicBezTo>
                  <a:cubicBezTo>
                    <a:pt x="986971" y="308711"/>
                    <a:pt x="966450" y="265754"/>
                    <a:pt x="885372" y="306292"/>
                  </a:cubicBezTo>
                  <a:cubicBezTo>
                    <a:pt x="871688" y="313134"/>
                    <a:pt x="856343" y="315968"/>
                    <a:pt x="841829" y="320806"/>
                  </a:cubicBezTo>
                  <a:cubicBezTo>
                    <a:pt x="668544" y="305053"/>
                    <a:pt x="708782" y="296616"/>
                    <a:pt x="682172" y="291778"/>
                  </a:cubicBezTo>
                  <a:close/>
                </a:path>
              </a:pathLst>
            </a:custGeom>
            <a:blipFill>
              <a:blip r:embed="rId6"/>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00" name="Freeform 24599"/>
            <p:cNvSpPr/>
            <p:nvPr/>
          </p:nvSpPr>
          <p:spPr>
            <a:xfrm>
              <a:off x="4963797" y="4963886"/>
              <a:ext cx="58146" cy="391885"/>
            </a:xfrm>
            <a:custGeom>
              <a:avLst/>
              <a:gdLst>
                <a:gd name="connsiteX0" fmla="*/ 29117 w 58146"/>
                <a:gd name="connsiteY0" fmla="*/ 391885 h 391885"/>
                <a:gd name="connsiteX1" fmla="*/ 14603 w 58146"/>
                <a:gd name="connsiteY1" fmla="*/ 319314 h 391885"/>
                <a:gd name="connsiteX2" fmla="*/ 89 w 58146"/>
                <a:gd name="connsiteY2" fmla="*/ 261257 h 391885"/>
                <a:gd name="connsiteX3" fmla="*/ 14603 w 58146"/>
                <a:gd name="connsiteY3" fmla="*/ 43543 h 391885"/>
                <a:gd name="connsiteX4" fmla="*/ 58146 w 58146"/>
                <a:gd name="connsiteY4" fmla="*/ 14514 h 391885"/>
                <a:gd name="connsiteX5" fmla="*/ 58146 w 58146"/>
                <a:gd name="connsiteY5" fmla="*/ 0 h 391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46" h="391885">
                  <a:moveTo>
                    <a:pt x="29117" y="391885"/>
                  </a:moveTo>
                  <a:cubicBezTo>
                    <a:pt x="24279" y="367695"/>
                    <a:pt x="19954" y="343396"/>
                    <a:pt x="14603" y="319314"/>
                  </a:cubicBezTo>
                  <a:cubicBezTo>
                    <a:pt x="10276" y="299841"/>
                    <a:pt x="89" y="281205"/>
                    <a:pt x="89" y="261257"/>
                  </a:cubicBezTo>
                  <a:cubicBezTo>
                    <a:pt x="89" y="188525"/>
                    <a:pt x="-2056" y="114342"/>
                    <a:pt x="14603" y="43543"/>
                  </a:cubicBezTo>
                  <a:cubicBezTo>
                    <a:pt x="18598" y="26563"/>
                    <a:pt x="45811" y="26849"/>
                    <a:pt x="58146" y="14514"/>
                  </a:cubicBezTo>
                  <a:lnTo>
                    <a:pt x="58146" y="0"/>
                  </a:lnTo>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01" name="Freeform 24600"/>
            <p:cNvSpPr/>
            <p:nvPr/>
          </p:nvSpPr>
          <p:spPr>
            <a:xfrm>
              <a:off x="4688114" y="5266142"/>
              <a:ext cx="304800" cy="46087"/>
            </a:xfrm>
            <a:custGeom>
              <a:avLst/>
              <a:gdLst>
                <a:gd name="connsiteX0" fmla="*/ 304800 w 304800"/>
                <a:gd name="connsiteY0" fmla="*/ 46087 h 46087"/>
                <a:gd name="connsiteX1" fmla="*/ 0 w 304800"/>
                <a:gd name="connsiteY1" fmla="*/ 2544 h 46087"/>
              </a:gdLst>
              <a:ahLst/>
              <a:cxnLst>
                <a:cxn ang="0">
                  <a:pos x="connsiteX0" y="connsiteY0"/>
                </a:cxn>
                <a:cxn ang="0">
                  <a:pos x="connsiteX1" y="connsiteY1"/>
                </a:cxn>
              </a:cxnLst>
              <a:rect l="l" t="t" r="r" b="b"/>
              <a:pathLst>
                <a:path w="304800" h="46087">
                  <a:moveTo>
                    <a:pt x="304800" y="46087"/>
                  </a:moveTo>
                  <a:cubicBezTo>
                    <a:pt x="119094" y="-15815"/>
                    <a:pt x="220070" y="2544"/>
                    <a:pt x="0" y="2544"/>
                  </a:cubicBezTo>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02" name="Freeform 24601"/>
            <p:cNvSpPr/>
            <p:nvPr/>
          </p:nvSpPr>
          <p:spPr>
            <a:xfrm>
              <a:off x="5297410" y="4789714"/>
              <a:ext cx="130933" cy="377372"/>
            </a:xfrm>
            <a:custGeom>
              <a:avLst/>
              <a:gdLst>
                <a:gd name="connsiteX0" fmla="*/ 130933 w 130933"/>
                <a:gd name="connsiteY0" fmla="*/ 377372 h 377372"/>
                <a:gd name="connsiteX1" fmla="*/ 72876 w 130933"/>
                <a:gd name="connsiteY1" fmla="*/ 304800 h 377372"/>
                <a:gd name="connsiteX2" fmla="*/ 58361 w 130933"/>
                <a:gd name="connsiteY2" fmla="*/ 246743 h 377372"/>
                <a:gd name="connsiteX3" fmla="*/ 29333 w 130933"/>
                <a:gd name="connsiteY3" fmla="*/ 159657 h 377372"/>
                <a:gd name="connsiteX4" fmla="*/ 304 w 130933"/>
                <a:gd name="connsiteY4" fmla="*/ 14515 h 377372"/>
                <a:gd name="connsiteX5" fmla="*/ 304 w 130933"/>
                <a:gd name="connsiteY5" fmla="*/ 0 h 377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933" h="377372">
                  <a:moveTo>
                    <a:pt x="130933" y="377372"/>
                  </a:moveTo>
                  <a:cubicBezTo>
                    <a:pt x="111581" y="353181"/>
                    <a:pt x="87921" y="331881"/>
                    <a:pt x="72876" y="304800"/>
                  </a:cubicBezTo>
                  <a:cubicBezTo>
                    <a:pt x="63188" y="287362"/>
                    <a:pt x="64093" y="265850"/>
                    <a:pt x="58361" y="246743"/>
                  </a:cubicBezTo>
                  <a:cubicBezTo>
                    <a:pt x="49568" y="217435"/>
                    <a:pt x="36754" y="189342"/>
                    <a:pt x="29333" y="159657"/>
                  </a:cubicBezTo>
                  <a:cubicBezTo>
                    <a:pt x="11703" y="89135"/>
                    <a:pt x="12166" y="97547"/>
                    <a:pt x="304" y="14515"/>
                  </a:cubicBezTo>
                  <a:cubicBezTo>
                    <a:pt x="-380" y="9725"/>
                    <a:pt x="304" y="4838"/>
                    <a:pt x="304" y="0"/>
                  </a:cubicBezTo>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03" name="Freeform 24602"/>
            <p:cNvSpPr/>
            <p:nvPr/>
          </p:nvSpPr>
          <p:spPr>
            <a:xfrm>
              <a:off x="5413829" y="4775200"/>
              <a:ext cx="246742" cy="391886"/>
            </a:xfrm>
            <a:custGeom>
              <a:avLst/>
              <a:gdLst>
                <a:gd name="connsiteX0" fmla="*/ 0 w 246742"/>
                <a:gd name="connsiteY0" fmla="*/ 391886 h 391886"/>
                <a:gd name="connsiteX1" fmla="*/ 43542 w 246742"/>
                <a:gd name="connsiteY1" fmla="*/ 203200 h 391886"/>
                <a:gd name="connsiteX2" fmla="*/ 87085 w 246742"/>
                <a:gd name="connsiteY2" fmla="*/ 188686 h 391886"/>
                <a:gd name="connsiteX3" fmla="*/ 130628 w 246742"/>
                <a:gd name="connsiteY3" fmla="*/ 159657 h 391886"/>
                <a:gd name="connsiteX4" fmla="*/ 188685 w 246742"/>
                <a:gd name="connsiteY4" fmla="*/ 72571 h 391886"/>
                <a:gd name="connsiteX5" fmla="*/ 217714 w 246742"/>
                <a:gd name="connsiteY5" fmla="*/ 29029 h 391886"/>
                <a:gd name="connsiteX6" fmla="*/ 246742 w 246742"/>
                <a:gd name="connsiteY6" fmla="*/ 0 h 39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742" h="391886">
                  <a:moveTo>
                    <a:pt x="0" y="391886"/>
                  </a:moveTo>
                  <a:cubicBezTo>
                    <a:pt x="4373" y="348153"/>
                    <a:pt x="-8196" y="244590"/>
                    <a:pt x="43542" y="203200"/>
                  </a:cubicBezTo>
                  <a:cubicBezTo>
                    <a:pt x="55489" y="193643"/>
                    <a:pt x="72571" y="193524"/>
                    <a:pt x="87085" y="188686"/>
                  </a:cubicBezTo>
                  <a:cubicBezTo>
                    <a:pt x="101599" y="179010"/>
                    <a:pt x="119141" y="172785"/>
                    <a:pt x="130628" y="159657"/>
                  </a:cubicBezTo>
                  <a:cubicBezTo>
                    <a:pt x="153602" y="133401"/>
                    <a:pt x="169332" y="101600"/>
                    <a:pt x="188685" y="72571"/>
                  </a:cubicBezTo>
                  <a:cubicBezTo>
                    <a:pt x="198361" y="58057"/>
                    <a:pt x="205380" y="41364"/>
                    <a:pt x="217714" y="29029"/>
                  </a:cubicBezTo>
                  <a:lnTo>
                    <a:pt x="246742" y="0"/>
                  </a:lnTo>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04" name="Freeform 24603"/>
            <p:cNvSpPr/>
            <p:nvPr/>
          </p:nvSpPr>
          <p:spPr>
            <a:xfrm>
              <a:off x="4746833" y="4992797"/>
              <a:ext cx="202538" cy="130746"/>
            </a:xfrm>
            <a:custGeom>
              <a:avLst/>
              <a:gdLst>
                <a:gd name="connsiteX0" fmla="*/ 202538 w 202538"/>
                <a:gd name="connsiteY0" fmla="*/ 130746 h 130746"/>
                <a:gd name="connsiteX1" fmla="*/ 42881 w 202538"/>
                <a:gd name="connsiteY1" fmla="*/ 43660 h 130746"/>
                <a:gd name="connsiteX2" fmla="*/ 13853 w 202538"/>
                <a:gd name="connsiteY2" fmla="*/ 117 h 130746"/>
              </a:gdLst>
              <a:ahLst/>
              <a:cxnLst>
                <a:cxn ang="0">
                  <a:pos x="connsiteX0" y="connsiteY0"/>
                </a:cxn>
                <a:cxn ang="0">
                  <a:pos x="connsiteX1" y="connsiteY1"/>
                </a:cxn>
                <a:cxn ang="0">
                  <a:pos x="connsiteX2" y="connsiteY2"/>
                </a:cxn>
              </a:cxnLst>
              <a:rect l="l" t="t" r="r" b="b"/>
              <a:pathLst>
                <a:path w="202538" h="130746">
                  <a:moveTo>
                    <a:pt x="202538" y="130746"/>
                  </a:moveTo>
                  <a:cubicBezTo>
                    <a:pt x="111689" y="-20674"/>
                    <a:pt x="224652" y="124447"/>
                    <a:pt x="42881" y="43660"/>
                  </a:cubicBezTo>
                  <a:cubicBezTo>
                    <a:pt x="-65418" y="-4473"/>
                    <a:pt x="72840" y="117"/>
                    <a:pt x="13853" y="117"/>
                  </a:cubicBezTo>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05" name="Freeform 24604"/>
            <p:cNvSpPr/>
            <p:nvPr/>
          </p:nvSpPr>
          <p:spPr>
            <a:xfrm>
              <a:off x="4484914" y="5283200"/>
              <a:ext cx="304800" cy="189961"/>
            </a:xfrm>
            <a:custGeom>
              <a:avLst/>
              <a:gdLst>
                <a:gd name="connsiteX0" fmla="*/ 304800 w 304800"/>
                <a:gd name="connsiteY0" fmla="*/ 0 h 189961"/>
                <a:gd name="connsiteX1" fmla="*/ 188686 w 304800"/>
                <a:gd name="connsiteY1" fmla="*/ 101600 h 189961"/>
                <a:gd name="connsiteX2" fmla="*/ 116115 w 304800"/>
                <a:gd name="connsiteY2" fmla="*/ 174171 h 189961"/>
                <a:gd name="connsiteX3" fmla="*/ 0 w 304800"/>
                <a:gd name="connsiteY3" fmla="*/ 188686 h 189961"/>
              </a:gdLst>
              <a:ahLst/>
              <a:cxnLst>
                <a:cxn ang="0">
                  <a:pos x="connsiteX0" y="connsiteY0"/>
                </a:cxn>
                <a:cxn ang="0">
                  <a:pos x="connsiteX1" y="connsiteY1"/>
                </a:cxn>
                <a:cxn ang="0">
                  <a:pos x="connsiteX2" y="connsiteY2"/>
                </a:cxn>
                <a:cxn ang="0">
                  <a:pos x="connsiteX3" y="connsiteY3"/>
                </a:cxn>
              </a:cxnLst>
              <a:rect l="l" t="t" r="r" b="b"/>
              <a:pathLst>
                <a:path w="304800" h="189961">
                  <a:moveTo>
                    <a:pt x="304800" y="0"/>
                  </a:moveTo>
                  <a:cubicBezTo>
                    <a:pt x="265588" y="31370"/>
                    <a:pt x="221410" y="62331"/>
                    <a:pt x="188686" y="101600"/>
                  </a:cubicBezTo>
                  <a:cubicBezTo>
                    <a:pt x="147216" y="151363"/>
                    <a:pt x="176936" y="143760"/>
                    <a:pt x="116115" y="174171"/>
                  </a:cubicBezTo>
                  <a:cubicBezTo>
                    <a:pt x="71785" y="196336"/>
                    <a:pt x="52829" y="188686"/>
                    <a:pt x="0" y="188686"/>
                  </a:cubicBezTo>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06" name="Freeform 24605"/>
            <p:cNvSpPr/>
            <p:nvPr/>
          </p:nvSpPr>
          <p:spPr>
            <a:xfrm>
              <a:off x="4615543" y="5747633"/>
              <a:ext cx="348343" cy="14538"/>
            </a:xfrm>
            <a:custGeom>
              <a:avLst/>
              <a:gdLst>
                <a:gd name="connsiteX0" fmla="*/ 348343 w 348343"/>
                <a:gd name="connsiteY0" fmla="*/ 14538 h 14538"/>
                <a:gd name="connsiteX1" fmla="*/ 0 w 348343"/>
                <a:gd name="connsiteY1" fmla="*/ 24 h 14538"/>
              </a:gdLst>
              <a:ahLst/>
              <a:cxnLst>
                <a:cxn ang="0">
                  <a:pos x="connsiteX0" y="connsiteY0"/>
                </a:cxn>
                <a:cxn ang="0">
                  <a:pos x="connsiteX1" y="connsiteY1"/>
                </a:cxn>
              </a:cxnLst>
              <a:rect l="l" t="t" r="r" b="b"/>
              <a:pathLst>
                <a:path w="348343" h="14538">
                  <a:moveTo>
                    <a:pt x="348343" y="14538"/>
                  </a:moveTo>
                  <a:cubicBezTo>
                    <a:pt x="48414" y="-1247"/>
                    <a:pt x="164622" y="24"/>
                    <a:pt x="0" y="24"/>
                  </a:cubicBezTo>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07" name="Freeform 24606"/>
            <p:cNvSpPr/>
            <p:nvPr/>
          </p:nvSpPr>
          <p:spPr>
            <a:xfrm>
              <a:off x="4586514" y="5762171"/>
              <a:ext cx="203200" cy="264298"/>
            </a:xfrm>
            <a:custGeom>
              <a:avLst/>
              <a:gdLst>
                <a:gd name="connsiteX0" fmla="*/ 203200 w 203200"/>
                <a:gd name="connsiteY0" fmla="*/ 0 h 264298"/>
                <a:gd name="connsiteX1" fmla="*/ 130629 w 203200"/>
                <a:gd name="connsiteY1" fmla="*/ 43543 h 264298"/>
                <a:gd name="connsiteX2" fmla="*/ 87086 w 203200"/>
                <a:gd name="connsiteY2" fmla="*/ 72572 h 264298"/>
                <a:gd name="connsiteX3" fmla="*/ 43543 w 203200"/>
                <a:gd name="connsiteY3" fmla="*/ 217715 h 264298"/>
                <a:gd name="connsiteX4" fmla="*/ 29029 w 203200"/>
                <a:gd name="connsiteY4" fmla="*/ 261258 h 264298"/>
                <a:gd name="connsiteX5" fmla="*/ 0 w 203200"/>
                <a:gd name="connsiteY5" fmla="*/ 261258 h 264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200" h="264298">
                  <a:moveTo>
                    <a:pt x="203200" y="0"/>
                  </a:moveTo>
                  <a:cubicBezTo>
                    <a:pt x="179010" y="14514"/>
                    <a:pt x="154551" y="28591"/>
                    <a:pt x="130629" y="43543"/>
                  </a:cubicBezTo>
                  <a:cubicBezTo>
                    <a:pt x="115836" y="52788"/>
                    <a:pt x="96331" y="57779"/>
                    <a:pt x="87086" y="72572"/>
                  </a:cubicBezTo>
                  <a:cubicBezTo>
                    <a:pt x="68931" y="101620"/>
                    <a:pt x="54277" y="180145"/>
                    <a:pt x="43543" y="217715"/>
                  </a:cubicBezTo>
                  <a:cubicBezTo>
                    <a:pt x="39340" y="232426"/>
                    <a:pt x="39847" y="250440"/>
                    <a:pt x="29029" y="261258"/>
                  </a:cubicBezTo>
                  <a:cubicBezTo>
                    <a:pt x="22187" y="268100"/>
                    <a:pt x="9676" y="261258"/>
                    <a:pt x="0" y="261258"/>
                  </a:cubicBezTo>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08" name="Freeform 24607"/>
            <p:cNvSpPr/>
            <p:nvPr/>
          </p:nvSpPr>
          <p:spPr>
            <a:xfrm>
              <a:off x="5457371" y="5921829"/>
              <a:ext cx="348343" cy="449998"/>
            </a:xfrm>
            <a:custGeom>
              <a:avLst/>
              <a:gdLst>
                <a:gd name="connsiteX0" fmla="*/ 0 w 348343"/>
                <a:gd name="connsiteY0" fmla="*/ 0 h 449998"/>
                <a:gd name="connsiteX1" fmla="*/ 14515 w 348343"/>
                <a:gd name="connsiteY1" fmla="*/ 116114 h 449998"/>
                <a:gd name="connsiteX2" fmla="*/ 101600 w 348343"/>
                <a:gd name="connsiteY2" fmla="*/ 174171 h 449998"/>
                <a:gd name="connsiteX3" fmla="*/ 174172 w 348343"/>
                <a:gd name="connsiteY3" fmla="*/ 261257 h 449998"/>
                <a:gd name="connsiteX4" fmla="*/ 232229 w 348343"/>
                <a:gd name="connsiteY4" fmla="*/ 391885 h 449998"/>
                <a:gd name="connsiteX5" fmla="*/ 290286 w 348343"/>
                <a:gd name="connsiteY5" fmla="*/ 420914 h 449998"/>
                <a:gd name="connsiteX6" fmla="*/ 348343 w 348343"/>
                <a:gd name="connsiteY6" fmla="*/ 449942 h 44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8343" h="449998">
                  <a:moveTo>
                    <a:pt x="0" y="0"/>
                  </a:moveTo>
                  <a:cubicBezTo>
                    <a:pt x="4838" y="38705"/>
                    <a:pt x="-5139" y="82422"/>
                    <a:pt x="14515" y="116114"/>
                  </a:cubicBezTo>
                  <a:cubicBezTo>
                    <a:pt x="32094" y="146249"/>
                    <a:pt x="76931" y="149502"/>
                    <a:pt x="101600" y="174171"/>
                  </a:cubicBezTo>
                  <a:cubicBezTo>
                    <a:pt x="157478" y="230049"/>
                    <a:pt x="133757" y="200635"/>
                    <a:pt x="174172" y="261257"/>
                  </a:cubicBezTo>
                  <a:cubicBezTo>
                    <a:pt x="183889" y="290409"/>
                    <a:pt x="200381" y="365345"/>
                    <a:pt x="232229" y="391885"/>
                  </a:cubicBezTo>
                  <a:cubicBezTo>
                    <a:pt x="248851" y="405736"/>
                    <a:pt x="271500" y="410179"/>
                    <a:pt x="290286" y="420914"/>
                  </a:cubicBezTo>
                  <a:cubicBezTo>
                    <a:pt x="345781" y="452626"/>
                    <a:pt x="314187" y="449942"/>
                    <a:pt x="348343" y="449942"/>
                  </a:cubicBezTo>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09" name="Freeform 24608"/>
            <p:cNvSpPr/>
            <p:nvPr/>
          </p:nvSpPr>
          <p:spPr>
            <a:xfrm>
              <a:off x="5588000" y="6183086"/>
              <a:ext cx="29029" cy="319314"/>
            </a:xfrm>
            <a:custGeom>
              <a:avLst/>
              <a:gdLst>
                <a:gd name="connsiteX0" fmla="*/ 29029 w 29029"/>
                <a:gd name="connsiteY0" fmla="*/ 0 h 319314"/>
                <a:gd name="connsiteX1" fmla="*/ 14514 w 29029"/>
                <a:gd name="connsiteY1" fmla="*/ 275771 h 319314"/>
                <a:gd name="connsiteX2" fmla="*/ 0 w 29029"/>
                <a:gd name="connsiteY2" fmla="*/ 319314 h 319314"/>
              </a:gdLst>
              <a:ahLst/>
              <a:cxnLst>
                <a:cxn ang="0">
                  <a:pos x="connsiteX0" y="connsiteY0"/>
                </a:cxn>
                <a:cxn ang="0">
                  <a:pos x="connsiteX1" y="connsiteY1"/>
                </a:cxn>
                <a:cxn ang="0">
                  <a:pos x="connsiteX2" y="connsiteY2"/>
                </a:cxn>
              </a:cxnLst>
              <a:rect l="l" t="t" r="r" b="b"/>
              <a:pathLst>
                <a:path w="29029" h="319314">
                  <a:moveTo>
                    <a:pt x="29029" y="0"/>
                  </a:moveTo>
                  <a:cubicBezTo>
                    <a:pt x="24191" y="91924"/>
                    <a:pt x="22848" y="184098"/>
                    <a:pt x="14514" y="275771"/>
                  </a:cubicBezTo>
                  <a:cubicBezTo>
                    <a:pt x="13129" y="291008"/>
                    <a:pt x="0" y="319314"/>
                    <a:pt x="0" y="319314"/>
                  </a:cubicBezTo>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10" name="Freeform 24609"/>
            <p:cNvSpPr/>
            <p:nvPr/>
          </p:nvSpPr>
          <p:spPr>
            <a:xfrm>
              <a:off x="5196114" y="5965371"/>
              <a:ext cx="261257" cy="319315"/>
            </a:xfrm>
            <a:custGeom>
              <a:avLst/>
              <a:gdLst>
                <a:gd name="connsiteX0" fmla="*/ 261257 w 261257"/>
                <a:gd name="connsiteY0" fmla="*/ 0 h 319315"/>
                <a:gd name="connsiteX1" fmla="*/ 232229 w 261257"/>
                <a:gd name="connsiteY1" fmla="*/ 130629 h 319315"/>
                <a:gd name="connsiteX2" fmla="*/ 217715 w 261257"/>
                <a:gd name="connsiteY2" fmla="*/ 188686 h 319315"/>
                <a:gd name="connsiteX3" fmla="*/ 159657 w 261257"/>
                <a:gd name="connsiteY3" fmla="*/ 232229 h 319315"/>
                <a:gd name="connsiteX4" fmla="*/ 58057 w 261257"/>
                <a:gd name="connsiteY4" fmla="*/ 275772 h 319315"/>
                <a:gd name="connsiteX5" fmla="*/ 0 w 261257"/>
                <a:gd name="connsiteY5" fmla="*/ 319315 h 31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257" h="319315">
                  <a:moveTo>
                    <a:pt x="261257" y="0"/>
                  </a:moveTo>
                  <a:cubicBezTo>
                    <a:pt x="235064" y="157160"/>
                    <a:pt x="260813" y="30583"/>
                    <a:pt x="232229" y="130629"/>
                  </a:cubicBezTo>
                  <a:cubicBezTo>
                    <a:pt x="226749" y="149809"/>
                    <a:pt x="229310" y="172454"/>
                    <a:pt x="217715" y="188686"/>
                  </a:cubicBezTo>
                  <a:cubicBezTo>
                    <a:pt x="203654" y="208371"/>
                    <a:pt x="180171" y="219408"/>
                    <a:pt x="159657" y="232229"/>
                  </a:cubicBezTo>
                  <a:cubicBezTo>
                    <a:pt x="118659" y="257853"/>
                    <a:pt x="100387" y="261662"/>
                    <a:pt x="58057" y="275772"/>
                  </a:cubicBezTo>
                  <a:cubicBezTo>
                    <a:pt x="8822" y="308596"/>
                    <a:pt x="26850" y="292465"/>
                    <a:pt x="0" y="319315"/>
                  </a:cubicBezTo>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11" name="Freeform 24610"/>
            <p:cNvSpPr/>
            <p:nvPr/>
          </p:nvSpPr>
          <p:spPr>
            <a:xfrm>
              <a:off x="5776686" y="5718629"/>
              <a:ext cx="566057" cy="219481"/>
            </a:xfrm>
            <a:custGeom>
              <a:avLst/>
              <a:gdLst>
                <a:gd name="connsiteX0" fmla="*/ 0 w 566057"/>
                <a:gd name="connsiteY0" fmla="*/ 0 h 219481"/>
                <a:gd name="connsiteX1" fmla="*/ 116114 w 566057"/>
                <a:gd name="connsiteY1" fmla="*/ 72571 h 219481"/>
                <a:gd name="connsiteX2" fmla="*/ 159657 w 566057"/>
                <a:gd name="connsiteY2" fmla="*/ 116114 h 219481"/>
                <a:gd name="connsiteX3" fmla="*/ 232228 w 566057"/>
                <a:gd name="connsiteY3" fmla="*/ 145142 h 219481"/>
                <a:gd name="connsiteX4" fmla="*/ 362857 w 566057"/>
                <a:gd name="connsiteY4" fmla="*/ 217714 h 219481"/>
                <a:gd name="connsiteX5" fmla="*/ 566057 w 566057"/>
                <a:gd name="connsiteY5" fmla="*/ 217714 h 21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6057" h="219481">
                  <a:moveTo>
                    <a:pt x="0" y="0"/>
                  </a:moveTo>
                  <a:cubicBezTo>
                    <a:pt x="38705" y="24190"/>
                    <a:pt x="79201" y="45725"/>
                    <a:pt x="116114" y="72571"/>
                  </a:cubicBezTo>
                  <a:cubicBezTo>
                    <a:pt x="132714" y="84644"/>
                    <a:pt x="142251" y="105235"/>
                    <a:pt x="159657" y="116114"/>
                  </a:cubicBezTo>
                  <a:cubicBezTo>
                    <a:pt x="181751" y="129922"/>
                    <a:pt x="209356" y="132666"/>
                    <a:pt x="232228" y="145142"/>
                  </a:cubicBezTo>
                  <a:cubicBezTo>
                    <a:pt x="258323" y="159375"/>
                    <a:pt x="318545" y="215107"/>
                    <a:pt x="362857" y="217714"/>
                  </a:cubicBezTo>
                  <a:cubicBezTo>
                    <a:pt x="430473" y="221691"/>
                    <a:pt x="498324" y="217714"/>
                    <a:pt x="566057" y="217714"/>
                  </a:cubicBezTo>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12" name="Freeform 24611"/>
            <p:cNvSpPr/>
            <p:nvPr/>
          </p:nvSpPr>
          <p:spPr>
            <a:xfrm>
              <a:off x="5936343" y="5820229"/>
              <a:ext cx="145143" cy="435428"/>
            </a:xfrm>
            <a:custGeom>
              <a:avLst/>
              <a:gdLst>
                <a:gd name="connsiteX0" fmla="*/ 0 w 145143"/>
                <a:gd name="connsiteY0" fmla="*/ 0 h 435428"/>
                <a:gd name="connsiteX1" fmla="*/ 14514 w 145143"/>
                <a:gd name="connsiteY1" fmla="*/ 116114 h 435428"/>
                <a:gd name="connsiteX2" fmla="*/ 72571 w 145143"/>
                <a:gd name="connsiteY2" fmla="*/ 217714 h 435428"/>
                <a:gd name="connsiteX3" fmla="*/ 101600 w 145143"/>
                <a:gd name="connsiteY3" fmla="*/ 304800 h 435428"/>
                <a:gd name="connsiteX4" fmla="*/ 130628 w 145143"/>
                <a:gd name="connsiteY4" fmla="*/ 391885 h 435428"/>
                <a:gd name="connsiteX5" fmla="*/ 145143 w 145143"/>
                <a:gd name="connsiteY5" fmla="*/ 435428 h 43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143" h="435428">
                  <a:moveTo>
                    <a:pt x="0" y="0"/>
                  </a:moveTo>
                  <a:cubicBezTo>
                    <a:pt x="4838" y="38705"/>
                    <a:pt x="5054" y="78273"/>
                    <a:pt x="14514" y="116114"/>
                  </a:cubicBezTo>
                  <a:cubicBezTo>
                    <a:pt x="31062" y="182305"/>
                    <a:pt x="47894" y="162189"/>
                    <a:pt x="72571" y="217714"/>
                  </a:cubicBezTo>
                  <a:cubicBezTo>
                    <a:pt x="84998" y="245676"/>
                    <a:pt x="91924" y="275771"/>
                    <a:pt x="101600" y="304800"/>
                  </a:cubicBezTo>
                  <a:lnTo>
                    <a:pt x="130628" y="391885"/>
                  </a:lnTo>
                  <a:lnTo>
                    <a:pt x="145143" y="435428"/>
                  </a:lnTo>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13" name="Freeform 24612"/>
            <p:cNvSpPr/>
            <p:nvPr/>
          </p:nvSpPr>
          <p:spPr>
            <a:xfrm>
              <a:off x="6212114" y="5834743"/>
              <a:ext cx="159657" cy="101600"/>
            </a:xfrm>
            <a:custGeom>
              <a:avLst/>
              <a:gdLst>
                <a:gd name="connsiteX0" fmla="*/ 0 w 159657"/>
                <a:gd name="connsiteY0" fmla="*/ 101600 h 101600"/>
                <a:gd name="connsiteX1" fmla="*/ 101600 w 159657"/>
                <a:gd name="connsiteY1" fmla="*/ 87086 h 101600"/>
                <a:gd name="connsiteX2" fmla="*/ 116115 w 159657"/>
                <a:gd name="connsiteY2" fmla="*/ 29028 h 101600"/>
                <a:gd name="connsiteX3" fmla="*/ 159657 w 159657"/>
                <a:gd name="connsiteY3" fmla="*/ 0 h 101600"/>
              </a:gdLst>
              <a:ahLst/>
              <a:cxnLst>
                <a:cxn ang="0">
                  <a:pos x="connsiteX0" y="connsiteY0"/>
                </a:cxn>
                <a:cxn ang="0">
                  <a:pos x="connsiteX1" y="connsiteY1"/>
                </a:cxn>
                <a:cxn ang="0">
                  <a:pos x="connsiteX2" y="connsiteY2"/>
                </a:cxn>
                <a:cxn ang="0">
                  <a:pos x="connsiteX3" y="connsiteY3"/>
                </a:cxn>
              </a:cxnLst>
              <a:rect l="l" t="t" r="r" b="b"/>
              <a:pathLst>
                <a:path w="159657" h="101600">
                  <a:moveTo>
                    <a:pt x="0" y="101600"/>
                  </a:moveTo>
                  <a:cubicBezTo>
                    <a:pt x="33867" y="96762"/>
                    <a:pt x="72590" y="105218"/>
                    <a:pt x="101600" y="87086"/>
                  </a:cubicBezTo>
                  <a:cubicBezTo>
                    <a:pt x="118516" y="76513"/>
                    <a:pt x="105050" y="45626"/>
                    <a:pt x="116115" y="29028"/>
                  </a:cubicBezTo>
                  <a:cubicBezTo>
                    <a:pt x="125791" y="14514"/>
                    <a:pt x="159657" y="0"/>
                    <a:pt x="159657" y="0"/>
                  </a:cubicBezTo>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14" name="Freeform 24613"/>
            <p:cNvSpPr/>
            <p:nvPr/>
          </p:nvSpPr>
          <p:spPr>
            <a:xfrm>
              <a:off x="4615543" y="5907314"/>
              <a:ext cx="188698" cy="362857"/>
            </a:xfrm>
            <a:custGeom>
              <a:avLst/>
              <a:gdLst>
                <a:gd name="connsiteX0" fmla="*/ 0 w 188698"/>
                <a:gd name="connsiteY0" fmla="*/ 0 h 362857"/>
                <a:gd name="connsiteX1" fmla="*/ 58057 w 188698"/>
                <a:gd name="connsiteY1" fmla="*/ 159657 h 362857"/>
                <a:gd name="connsiteX2" fmla="*/ 72571 w 188698"/>
                <a:gd name="connsiteY2" fmla="*/ 203200 h 362857"/>
                <a:gd name="connsiteX3" fmla="*/ 116114 w 188698"/>
                <a:gd name="connsiteY3" fmla="*/ 217715 h 362857"/>
                <a:gd name="connsiteX4" fmla="*/ 159657 w 188698"/>
                <a:gd name="connsiteY4" fmla="*/ 261257 h 362857"/>
                <a:gd name="connsiteX5" fmla="*/ 188686 w 188698"/>
                <a:gd name="connsiteY5" fmla="*/ 362857 h 36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698" h="362857">
                  <a:moveTo>
                    <a:pt x="0" y="0"/>
                  </a:moveTo>
                  <a:cubicBezTo>
                    <a:pt x="40389" y="100975"/>
                    <a:pt x="20792" y="47864"/>
                    <a:pt x="58057" y="159657"/>
                  </a:cubicBezTo>
                  <a:cubicBezTo>
                    <a:pt x="62895" y="174171"/>
                    <a:pt x="58057" y="198362"/>
                    <a:pt x="72571" y="203200"/>
                  </a:cubicBezTo>
                  <a:lnTo>
                    <a:pt x="116114" y="217715"/>
                  </a:lnTo>
                  <a:cubicBezTo>
                    <a:pt x="130628" y="232229"/>
                    <a:pt x="149689" y="243314"/>
                    <a:pt x="159657" y="261257"/>
                  </a:cubicBezTo>
                  <a:cubicBezTo>
                    <a:pt x="190216" y="316262"/>
                    <a:pt x="188686" y="323542"/>
                    <a:pt x="188686" y="362857"/>
                  </a:cubicBezTo>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15" name="Freeform 24614"/>
            <p:cNvSpPr/>
            <p:nvPr/>
          </p:nvSpPr>
          <p:spPr>
            <a:xfrm>
              <a:off x="5558971" y="4891314"/>
              <a:ext cx="203200" cy="29029"/>
            </a:xfrm>
            <a:custGeom>
              <a:avLst/>
              <a:gdLst>
                <a:gd name="connsiteX0" fmla="*/ 0 w 203200"/>
                <a:gd name="connsiteY0" fmla="*/ 29029 h 29029"/>
                <a:gd name="connsiteX1" fmla="*/ 159658 w 203200"/>
                <a:gd name="connsiteY1" fmla="*/ 14515 h 29029"/>
                <a:gd name="connsiteX2" fmla="*/ 203200 w 203200"/>
                <a:gd name="connsiteY2" fmla="*/ 0 h 29029"/>
              </a:gdLst>
              <a:ahLst/>
              <a:cxnLst>
                <a:cxn ang="0">
                  <a:pos x="connsiteX0" y="connsiteY0"/>
                </a:cxn>
                <a:cxn ang="0">
                  <a:pos x="connsiteX1" y="connsiteY1"/>
                </a:cxn>
                <a:cxn ang="0">
                  <a:pos x="connsiteX2" y="connsiteY2"/>
                </a:cxn>
              </a:cxnLst>
              <a:rect l="l" t="t" r="r" b="b"/>
              <a:pathLst>
                <a:path w="203200" h="29029">
                  <a:moveTo>
                    <a:pt x="0" y="29029"/>
                  </a:moveTo>
                  <a:cubicBezTo>
                    <a:pt x="53219" y="24191"/>
                    <a:pt x="106756" y="22072"/>
                    <a:pt x="159658" y="14515"/>
                  </a:cubicBezTo>
                  <a:cubicBezTo>
                    <a:pt x="174803" y="12351"/>
                    <a:pt x="203200" y="0"/>
                    <a:pt x="203200" y="0"/>
                  </a:cubicBezTo>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16" name="Oval 24615"/>
            <p:cNvSpPr/>
            <p:nvPr/>
          </p:nvSpPr>
          <p:spPr>
            <a:xfrm>
              <a:off x="5326743" y="5473162"/>
              <a:ext cx="130628" cy="136312"/>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623" name="Group 24622"/>
          <p:cNvGrpSpPr/>
          <p:nvPr/>
        </p:nvGrpSpPr>
        <p:grpSpPr>
          <a:xfrm rot="683848">
            <a:off x="5797345" y="4918665"/>
            <a:ext cx="986972" cy="802611"/>
            <a:chOff x="5704114" y="5254171"/>
            <a:chExt cx="986972" cy="802611"/>
          </a:xfrm>
        </p:grpSpPr>
        <p:sp>
          <p:nvSpPr>
            <p:cNvPr id="24618" name="Freeform 24617"/>
            <p:cNvSpPr/>
            <p:nvPr/>
          </p:nvSpPr>
          <p:spPr>
            <a:xfrm>
              <a:off x="5718629" y="5254171"/>
              <a:ext cx="928914" cy="406400"/>
            </a:xfrm>
            <a:custGeom>
              <a:avLst/>
              <a:gdLst>
                <a:gd name="connsiteX0" fmla="*/ 928914 w 928914"/>
                <a:gd name="connsiteY0" fmla="*/ 0 h 406400"/>
                <a:gd name="connsiteX1" fmla="*/ 841828 w 928914"/>
                <a:gd name="connsiteY1" fmla="*/ 130629 h 406400"/>
                <a:gd name="connsiteX2" fmla="*/ 812800 w 928914"/>
                <a:gd name="connsiteY2" fmla="*/ 174172 h 406400"/>
                <a:gd name="connsiteX3" fmla="*/ 783771 w 928914"/>
                <a:gd name="connsiteY3" fmla="*/ 275772 h 406400"/>
                <a:gd name="connsiteX4" fmla="*/ 769257 w 928914"/>
                <a:gd name="connsiteY4" fmla="*/ 319315 h 406400"/>
                <a:gd name="connsiteX5" fmla="*/ 725714 w 928914"/>
                <a:gd name="connsiteY5" fmla="*/ 348343 h 406400"/>
                <a:gd name="connsiteX6" fmla="*/ 493485 w 928914"/>
                <a:gd name="connsiteY6" fmla="*/ 391886 h 406400"/>
                <a:gd name="connsiteX7" fmla="*/ 391885 w 928914"/>
                <a:gd name="connsiteY7" fmla="*/ 406400 h 406400"/>
                <a:gd name="connsiteX8" fmla="*/ 217714 w 928914"/>
                <a:gd name="connsiteY8" fmla="*/ 391886 h 406400"/>
                <a:gd name="connsiteX9" fmla="*/ 174171 w 928914"/>
                <a:gd name="connsiteY9" fmla="*/ 304800 h 406400"/>
                <a:gd name="connsiteX10" fmla="*/ 87085 w 928914"/>
                <a:gd name="connsiteY10" fmla="*/ 246743 h 406400"/>
                <a:gd name="connsiteX11" fmla="*/ 14514 w 928914"/>
                <a:gd name="connsiteY11" fmla="*/ 159658 h 406400"/>
                <a:gd name="connsiteX12" fmla="*/ 0 w 928914"/>
                <a:gd name="connsiteY12" fmla="*/ 116115 h 4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8914" h="406400">
                  <a:moveTo>
                    <a:pt x="928914" y="0"/>
                  </a:moveTo>
                  <a:cubicBezTo>
                    <a:pt x="826645" y="127838"/>
                    <a:pt x="906150" y="18065"/>
                    <a:pt x="841828" y="130629"/>
                  </a:cubicBezTo>
                  <a:cubicBezTo>
                    <a:pt x="833173" y="145775"/>
                    <a:pt x="820601" y="158570"/>
                    <a:pt x="812800" y="174172"/>
                  </a:cubicBezTo>
                  <a:cubicBezTo>
                    <a:pt x="801197" y="197377"/>
                    <a:pt x="789974" y="254063"/>
                    <a:pt x="783771" y="275772"/>
                  </a:cubicBezTo>
                  <a:cubicBezTo>
                    <a:pt x="779568" y="290483"/>
                    <a:pt x="778814" y="307368"/>
                    <a:pt x="769257" y="319315"/>
                  </a:cubicBezTo>
                  <a:cubicBezTo>
                    <a:pt x="758360" y="332936"/>
                    <a:pt x="741654" y="341258"/>
                    <a:pt x="725714" y="348343"/>
                  </a:cubicBezTo>
                  <a:cubicBezTo>
                    <a:pt x="631824" y="390072"/>
                    <a:pt x="606590" y="378580"/>
                    <a:pt x="493485" y="391886"/>
                  </a:cubicBezTo>
                  <a:cubicBezTo>
                    <a:pt x="459509" y="395883"/>
                    <a:pt x="425752" y="401562"/>
                    <a:pt x="391885" y="406400"/>
                  </a:cubicBezTo>
                  <a:cubicBezTo>
                    <a:pt x="333828" y="401562"/>
                    <a:pt x="273731" y="407891"/>
                    <a:pt x="217714" y="391886"/>
                  </a:cubicBezTo>
                  <a:cubicBezTo>
                    <a:pt x="180025" y="381118"/>
                    <a:pt x="194353" y="324982"/>
                    <a:pt x="174171" y="304800"/>
                  </a:cubicBezTo>
                  <a:cubicBezTo>
                    <a:pt x="149501" y="280130"/>
                    <a:pt x="111755" y="271413"/>
                    <a:pt x="87085" y="246743"/>
                  </a:cubicBezTo>
                  <a:cubicBezTo>
                    <a:pt x="31207" y="190865"/>
                    <a:pt x="54928" y="220279"/>
                    <a:pt x="14514" y="159658"/>
                  </a:cubicBezTo>
                  <a:lnTo>
                    <a:pt x="0" y="11611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19" name="Freeform 24618"/>
            <p:cNvSpPr/>
            <p:nvPr/>
          </p:nvSpPr>
          <p:spPr>
            <a:xfrm>
              <a:off x="5704114" y="5602514"/>
              <a:ext cx="261257" cy="454268"/>
            </a:xfrm>
            <a:custGeom>
              <a:avLst/>
              <a:gdLst>
                <a:gd name="connsiteX0" fmla="*/ 203200 w 261257"/>
                <a:gd name="connsiteY0" fmla="*/ 0 h 454268"/>
                <a:gd name="connsiteX1" fmla="*/ 232229 w 261257"/>
                <a:gd name="connsiteY1" fmla="*/ 72572 h 454268"/>
                <a:gd name="connsiteX2" fmla="*/ 261257 w 261257"/>
                <a:gd name="connsiteY2" fmla="*/ 159657 h 454268"/>
                <a:gd name="connsiteX3" fmla="*/ 217715 w 261257"/>
                <a:gd name="connsiteY3" fmla="*/ 333829 h 454268"/>
                <a:gd name="connsiteX4" fmla="*/ 188686 w 261257"/>
                <a:gd name="connsiteY4" fmla="*/ 377372 h 454268"/>
                <a:gd name="connsiteX5" fmla="*/ 145143 w 261257"/>
                <a:gd name="connsiteY5" fmla="*/ 406400 h 454268"/>
                <a:gd name="connsiteX6" fmla="*/ 101600 w 261257"/>
                <a:gd name="connsiteY6" fmla="*/ 449943 h 454268"/>
                <a:gd name="connsiteX7" fmla="*/ 0 w 261257"/>
                <a:gd name="connsiteY7" fmla="*/ 449943 h 454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257" h="454268">
                  <a:moveTo>
                    <a:pt x="203200" y="0"/>
                  </a:moveTo>
                  <a:cubicBezTo>
                    <a:pt x="212876" y="24191"/>
                    <a:pt x="223325" y="48086"/>
                    <a:pt x="232229" y="72572"/>
                  </a:cubicBezTo>
                  <a:cubicBezTo>
                    <a:pt x="242686" y="101328"/>
                    <a:pt x="261257" y="159657"/>
                    <a:pt x="261257" y="159657"/>
                  </a:cubicBezTo>
                  <a:cubicBezTo>
                    <a:pt x="247411" y="270429"/>
                    <a:pt x="262328" y="255756"/>
                    <a:pt x="217715" y="333829"/>
                  </a:cubicBezTo>
                  <a:cubicBezTo>
                    <a:pt x="209060" y="348975"/>
                    <a:pt x="201021" y="365037"/>
                    <a:pt x="188686" y="377372"/>
                  </a:cubicBezTo>
                  <a:cubicBezTo>
                    <a:pt x="176351" y="389707"/>
                    <a:pt x="158544" y="395233"/>
                    <a:pt x="145143" y="406400"/>
                  </a:cubicBezTo>
                  <a:cubicBezTo>
                    <a:pt x="129374" y="419541"/>
                    <a:pt x="121261" y="444045"/>
                    <a:pt x="101600" y="449943"/>
                  </a:cubicBezTo>
                  <a:cubicBezTo>
                    <a:pt x="69162" y="459675"/>
                    <a:pt x="33867" y="449943"/>
                    <a:pt x="0" y="44994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20" name="Freeform 24619"/>
            <p:cNvSpPr/>
            <p:nvPr/>
          </p:nvSpPr>
          <p:spPr>
            <a:xfrm>
              <a:off x="6453106" y="5573486"/>
              <a:ext cx="237980" cy="450681"/>
            </a:xfrm>
            <a:custGeom>
              <a:avLst/>
              <a:gdLst>
                <a:gd name="connsiteX0" fmla="*/ 49294 w 237980"/>
                <a:gd name="connsiteY0" fmla="*/ 0 h 450681"/>
                <a:gd name="connsiteX1" fmla="*/ 34780 w 237980"/>
                <a:gd name="connsiteY1" fmla="*/ 246743 h 450681"/>
                <a:gd name="connsiteX2" fmla="*/ 78323 w 237980"/>
                <a:gd name="connsiteY2" fmla="*/ 290285 h 450681"/>
                <a:gd name="connsiteX3" fmla="*/ 136380 w 237980"/>
                <a:gd name="connsiteY3" fmla="*/ 377371 h 450681"/>
                <a:gd name="connsiteX4" fmla="*/ 150894 w 237980"/>
                <a:gd name="connsiteY4" fmla="*/ 420914 h 450681"/>
                <a:gd name="connsiteX5" fmla="*/ 237980 w 237980"/>
                <a:gd name="connsiteY5" fmla="*/ 449943 h 45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980" h="450681">
                  <a:moveTo>
                    <a:pt x="49294" y="0"/>
                  </a:moveTo>
                  <a:cubicBezTo>
                    <a:pt x="-6683" y="111953"/>
                    <a:pt x="-19649" y="94342"/>
                    <a:pt x="34780" y="246743"/>
                  </a:cubicBezTo>
                  <a:cubicBezTo>
                    <a:pt x="41684" y="266073"/>
                    <a:pt x="65721" y="274083"/>
                    <a:pt x="78323" y="290285"/>
                  </a:cubicBezTo>
                  <a:cubicBezTo>
                    <a:pt x="99742" y="317824"/>
                    <a:pt x="136380" y="377371"/>
                    <a:pt x="136380" y="377371"/>
                  </a:cubicBezTo>
                  <a:cubicBezTo>
                    <a:pt x="141218" y="391885"/>
                    <a:pt x="141337" y="408967"/>
                    <a:pt x="150894" y="420914"/>
                  </a:cubicBezTo>
                  <a:cubicBezTo>
                    <a:pt x="180558" y="457994"/>
                    <a:pt x="198589" y="449943"/>
                    <a:pt x="237980" y="44994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21" name="Freeform 24620"/>
            <p:cNvSpPr/>
            <p:nvPr/>
          </p:nvSpPr>
          <p:spPr>
            <a:xfrm>
              <a:off x="5921829" y="5863771"/>
              <a:ext cx="595085" cy="72572"/>
            </a:xfrm>
            <a:custGeom>
              <a:avLst/>
              <a:gdLst>
                <a:gd name="connsiteX0" fmla="*/ 595085 w 595085"/>
                <a:gd name="connsiteY0" fmla="*/ 0 h 72572"/>
                <a:gd name="connsiteX1" fmla="*/ 174171 w 595085"/>
                <a:gd name="connsiteY1" fmla="*/ 14515 h 72572"/>
                <a:gd name="connsiteX2" fmla="*/ 43542 w 595085"/>
                <a:gd name="connsiteY2" fmla="*/ 58058 h 72572"/>
                <a:gd name="connsiteX3" fmla="*/ 0 w 595085"/>
                <a:gd name="connsiteY3" fmla="*/ 72572 h 72572"/>
              </a:gdLst>
              <a:ahLst/>
              <a:cxnLst>
                <a:cxn ang="0">
                  <a:pos x="connsiteX0" y="connsiteY0"/>
                </a:cxn>
                <a:cxn ang="0">
                  <a:pos x="connsiteX1" y="connsiteY1"/>
                </a:cxn>
                <a:cxn ang="0">
                  <a:pos x="connsiteX2" y="connsiteY2"/>
                </a:cxn>
                <a:cxn ang="0">
                  <a:pos x="connsiteX3" y="connsiteY3"/>
                </a:cxn>
              </a:cxnLst>
              <a:rect l="l" t="t" r="r" b="b"/>
              <a:pathLst>
                <a:path w="595085" h="72572">
                  <a:moveTo>
                    <a:pt x="595085" y="0"/>
                  </a:moveTo>
                  <a:cubicBezTo>
                    <a:pt x="454780" y="4838"/>
                    <a:pt x="314046" y="2526"/>
                    <a:pt x="174171" y="14515"/>
                  </a:cubicBezTo>
                  <a:cubicBezTo>
                    <a:pt x="174160" y="14516"/>
                    <a:pt x="65318" y="50799"/>
                    <a:pt x="43542" y="58058"/>
                  </a:cubicBezTo>
                  <a:lnTo>
                    <a:pt x="0" y="72572"/>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22" name="Oval 24621"/>
            <p:cNvSpPr/>
            <p:nvPr/>
          </p:nvSpPr>
          <p:spPr>
            <a:xfrm>
              <a:off x="6106886" y="5715000"/>
              <a:ext cx="141514" cy="84539"/>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624" name="TextBox 24623"/>
          <p:cNvSpPr txBox="1"/>
          <p:nvPr/>
        </p:nvSpPr>
        <p:spPr>
          <a:xfrm>
            <a:off x="347065" y="2895600"/>
            <a:ext cx="1481735" cy="338554"/>
          </a:xfrm>
          <a:prstGeom prst="rect">
            <a:avLst/>
          </a:prstGeom>
          <a:noFill/>
        </p:spPr>
        <p:txBody>
          <a:bodyPr wrap="square" rtlCol="0">
            <a:spAutoFit/>
          </a:bodyPr>
          <a:lstStyle/>
          <a:p>
            <a:pPr algn="ctr"/>
            <a:r>
              <a:rPr lang="en-US" sz="1600">
                <a:latin typeface="+mn-lt"/>
              </a:rPr>
              <a:t>Egg or Ovum</a:t>
            </a:r>
          </a:p>
        </p:txBody>
      </p:sp>
      <p:sp>
        <p:nvSpPr>
          <p:cNvPr id="81" name="TextBox 80"/>
          <p:cNvSpPr txBox="1"/>
          <p:nvPr/>
        </p:nvSpPr>
        <p:spPr>
          <a:xfrm>
            <a:off x="6920377" y="5136763"/>
            <a:ext cx="2143570" cy="338554"/>
          </a:xfrm>
          <a:prstGeom prst="rect">
            <a:avLst/>
          </a:prstGeom>
          <a:noFill/>
        </p:spPr>
        <p:txBody>
          <a:bodyPr wrap="square" rtlCol="0">
            <a:spAutoFit/>
          </a:bodyPr>
          <a:lstStyle/>
          <a:p>
            <a:pPr algn="ctr"/>
            <a:r>
              <a:rPr lang="en-US" sz="1600">
                <a:latin typeface="+mn-lt"/>
              </a:rPr>
              <a:t>Osteocyte or Bone Cell</a:t>
            </a:r>
          </a:p>
        </p:txBody>
      </p:sp>
      <p:sp>
        <p:nvSpPr>
          <p:cNvPr id="82" name="TextBox 81"/>
          <p:cNvSpPr txBox="1"/>
          <p:nvPr/>
        </p:nvSpPr>
        <p:spPr>
          <a:xfrm>
            <a:off x="5020996" y="5769721"/>
            <a:ext cx="2460312" cy="338554"/>
          </a:xfrm>
          <a:prstGeom prst="rect">
            <a:avLst/>
          </a:prstGeom>
          <a:noFill/>
        </p:spPr>
        <p:txBody>
          <a:bodyPr wrap="square" rtlCol="0">
            <a:spAutoFit/>
          </a:bodyPr>
          <a:lstStyle/>
          <a:p>
            <a:pPr algn="ctr"/>
            <a:r>
              <a:rPr lang="en-US" sz="1600">
                <a:latin typeface="+mn-lt"/>
              </a:rPr>
              <a:t>Connective Tissue Cell</a:t>
            </a:r>
          </a:p>
        </p:txBody>
      </p:sp>
      <p:sp>
        <p:nvSpPr>
          <p:cNvPr id="83" name="TextBox 82"/>
          <p:cNvSpPr txBox="1"/>
          <p:nvPr/>
        </p:nvSpPr>
        <p:spPr>
          <a:xfrm>
            <a:off x="6590577" y="3547646"/>
            <a:ext cx="2016305" cy="338554"/>
          </a:xfrm>
          <a:prstGeom prst="rect">
            <a:avLst/>
          </a:prstGeom>
          <a:noFill/>
        </p:spPr>
        <p:txBody>
          <a:bodyPr wrap="square" rtlCol="0">
            <a:spAutoFit/>
          </a:bodyPr>
          <a:lstStyle/>
          <a:p>
            <a:pPr algn="ctr"/>
            <a:r>
              <a:rPr lang="en-US" sz="1600">
                <a:latin typeface="+mn-lt"/>
              </a:rPr>
              <a:t>Smooth Muscle Cell</a:t>
            </a:r>
          </a:p>
        </p:txBody>
      </p:sp>
      <p:sp>
        <p:nvSpPr>
          <p:cNvPr id="84" name="TextBox 83"/>
          <p:cNvSpPr txBox="1"/>
          <p:nvPr/>
        </p:nvSpPr>
        <p:spPr>
          <a:xfrm>
            <a:off x="4766665" y="4189904"/>
            <a:ext cx="1481735" cy="338554"/>
          </a:xfrm>
          <a:prstGeom prst="rect">
            <a:avLst/>
          </a:prstGeom>
          <a:noFill/>
        </p:spPr>
        <p:txBody>
          <a:bodyPr wrap="square" rtlCol="0">
            <a:spAutoFit/>
          </a:bodyPr>
          <a:lstStyle/>
          <a:p>
            <a:pPr algn="ctr"/>
            <a:r>
              <a:rPr lang="en-US" sz="1600">
                <a:latin typeface="+mn-lt"/>
              </a:rPr>
              <a:t>Neuron</a:t>
            </a:r>
          </a:p>
        </p:txBody>
      </p:sp>
      <p:sp>
        <p:nvSpPr>
          <p:cNvPr id="85" name="TextBox 84"/>
          <p:cNvSpPr txBox="1"/>
          <p:nvPr/>
        </p:nvSpPr>
        <p:spPr>
          <a:xfrm>
            <a:off x="2472973" y="5228861"/>
            <a:ext cx="2054650" cy="338554"/>
          </a:xfrm>
          <a:prstGeom prst="rect">
            <a:avLst/>
          </a:prstGeom>
          <a:noFill/>
        </p:spPr>
        <p:txBody>
          <a:bodyPr wrap="square" rtlCol="0">
            <a:spAutoFit/>
          </a:bodyPr>
          <a:lstStyle/>
          <a:p>
            <a:pPr algn="ctr"/>
            <a:r>
              <a:rPr lang="en-US" sz="1600">
                <a:latin typeface="+mn-lt"/>
              </a:rPr>
              <a:t>White Blood Cell</a:t>
            </a:r>
          </a:p>
        </p:txBody>
      </p:sp>
      <p:sp>
        <p:nvSpPr>
          <p:cNvPr id="86" name="TextBox 85"/>
          <p:cNvSpPr txBox="1"/>
          <p:nvPr/>
        </p:nvSpPr>
        <p:spPr>
          <a:xfrm>
            <a:off x="2015461" y="4390244"/>
            <a:ext cx="1481735" cy="338554"/>
          </a:xfrm>
          <a:prstGeom prst="rect">
            <a:avLst/>
          </a:prstGeom>
          <a:noFill/>
        </p:spPr>
        <p:txBody>
          <a:bodyPr wrap="square" rtlCol="0">
            <a:spAutoFit/>
          </a:bodyPr>
          <a:lstStyle/>
          <a:p>
            <a:pPr algn="ctr"/>
            <a:r>
              <a:rPr lang="en-US" sz="1600">
                <a:latin typeface="+mn-lt"/>
              </a:rPr>
              <a:t>Red Blood Cell</a:t>
            </a:r>
          </a:p>
        </p:txBody>
      </p:sp>
      <p:sp>
        <p:nvSpPr>
          <p:cNvPr id="87" name="TextBox 86"/>
          <p:cNvSpPr txBox="1"/>
          <p:nvPr/>
        </p:nvSpPr>
        <p:spPr>
          <a:xfrm>
            <a:off x="2292618" y="3180062"/>
            <a:ext cx="1481735" cy="338554"/>
          </a:xfrm>
          <a:prstGeom prst="rect">
            <a:avLst/>
          </a:prstGeom>
          <a:noFill/>
        </p:spPr>
        <p:txBody>
          <a:bodyPr wrap="square" rtlCol="0">
            <a:spAutoFit/>
          </a:bodyPr>
          <a:lstStyle/>
          <a:p>
            <a:pPr algn="ctr"/>
            <a:r>
              <a:rPr lang="en-US" sz="1600">
                <a:latin typeface="+mn-lt"/>
              </a:rPr>
              <a:t>Sperm Cell</a:t>
            </a:r>
          </a:p>
        </p:txBody>
      </p:sp>
      <p:sp>
        <p:nvSpPr>
          <p:cNvPr id="88" name="TextBox 87"/>
          <p:cNvSpPr txBox="1"/>
          <p:nvPr/>
        </p:nvSpPr>
        <p:spPr>
          <a:xfrm>
            <a:off x="942487" y="6035831"/>
            <a:ext cx="1481735" cy="338554"/>
          </a:xfrm>
          <a:prstGeom prst="rect">
            <a:avLst/>
          </a:prstGeom>
          <a:noFill/>
        </p:spPr>
        <p:txBody>
          <a:bodyPr wrap="square" rtlCol="0">
            <a:spAutoFit/>
          </a:bodyPr>
          <a:lstStyle/>
          <a:p>
            <a:pPr algn="ctr"/>
            <a:r>
              <a:rPr lang="en-US" sz="1600">
                <a:latin typeface="+mn-lt"/>
              </a:rPr>
              <a:t>Intestinal Cell</a:t>
            </a:r>
          </a:p>
        </p:txBody>
      </p:sp>
      <p:sp>
        <p:nvSpPr>
          <p:cNvPr id="89" name="TextBox 88"/>
          <p:cNvSpPr txBox="1"/>
          <p:nvPr/>
        </p:nvSpPr>
        <p:spPr>
          <a:xfrm>
            <a:off x="3165129" y="6183868"/>
            <a:ext cx="2452883" cy="338554"/>
          </a:xfrm>
          <a:prstGeom prst="rect">
            <a:avLst/>
          </a:prstGeom>
          <a:noFill/>
        </p:spPr>
        <p:txBody>
          <a:bodyPr wrap="square" rtlCol="0">
            <a:spAutoFit/>
          </a:bodyPr>
          <a:lstStyle/>
          <a:p>
            <a:pPr algn="ctr"/>
            <a:r>
              <a:rPr lang="en-US" sz="1600">
                <a:latin typeface="+mn-lt"/>
              </a:rPr>
              <a:t>Epithelial Cell from Cheek</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mzaher\AppData\Local\Microsoft\Windows\Temporary Internet Files\Content.IE5\CVVI84UB\MC900438727[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20116" y="3000227"/>
            <a:ext cx="3776151" cy="3479814"/>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8800"/>
                    </a14:imgEffect>
                    <a14:imgEffect>
                      <a14:brightnessContrast bright="20000" contrast="20000"/>
                    </a14:imgEffect>
                  </a14:imgLayer>
                </a14:imgProps>
              </a:ext>
              <a:ext uri="{28A0092B-C50C-407E-A947-70E740481C1C}">
                <a14:useLocalDpi xmlns:a14="http://schemas.microsoft.com/office/drawing/2010/main" val="0"/>
              </a:ext>
            </a:extLst>
          </a:blip>
          <a:srcRect l="42889" t="5926" r="24772" b="64444"/>
          <a:stretch/>
        </p:blipFill>
        <p:spPr>
          <a:xfrm>
            <a:off x="4169229" y="831950"/>
            <a:ext cx="4593772" cy="3130450"/>
          </a:xfrm>
          <a:prstGeom prst="rect">
            <a:avLst/>
          </a:prstGeom>
        </p:spPr>
      </p:pic>
      <p:pic>
        <p:nvPicPr>
          <p:cNvPr id="22532" name="Picture 4" descr="C:\Users\mzaher\AppData\Local\Microsoft\Windows\Temporary Internet Files\Content.IE5\1SCHT11Y\MC900438809[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9229" y="4184954"/>
            <a:ext cx="4593772" cy="2438400"/>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2" descr="http://images.clipart.com/thb/thb4/dg_animal1F/animals1/anmambfi/6other/947159.thb.jpg?amb278c"/>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6085" l="2286" r="99429"/>
                    </a14:imgEffect>
                  </a14:imgLayer>
                </a14:imgProps>
              </a:ext>
              <a:ext uri="{28A0092B-C50C-407E-A947-70E740481C1C}">
                <a14:useLocalDpi xmlns:a14="http://schemas.microsoft.com/office/drawing/2010/main" val="0"/>
              </a:ext>
            </a:extLst>
          </a:blip>
          <a:srcRect/>
          <a:stretch>
            <a:fillRect/>
          </a:stretch>
        </p:blipFill>
        <p:spPr bwMode="auto">
          <a:xfrm>
            <a:off x="381000" y="838200"/>
            <a:ext cx="3467099" cy="1899790"/>
          </a:xfrm>
          <a:prstGeom prst="rect">
            <a:avLst/>
          </a:prstGeom>
          <a:solidFill>
            <a:schemeClr val="accent5">
              <a:lumMod val="90000"/>
            </a:schemeClr>
          </a:solidFill>
        </p:spPr>
      </p:pic>
      <p:sp>
        <p:nvSpPr>
          <p:cNvPr id="25602" name="Rectangle 2"/>
          <p:cNvSpPr>
            <a:spLocks noGrp="1" noChangeArrowheads="1"/>
          </p:cNvSpPr>
          <p:nvPr>
            <p:ph type="title" sz="quarter"/>
          </p:nvPr>
        </p:nvSpPr>
        <p:spPr>
          <a:xfrm>
            <a:off x="457200" y="76200"/>
            <a:ext cx="8229600" cy="755750"/>
          </a:xfrm>
        </p:spPr>
        <p:txBody>
          <a:bodyPr/>
          <a:lstStyle/>
          <a:p>
            <a:pPr eaLnBrk="1" hangingPunct="1"/>
            <a:r>
              <a:rPr lang="en-US" b="1"/>
              <a:t>Examples of Cells</a:t>
            </a:r>
          </a:p>
        </p:txBody>
      </p:sp>
      <p:sp>
        <p:nvSpPr>
          <p:cNvPr id="25606" name="AutoShape 6"/>
          <p:cNvSpPr>
            <a:spLocks noChangeArrowheads="1"/>
          </p:cNvSpPr>
          <p:nvPr/>
        </p:nvSpPr>
        <p:spPr bwMode="auto">
          <a:xfrm>
            <a:off x="1371600" y="2819903"/>
            <a:ext cx="2033813" cy="351971"/>
          </a:xfrm>
          <a:prstGeom prst="wedgeRoundRectCallout">
            <a:avLst>
              <a:gd name="adj1" fmla="val -21490"/>
              <a:gd name="adj2" fmla="val -245837"/>
              <a:gd name="adj3" fmla="val 16667"/>
            </a:avLst>
          </a:prstGeom>
          <a:solidFill>
            <a:srgbClr val="CCCCFF"/>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a:r>
              <a:rPr lang="en-US">
                <a:cs typeface="Arial" charset="0"/>
              </a:rPr>
              <a:t>Amoeba Proteus</a:t>
            </a:r>
          </a:p>
        </p:txBody>
      </p:sp>
      <p:sp>
        <p:nvSpPr>
          <p:cNvPr id="25607" name="AutoShape 7"/>
          <p:cNvSpPr>
            <a:spLocks noChangeArrowheads="1"/>
          </p:cNvSpPr>
          <p:nvPr/>
        </p:nvSpPr>
        <p:spPr bwMode="auto">
          <a:xfrm>
            <a:off x="4169229" y="2667000"/>
            <a:ext cx="1981200" cy="381000"/>
          </a:xfrm>
          <a:prstGeom prst="wedgeRoundRectCallout">
            <a:avLst>
              <a:gd name="adj1" fmla="val 23857"/>
              <a:gd name="adj2" fmla="val -196011"/>
              <a:gd name="adj3" fmla="val 16667"/>
            </a:avLst>
          </a:prstGeom>
          <a:solidFill>
            <a:srgbClr val="CCCCFF"/>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a:r>
              <a:rPr lang="en-US">
                <a:cs typeface="Arial" charset="0"/>
              </a:rPr>
              <a:t>Elodea Leaf Cell</a:t>
            </a:r>
          </a:p>
        </p:txBody>
      </p:sp>
      <p:sp>
        <p:nvSpPr>
          <p:cNvPr id="25608" name="AutoShape 8"/>
          <p:cNvSpPr>
            <a:spLocks noChangeArrowheads="1"/>
          </p:cNvSpPr>
          <p:nvPr/>
        </p:nvSpPr>
        <p:spPr bwMode="auto">
          <a:xfrm>
            <a:off x="4615544" y="3483874"/>
            <a:ext cx="1850571" cy="352884"/>
          </a:xfrm>
          <a:prstGeom prst="wedgeRoundRectCallout">
            <a:avLst>
              <a:gd name="adj1" fmla="val -23231"/>
              <a:gd name="adj2" fmla="val 246612"/>
              <a:gd name="adj3" fmla="val 16667"/>
            </a:avLst>
          </a:prstGeom>
          <a:solidFill>
            <a:srgbClr val="CCCCFF"/>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a:r>
              <a:rPr lang="en-US">
                <a:cs typeface="Arial" charset="0"/>
              </a:rPr>
              <a:t>Red Blood Cell</a:t>
            </a:r>
          </a:p>
        </p:txBody>
      </p:sp>
      <p:sp>
        <p:nvSpPr>
          <p:cNvPr id="25610" name="AutoShape 10"/>
          <p:cNvSpPr>
            <a:spLocks noChangeArrowheads="1"/>
          </p:cNvSpPr>
          <p:nvPr/>
        </p:nvSpPr>
        <p:spPr bwMode="auto">
          <a:xfrm>
            <a:off x="3078842" y="3272971"/>
            <a:ext cx="1311729" cy="387345"/>
          </a:xfrm>
          <a:prstGeom prst="wedgeRoundRectCallout">
            <a:avLst>
              <a:gd name="adj1" fmla="val -85147"/>
              <a:gd name="adj2" fmla="val 239371"/>
              <a:gd name="adj3" fmla="val 16667"/>
            </a:avLst>
          </a:prstGeom>
          <a:solidFill>
            <a:srgbClr val="CCCCFF"/>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a:r>
              <a:rPr lang="en-US">
                <a:cs typeface="Arial" charset="0"/>
              </a:rPr>
              <a:t>Nerve Cell</a:t>
            </a:r>
          </a:p>
        </p:txBody>
      </p:sp>
      <p:sp>
        <p:nvSpPr>
          <p:cNvPr id="25" name="TextBox 24"/>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type="body" sz="half" idx="1"/>
          </p:nvPr>
        </p:nvSpPr>
        <p:spPr>
          <a:xfrm>
            <a:off x="228600" y="728087"/>
            <a:ext cx="5105400" cy="5291713"/>
          </a:xfrm>
        </p:spPr>
        <p:txBody>
          <a:bodyPr/>
          <a:lstStyle/>
          <a:p>
            <a:pPr marL="0" indent="0" algn="ctr" eaLnBrk="1" hangingPunct="1">
              <a:buNone/>
            </a:pPr>
            <a:r>
              <a:rPr lang="en-US" sz="4000" b="1"/>
              <a:t>Characteristics of Prokaryotic Cells</a:t>
            </a:r>
          </a:p>
          <a:p>
            <a:pPr eaLnBrk="1" hangingPunct="1"/>
            <a:r>
              <a:rPr lang="en-US" sz="2600"/>
              <a:t>Simple, unicellular organisms </a:t>
            </a:r>
          </a:p>
          <a:p>
            <a:pPr eaLnBrk="1" hangingPunct="1"/>
            <a:r>
              <a:rPr lang="en-US" sz="2600"/>
              <a:t>Do not have membrane-bound organelles</a:t>
            </a:r>
          </a:p>
          <a:p>
            <a:pPr eaLnBrk="1" hangingPunct="1"/>
            <a:r>
              <a:rPr lang="en-US" sz="2600"/>
              <a:t>Bacteria ONLY!</a:t>
            </a:r>
          </a:p>
          <a:p>
            <a:pPr eaLnBrk="1" hangingPunct="1"/>
            <a:r>
              <a:rPr lang="en-US" sz="2600"/>
              <a:t>Includes Kingdoms Eubacteria and </a:t>
            </a:r>
            <a:r>
              <a:rPr lang="en-US" sz="2600" err="1"/>
              <a:t>Archaebacteria</a:t>
            </a:r>
            <a:endParaRPr lang="en-US" sz="2600"/>
          </a:p>
          <a:p>
            <a:pPr eaLnBrk="1" hangingPunct="1"/>
            <a:r>
              <a:rPr lang="en-US" sz="2600"/>
              <a:t>We like to say “</a:t>
            </a:r>
            <a:r>
              <a:rPr lang="en-US" sz="2600" b="1"/>
              <a:t>PRO?</a:t>
            </a:r>
            <a:r>
              <a:rPr lang="en-US" sz="2600"/>
              <a:t>” “</a:t>
            </a:r>
            <a:r>
              <a:rPr lang="en-US" sz="2600" b="1"/>
              <a:t>NO</a:t>
            </a:r>
            <a:r>
              <a:rPr lang="en-US" sz="2600"/>
              <a:t>!”… meaning NO nucleus, NO organelles</a:t>
            </a:r>
          </a:p>
          <a:p>
            <a:pPr marL="533400" indent="-533400" eaLnBrk="1" hangingPunct="1">
              <a:buFontTx/>
              <a:buNone/>
            </a:pPr>
            <a:endParaRPr lang="en-US" sz="2800"/>
          </a:p>
        </p:txBody>
      </p:sp>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ackgroundRemoval t="0" b="92936" l="12969" r="87969">
                        <a14:foregroundMark x1="28125" y1="22853" x2="60313" y2="68144"/>
                        <a14:foregroundMark x1="62578" y1="70776" x2="77422" y2="74931"/>
                        <a14:foregroundMark x1="78047" y1="68144" x2="76094" y2="39335"/>
                        <a14:foregroundMark x1="76094" y1="39335" x2="85000" y2="43490"/>
                      </a14:backgroundRemoval>
                    </a14:imgEffect>
                  </a14:imgLayer>
                </a14:imgProps>
              </a:ext>
              <a:ext uri="{28A0092B-C50C-407E-A947-70E740481C1C}">
                <a14:useLocalDpi xmlns:a14="http://schemas.microsoft.com/office/drawing/2010/main" val="0"/>
              </a:ext>
            </a:extLst>
          </a:blip>
          <a:srcRect l="12309" r="11195" b="6717"/>
          <a:stretch/>
        </p:blipFill>
        <p:spPr>
          <a:xfrm rot="2289134">
            <a:off x="4670957" y="1580162"/>
            <a:ext cx="5010506" cy="3446452"/>
          </a:xfrm>
          <a:prstGeom prst="rect">
            <a:avLst/>
          </a:prstGeom>
        </p:spPr>
      </p:pic>
      <p:sp>
        <p:nvSpPr>
          <p:cNvPr id="7" name="TextBox 6"/>
          <p:cNvSpPr txBox="1"/>
          <p:nvPr/>
        </p:nvSpPr>
        <p:spPr>
          <a:xfrm>
            <a:off x="5105400" y="5029200"/>
            <a:ext cx="2667000" cy="461665"/>
          </a:xfrm>
          <a:prstGeom prst="rect">
            <a:avLst/>
          </a:prstGeom>
          <a:noFill/>
        </p:spPr>
        <p:txBody>
          <a:bodyPr wrap="square" rtlCol="0">
            <a:spAutoFit/>
          </a:bodyPr>
          <a:lstStyle/>
          <a:p>
            <a:pPr algn="ctr"/>
            <a:r>
              <a:rPr lang="en-US" sz="2400" b="1" cap="small" normalizeH="1">
                <a:solidFill>
                  <a:srgbClr val="FFCC00"/>
                </a:solidFill>
                <a:latin typeface="+mn-lt"/>
              </a:rPr>
              <a:t>Bacteria Cell</a:t>
            </a:r>
          </a:p>
        </p:txBody>
      </p:sp>
      <p:sp>
        <p:nvSpPr>
          <p:cNvPr id="8" name="TextBox 7"/>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857" t="18623" r="16190" b="3146"/>
          <a:stretch/>
        </p:blipFill>
        <p:spPr>
          <a:xfrm rot="158434">
            <a:off x="4522995" y="3448224"/>
            <a:ext cx="4300287" cy="2344078"/>
          </a:xfrm>
          <a:prstGeom prst="rect">
            <a:avLst/>
          </a:prstGeom>
        </p:spPr>
      </p:pic>
      <p:sp>
        <p:nvSpPr>
          <p:cNvPr id="26627" name="Rectangle 3"/>
          <p:cNvSpPr>
            <a:spLocks noGrp="1" noChangeArrowheads="1"/>
          </p:cNvSpPr>
          <p:nvPr>
            <p:ph type="body" sz="half" idx="1"/>
          </p:nvPr>
        </p:nvSpPr>
        <p:spPr>
          <a:xfrm>
            <a:off x="152400" y="1066800"/>
            <a:ext cx="4724400" cy="4572000"/>
          </a:xfrm>
        </p:spPr>
        <p:txBody>
          <a:bodyPr/>
          <a:lstStyle/>
          <a:p>
            <a:pPr marL="0" indent="0" algn="ctr" eaLnBrk="1" hangingPunct="1">
              <a:buNone/>
            </a:pPr>
            <a:r>
              <a:rPr lang="en-US" sz="4000" b="1"/>
              <a:t>Characteristics of Eukaryotic Cells</a:t>
            </a:r>
          </a:p>
          <a:p>
            <a:pPr eaLnBrk="1" hangingPunct="1"/>
            <a:r>
              <a:rPr lang="en-US" sz="2400"/>
              <a:t>Complex organisms - most living things</a:t>
            </a:r>
          </a:p>
          <a:p>
            <a:pPr eaLnBrk="1" hangingPunct="1"/>
            <a:r>
              <a:rPr lang="en-US" sz="2400"/>
              <a:t>Can be unicellular or multicellular</a:t>
            </a:r>
          </a:p>
          <a:p>
            <a:pPr eaLnBrk="1" hangingPunct="1"/>
            <a:r>
              <a:rPr lang="en-US" sz="2400"/>
              <a:t>Contain organelles surrounded by membranes</a:t>
            </a:r>
          </a:p>
          <a:p>
            <a:pPr eaLnBrk="1" hangingPunct="1"/>
            <a:r>
              <a:rPr lang="en-US" sz="2400"/>
              <a:t>For this, We like to say “EU (YOU)?” “TRUE!”… meaning TRUE nucleus, TRUE organelles</a:t>
            </a:r>
          </a:p>
          <a:p>
            <a:pPr marL="533400" indent="-533400" eaLnBrk="1" hangingPunct="1">
              <a:buFontTx/>
              <a:buNone/>
            </a:pPr>
            <a:endParaRPr lang="en-US" sz="280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8889" t="9407" r="19524" b="13769"/>
          <a:stretch/>
        </p:blipFill>
        <p:spPr>
          <a:xfrm rot="824920">
            <a:off x="4778615" y="879015"/>
            <a:ext cx="3829127" cy="2317853"/>
          </a:xfrm>
          <a:prstGeom prst="rect">
            <a:avLst/>
          </a:prstGeom>
        </p:spPr>
      </p:pic>
      <p:sp>
        <p:nvSpPr>
          <p:cNvPr id="5" name="TextBox 4"/>
          <p:cNvSpPr txBox="1"/>
          <p:nvPr/>
        </p:nvSpPr>
        <p:spPr>
          <a:xfrm>
            <a:off x="5334000" y="381000"/>
            <a:ext cx="2667000" cy="461665"/>
          </a:xfrm>
          <a:prstGeom prst="rect">
            <a:avLst/>
          </a:prstGeom>
          <a:noFill/>
        </p:spPr>
        <p:txBody>
          <a:bodyPr wrap="square" rtlCol="0">
            <a:spAutoFit/>
          </a:bodyPr>
          <a:lstStyle/>
          <a:p>
            <a:pPr algn="ctr"/>
            <a:r>
              <a:rPr lang="en-US" sz="2400" b="1" cap="small" normalizeH="1">
                <a:solidFill>
                  <a:srgbClr val="FFCC00"/>
                </a:solidFill>
                <a:latin typeface="+mn-lt"/>
              </a:rPr>
              <a:t>Plant Cell</a:t>
            </a:r>
          </a:p>
        </p:txBody>
      </p:sp>
      <p:sp>
        <p:nvSpPr>
          <p:cNvPr id="7" name="TextBox 6"/>
          <p:cNvSpPr txBox="1"/>
          <p:nvPr/>
        </p:nvSpPr>
        <p:spPr>
          <a:xfrm>
            <a:off x="5562600" y="5991168"/>
            <a:ext cx="2667000" cy="461665"/>
          </a:xfrm>
          <a:prstGeom prst="rect">
            <a:avLst/>
          </a:prstGeom>
          <a:noFill/>
        </p:spPr>
        <p:txBody>
          <a:bodyPr wrap="square" rtlCol="0">
            <a:spAutoFit/>
          </a:bodyPr>
          <a:lstStyle/>
          <a:p>
            <a:pPr algn="ctr"/>
            <a:r>
              <a:rPr lang="en-US" sz="2400" b="1" cap="small" normalizeH="1">
                <a:solidFill>
                  <a:srgbClr val="FFCC00"/>
                </a:solidFill>
                <a:latin typeface="+mn-lt"/>
              </a:rPr>
              <a:t>Animal Cell</a:t>
            </a:r>
          </a:p>
        </p:txBody>
      </p:sp>
      <p:sp>
        <p:nvSpPr>
          <p:cNvPr id="8" name="TextBox 7"/>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extLst>
      <p:ext uri="{BB962C8B-B14F-4D97-AF65-F5344CB8AC3E}">
        <p14:creationId xmlns:p14="http://schemas.microsoft.com/office/powerpoint/2010/main" val="6026491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zaher\AppData\Local\Microsoft\Windows\Temporary Internet Files\Content.IE5\1SCHT11Y\MC900343819[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71027" y="2797834"/>
            <a:ext cx="4953000" cy="3581400"/>
          </a:xfrm>
          <a:prstGeom prst="rect">
            <a:avLst/>
          </a:prstGeom>
          <a:noFill/>
          <a:extLst>
            <a:ext uri="{909E8E84-426E-40dd-AFC4-6F175D3DCCD1}">
              <a14:hiddenFill xmlns:a14="http://schemas.microsoft.com/office/drawing/2010/main" xmlns="">
                <a:solidFill>
                  <a:srgbClr val="FFFFFF"/>
                </a:solidFill>
              </a14:hiddenFill>
            </a:ext>
          </a:extLst>
        </p:spPr>
      </p:pic>
      <p:sp>
        <p:nvSpPr>
          <p:cNvPr id="18435" name="Rectangle 3"/>
          <p:cNvSpPr>
            <a:spLocks noGrp="1" noChangeArrowheads="1"/>
          </p:cNvSpPr>
          <p:nvPr>
            <p:ph type="subTitle" idx="1"/>
          </p:nvPr>
        </p:nvSpPr>
        <p:spPr>
          <a:xfrm>
            <a:off x="152400" y="700314"/>
            <a:ext cx="5029200" cy="5319486"/>
          </a:xfrm>
        </p:spPr>
        <p:txBody>
          <a:bodyPr/>
          <a:lstStyle/>
          <a:p>
            <a:pPr eaLnBrk="1" hangingPunct="1"/>
            <a:r>
              <a:rPr lang="en-US" b="1"/>
              <a:t>The Needs &amp; Characteristics of Living Things</a:t>
            </a:r>
            <a:endParaRPr lang="en-US" b="1">
              <a:solidFill>
                <a:schemeClr val="accent2"/>
              </a:solidFill>
            </a:endParaRPr>
          </a:p>
          <a:p>
            <a:pPr algn="just" eaLnBrk="1" hangingPunct="1"/>
            <a:r>
              <a:rPr lang="en-US" b="1"/>
              <a:t>Objective:  </a:t>
            </a:r>
            <a:r>
              <a:rPr lang="en-US"/>
              <a:t>To describe the characteristics and needs of all living things</a:t>
            </a:r>
          </a:p>
          <a:p>
            <a:pPr algn="just" eaLnBrk="1" hangingPunct="1"/>
            <a:endParaRPr lang="en-US"/>
          </a:p>
          <a:p>
            <a:pPr algn="just" eaLnBrk="1" hangingPunct="1"/>
            <a:r>
              <a:rPr lang="en-US" b="1"/>
              <a:t>Bell work:  </a:t>
            </a:r>
          </a:p>
          <a:p>
            <a:pPr algn="just" eaLnBrk="1" hangingPunct="1">
              <a:spcBef>
                <a:spcPts val="0"/>
              </a:spcBef>
            </a:pPr>
            <a:r>
              <a:rPr lang="en-US"/>
              <a:t>What characteristics make something alive?</a:t>
            </a:r>
          </a:p>
          <a:p>
            <a:pPr eaLnBrk="1" hangingPunct="1">
              <a:spcBef>
                <a:spcPts val="0"/>
              </a:spcBef>
            </a:pPr>
            <a:r>
              <a:rPr lang="en-US" b="1"/>
              <a:t>Let’s Discuss!</a:t>
            </a:r>
          </a:p>
        </p:txBody>
      </p:sp>
      <p:sp>
        <p:nvSpPr>
          <p:cNvPr id="18437" name="AutoShape 5"/>
          <p:cNvSpPr>
            <a:spLocks noChangeArrowheads="1"/>
          </p:cNvSpPr>
          <p:nvPr/>
        </p:nvSpPr>
        <p:spPr bwMode="auto">
          <a:xfrm>
            <a:off x="5181600" y="228600"/>
            <a:ext cx="3352800" cy="2344057"/>
          </a:xfrm>
          <a:prstGeom prst="cloudCallout">
            <a:avLst>
              <a:gd name="adj1" fmla="val -68154"/>
              <a:gd name="adj2" fmla="val 76052"/>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a:r>
              <a:rPr lang="en-US" sz="2400" b="1">
                <a:latin typeface="Trebuchet MS" charset="0"/>
                <a:ea typeface="Trebuchet MS" charset="0"/>
                <a:cs typeface="Trebuchet MS" charset="0"/>
              </a:rPr>
              <a:t>Oh Baby, YOOOOOU,  you got what I </a:t>
            </a:r>
            <a:r>
              <a:rPr lang="en-US" sz="2400" b="1" err="1">
                <a:latin typeface="Trebuchet MS" charset="0"/>
                <a:ea typeface="Trebuchet MS" charset="0"/>
                <a:cs typeface="Trebuchet MS" charset="0"/>
              </a:rPr>
              <a:t>neeeeed</a:t>
            </a:r>
            <a:r>
              <a:rPr lang="en-US" sz="2400" b="1">
                <a:latin typeface="Trebuchet MS" charset="0"/>
                <a:ea typeface="Trebuchet MS" charset="0"/>
                <a:cs typeface="Trebuchet MS" charset="0"/>
              </a:rPr>
              <a:t>…</a:t>
            </a:r>
          </a:p>
        </p:txBody>
      </p:sp>
      <p:sp>
        <p:nvSpPr>
          <p:cNvPr id="5" name="TextBox 4"/>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extLst>
      <p:ext uri="{BB962C8B-B14F-4D97-AF65-F5344CB8AC3E}">
        <p14:creationId xmlns:p14="http://schemas.microsoft.com/office/powerpoint/2010/main" val="615134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435">
                                            <p:txEl>
                                              <p:pRg st="5" end="5"/>
                                            </p:txEl>
                                          </p:spTgt>
                                        </p:tgtEl>
                                        <p:attrNameLst>
                                          <p:attrName>style.visibility</p:attrName>
                                        </p:attrNameLst>
                                      </p:cBhvr>
                                      <p:to>
                                        <p:strVal val="visible"/>
                                      </p:to>
                                    </p:set>
                                    <p:anim calcmode="lin" valueType="num">
                                      <p:cBhvr additive="base">
                                        <p:cTn id="7" dur="500" fill="hold"/>
                                        <p:tgtEl>
                                          <p:spTgt spid="18435">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43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685800"/>
            <a:ext cx="8229600" cy="1143000"/>
          </a:xfrm>
        </p:spPr>
        <p:txBody>
          <a:bodyPr/>
          <a:lstStyle/>
          <a:p>
            <a:pPr eaLnBrk="1" hangingPunct="1"/>
            <a:r>
              <a:rPr lang="en-US" b="1">
                <a:solidFill>
                  <a:schemeClr val="accent2"/>
                </a:solidFill>
              </a:rPr>
              <a:t>Make your own analogy!</a:t>
            </a:r>
          </a:p>
        </p:txBody>
      </p:sp>
      <p:sp>
        <p:nvSpPr>
          <p:cNvPr id="29699" name="Rectangle 3"/>
          <p:cNvSpPr>
            <a:spLocks noGrp="1" noChangeArrowheads="1"/>
          </p:cNvSpPr>
          <p:nvPr>
            <p:ph type="body" idx="1"/>
          </p:nvPr>
        </p:nvSpPr>
        <p:spPr>
          <a:xfrm>
            <a:off x="457200" y="1676400"/>
            <a:ext cx="8229600" cy="4267200"/>
          </a:xfrm>
        </p:spPr>
        <p:txBody>
          <a:bodyPr/>
          <a:lstStyle/>
          <a:p>
            <a:pPr algn="ctr" eaLnBrk="1" hangingPunct="1">
              <a:buFontTx/>
              <a:buNone/>
            </a:pPr>
            <a:r>
              <a:rPr lang="en-US"/>
              <a:t>For each organelle on the following slides, </a:t>
            </a:r>
            <a:r>
              <a:rPr lang="en-US" b="1">
                <a:solidFill>
                  <a:srgbClr val="FFC000"/>
                </a:solidFill>
              </a:rPr>
              <a:t>HIGHLIGHT</a:t>
            </a:r>
            <a:r>
              <a:rPr lang="en-US" b="1">
                <a:solidFill>
                  <a:srgbClr val="FF0000"/>
                </a:solidFill>
              </a:rPr>
              <a:t> or </a:t>
            </a:r>
            <a:r>
              <a:rPr lang="en-US" b="1" u="sng">
                <a:solidFill>
                  <a:srgbClr val="002060"/>
                </a:solidFill>
              </a:rPr>
              <a:t>UNDERLINE</a:t>
            </a:r>
            <a:r>
              <a:rPr lang="en-US" b="1"/>
              <a:t> the BOLD-FACED WORDS - they’re important!</a:t>
            </a:r>
          </a:p>
          <a:p>
            <a:pPr algn="ctr" eaLnBrk="1" hangingPunct="1">
              <a:buFontTx/>
              <a:buNone/>
            </a:pPr>
            <a:r>
              <a:rPr lang="en-US" b="1"/>
              <a:t> </a:t>
            </a:r>
            <a:r>
              <a:rPr lang="en-US"/>
              <a:t>Then, think of a picture analogy that will help you to remember the organelle and what it does!  You will draw this in the last column of your organizer.  </a:t>
            </a:r>
          </a:p>
          <a:p>
            <a:pPr algn="ctr" eaLnBrk="1" hangingPunct="1">
              <a:buFontTx/>
              <a:buNone/>
            </a:pPr>
            <a:r>
              <a:rPr lang="en-US"/>
              <a:t>The first one is already done for you!</a:t>
            </a:r>
          </a:p>
        </p:txBody>
      </p:sp>
      <p:sp>
        <p:nvSpPr>
          <p:cNvPr id="4" name="TextBox 3"/>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222" t="17568" r="16508" b="3076"/>
          <a:stretch/>
        </p:blipFill>
        <p:spPr>
          <a:xfrm rot="313733">
            <a:off x="1762177" y="296324"/>
            <a:ext cx="2434365" cy="1340803"/>
          </a:xfrm>
          <a:prstGeom prst="rect">
            <a:avLst/>
          </a:prstGeom>
        </p:spPr>
      </p:pic>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172" b="87535" l="8906" r="80625">
                        <a14:foregroundMark x1="26563" y1="56648" x2="55391" y2="29778"/>
                      </a14:backgroundRemoval>
                    </a14:imgEffect>
                  </a14:imgLayer>
                </a14:imgProps>
              </a:ext>
              <a:ext uri="{28A0092B-C50C-407E-A947-70E740481C1C}">
                <a14:useLocalDpi xmlns:a14="http://schemas.microsoft.com/office/drawing/2010/main" val="0"/>
              </a:ext>
            </a:extLst>
          </a:blip>
          <a:srcRect l="8890" t="9407" r="20158" b="13488"/>
          <a:stretch/>
        </p:blipFill>
        <p:spPr>
          <a:xfrm rot="290196">
            <a:off x="328402" y="1393979"/>
            <a:ext cx="2400502" cy="1471449"/>
          </a:xfrm>
          <a:prstGeom prst="rect">
            <a:avLst/>
          </a:prstGeom>
        </p:spPr>
      </p:pic>
      <p:sp>
        <p:nvSpPr>
          <p:cNvPr id="30723" name="Rectangle 3"/>
          <p:cNvSpPr>
            <a:spLocks noGrp="1" noChangeArrowheads="1"/>
          </p:cNvSpPr>
          <p:nvPr>
            <p:ph type="body" sz="half" idx="2"/>
          </p:nvPr>
        </p:nvSpPr>
        <p:spPr>
          <a:xfrm>
            <a:off x="4724400" y="609600"/>
            <a:ext cx="3962400" cy="5638800"/>
          </a:xfrm>
        </p:spPr>
        <p:txBody>
          <a:bodyPr/>
          <a:lstStyle/>
          <a:p>
            <a:pPr marL="0" indent="0" algn="ctr" eaLnBrk="1" hangingPunct="1">
              <a:lnSpc>
                <a:spcPct val="90000"/>
              </a:lnSpc>
              <a:buFontTx/>
              <a:buNone/>
            </a:pPr>
            <a:r>
              <a:rPr lang="en-US" sz="4400" b="1"/>
              <a:t>Cell Membrane</a:t>
            </a:r>
            <a:endParaRPr lang="en-US" sz="4400"/>
          </a:p>
          <a:p>
            <a:pPr marL="0" indent="0" algn="ctr" eaLnBrk="1" hangingPunct="1">
              <a:lnSpc>
                <a:spcPct val="90000"/>
              </a:lnSpc>
              <a:buFontTx/>
              <a:buNone/>
            </a:pPr>
            <a:r>
              <a:rPr lang="en-US"/>
              <a:t>All </a:t>
            </a:r>
            <a:r>
              <a:rPr lang="en-US" b="1"/>
              <a:t>Prokaryotic </a:t>
            </a:r>
            <a:r>
              <a:rPr lang="en-US"/>
              <a:t>&amp; </a:t>
            </a:r>
            <a:r>
              <a:rPr lang="en-US" b="1"/>
              <a:t>Eukaryotic </a:t>
            </a:r>
            <a:r>
              <a:rPr lang="en-US"/>
              <a:t>cells</a:t>
            </a:r>
          </a:p>
          <a:p>
            <a:pPr marL="0" indent="0" algn="just" eaLnBrk="1" hangingPunct="1">
              <a:lnSpc>
                <a:spcPct val="90000"/>
              </a:lnSpc>
              <a:buFontTx/>
              <a:buNone/>
            </a:pPr>
            <a:r>
              <a:rPr lang="en-US" b="1"/>
              <a:t>Structure: </a:t>
            </a:r>
          </a:p>
          <a:p>
            <a:pPr algn="just" eaLnBrk="1" hangingPunct="1">
              <a:lnSpc>
                <a:spcPct val="90000"/>
              </a:lnSpc>
            </a:pPr>
            <a:r>
              <a:rPr lang="en-US" sz="2400"/>
              <a:t>Located on </a:t>
            </a:r>
            <a:r>
              <a:rPr lang="en-US" sz="2400" b="1"/>
              <a:t>outside </a:t>
            </a:r>
            <a:r>
              <a:rPr lang="en-US" sz="2400"/>
              <a:t>of </a:t>
            </a:r>
            <a:r>
              <a:rPr lang="en-US" sz="2400" b="1"/>
              <a:t>cell</a:t>
            </a:r>
            <a:r>
              <a:rPr lang="en-US" sz="2400"/>
              <a:t>.  </a:t>
            </a:r>
          </a:p>
          <a:p>
            <a:pPr algn="just" eaLnBrk="1" hangingPunct="1">
              <a:lnSpc>
                <a:spcPct val="90000"/>
              </a:lnSpc>
            </a:pPr>
            <a:r>
              <a:rPr lang="en-US" sz="2400"/>
              <a:t>Made of </a:t>
            </a:r>
            <a:r>
              <a:rPr lang="en-US" sz="2400" b="1"/>
              <a:t>phospholipid bilayer</a:t>
            </a:r>
            <a:r>
              <a:rPr lang="en-US" sz="2400"/>
              <a:t>: phosphates and lipids (fats) </a:t>
            </a:r>
          </a:p>
          <a:p>
            <a:pPr marL="0" indent="0" algn="just" eaLnBrk="1" hangingPunct="1">
              <a:lnSpc>
                <a:spcPct val="90000"/>
              </a:lnSpc>
              <a:buFontTx/>
              <a:buNone/>
            </a:pPr>
            <a:endParaRPr lang="en-US" sz="2400"/>
          </a:p>
          <a:p>
            <a:pPr marL="0" indent="0" algn="just" eaLnBrk="1" hangingPunct="1">
              <a:lnSpc>
                <a:spcPct val="90000"/>
              </a:lnSpc>
              <a:buFontTx/>
              <a:buNone/>
            </a:pPr>
            <a:r>
              <a:rPr lang="en-US" b="1"/>
              <a:t>Function: </a:t>
            </a:r>
          </a:p>
          <a:p>
            <a:pPr algn="just" eaLnBrk="1" hangingPunct="1">
              <a:lnSpc>
                <a:spcPct val="90000"/>
              </a:lnSpc>
            </a:pPr>
            <a:r>
              <a:rPr lang="en-US" sz="2400"/>
              <a:t>Determines </a:t>
            </a:r>
            <a:r>
              <a:rPr lang="en-US" sz="2400" b="1"/>
              <a:t>what goes in/out </a:t>
            </a:r>
            <a:r>
              <a:rPr lang="en-US" sz="2400"/>
              <a:t>of cell</a:t>
            </a:r>
          </a:p>
          <a:p>
            <a:pPr algn="just" eaLnBrk="1" hangingPunct="1">
              <a:lnSpc>
                <a:spcPct val="90000"/>
              </a:lnSpc>
            </a:pPr>
            <a:r>
              <a:rPr lang="en-US" sz="2400" b="1"/>
              <a:t>Protects </a:t>
            </a:r>
            <a:r>
              <a:rPr lang="en-US" sz="2400"/>
              <a:t>and </a:t>
            </a:r>
            <a:r>
              <a:rPr lang="en-US" sz="2400" b="1"/>
              <a:t>supports </a:t>
            </a:r>
            <a:r>
              <a:rPr lang="en-US" sz="2400"/>
              <a:t>cell </a:t>
            </a:r>
          </a:p>
        </p:txBody>
      </p:sp>
      <p:pic>
        <p:nvPicPr>
          <p:cNvPr id="2" name="Picture 1"/>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92244" l="12500" r="89375">
                        <a14:foregroundMark x1="29219" y1="28532" x2="46641" y2="43767"/>
                        <a14:foregroundMark x1="62187" y1="70776" x2="77656" y2="73823"/>
                        <a14:foregroundMark x1="77656" y1="73823" x2="76641" y2="37812"/>
                        <a14:foregroundMark x1="76641" y1="37812" x2="76641" y2="37812"/>
                        <a14:foregroundMark x1="66484" y1="46814" x2="66484" y2="46814"/>
                        <a14:foregroundMark x1="78125" y1="39751" x2="85547" y2="44875"/>
                      </a14:backgroundRemoval>
                    </a14:imgEffect>
                  </a14:imgLayer>
                </a14:imgProps>
              </a:ext>
              <a:ext uri="{28A0092B-C50C-407E-A947-70E740481C1C}">
                <a14:useLocalDpi xmlns:a14="http://schemas.microsoft.com/office/drawing/2010/main" val="0"/>
              </a:ext>
            </a:extLst>
          </a:blip>
          <a:srcRect l="11904" r="10794" b="6453"/>
          <a:stretch/>
        </p:blipFill>
        <p:spPr>
          <a:xfrm rot="18599782">
            <a:off x="2329772" y="1151749"/>
            <a:ext cx="2368169" cy="1616529"/>
          </a:xfrm>
          <a:prstGeom prst="rect">
            <a:avLst/>
          </a:prstGeom>
        </p:spPr>
      </p:pic>
      <p:pic>
        <p:nvPicPr>
          <p:cNvPr id="23556" name="Picture 4" descr="http://images.clipart.com/thw/thw11/CL/5433_2005010014/000803_1052_63/20096283.thb.jpg?000803_1052_6305_v__v"/>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43200" y="4507714"/>
            <a:ext cx="1592641" cy="2064535"/>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ounded Rectangular Callout 5"/>
          <p:cNvSpPr/>
          <p:nvPr/>
        </p:nvSpPr>
        <p:spPr>
          <a:xfrm>
            <a:off x="811562" y="4343400"/>
            <a:ext cx="1798013" cy="762000"/>
          </a:xfrm>
          <a:prstGeom prst="wedgeRoundRectCallout">
            <a:avLst>
              <a:gd name="adj1" fmla="val 83949"/>
              <a:gd name="adj2" fmla="val 21397"/>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b="1">
                <a:solidFill>
                  <a:schemeClr val="tx1"/>
                </a:solidFill>
              </a:rPr>
              <a:t>NO ENTRY!</a:t>
            </a:r>
          </a:p>
        </p:txBody>
      </p:sp>
      <p:sp>
        <p:nvSpPr>
          <p:cNvPr id="13" name="TextBox 12"/>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
        <p:nvSpPr>
          <p:cNvPr id="9" name="Rectangle 3"/>
          <p:cNvSpPr txBox="1">
            <a:spLocks noChangeArrowheads="1"/>
          </p:cNvSpPr>
          <p:nvPr/>
        </p:nvSpPr>
        <p:spPr bwMode="auto">
          <a:xfrm>
            <a:off x="4724400" y="1752600"/>
            <a:ext cx="3962400" cy="381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eaLnBrk="1" hangingPunct="1">
              <a:lnSpc>
                <a:spcPct val="90000"/>
              </a:lnSpc>
              <a:buFontTx/>
              <a:buNone/>
            </a:pPr>
            <a:r>
              <a:rPr lang="en-US" sz="4400" b="1"/>
              <a:t>Cell Membrane</a:t>
            </a:r>
            <a:endParaRPr lang="en-US" sz="4400"/>
          </a:p>
          <a:p>
            <a:pPr marL="0" indent="0" algn="ctr" eaLnBrk="1" hangingPunct="1">
              <a:lnSpc>
                <a:spcPct val="90000"/>
              </a:lnSpc>
              <a:buFontTx/>
              <a:buNone/>
            </a:pPr>
            <a:r>
              <a:rPr lang="en-US"/>
              <a:t>What if this organelle were missing from the cell?</a:t>
            </a:r>
          </a:p>
          <a:p>
            <a:pPr algn="just" eaLnBrk="1" hangingPunct="1">
              <a:lnSpc>
                <a:spcPct val="90000"/>
              </a:lnSpc>
            </a:pPr>
            <a:r>
              <a:rPr lang="en-US" sz="2800"/>
              <a:t>Materials could go in and out unfiltered</a:t>
            </a:r>
          </a:p>
          <a:p>
            <a:pPr algn="just" eaLnBrk="1" hangingPunct="1">
              <a:lnSpc>
                <a:spcPct val="90000"/>
              </a:lnSpc>
            </a:pPr>
            <a:r>
              <a:rPr lang="en-US" sz="2800"/>
              <a:t>Cell would lack structure</a:t>
            </a:r>
          </a:p>
          <a:p>
            <a:pPr marL="0" indent="0" algn="just" eaLnBrk="1" hangingPunct="1">
              <a:lnSpc>
                <a:spcPct val="90000"/>
              </a:lnSpc>
              <a:buFontTx/>
              <a:buNone/>
            </a:pPr>
            <a:endParaRPr lang="en-US" sz="2400"/>
          </a:p>
        </p:txBody>
      </p:sp>
      <p:grpSp>
        <p:nvGrpSpPr>
          <p:cNvPr id="10" name="Group 9"/>
          <p:cNvGrpSpPr/>
          <p:nvPr/>
        </p:nvGrpSpPr>
        <p:grpSpPr>
          <a:xfrm>
            <a:off x="457200" y="3048000"/>
            <a:ext cx="3657600" cy="434788"/>
            <a:chOff x="485768" y="3048000"/>
            <a:chExt cx="7724792" cy="838200"/>
          </a:xfrm>
        </p:grpSpPr>
        <p:grpSp>
          <p:nvGrpSpPr>
            <p:cNvPr id="11" name="Group 10"/>
            <p:cNvGrpSpPr/>
            <p:nvPr/>
          </p:nvGrpSpPr>
          <p:grpSpPr>
            <a:xfrm>
              <a:off x="485768" y="3067048"/>
              <a:ext cx="1581160" cy="762000"/>
              <a:chOff x="485768" y="3067048"/>
              <a:chExt cx="1581160" cy="762000"/>
            </a:xfrm>
          </p:grpSpPr>
          <p:grpSp>
            <p:nvGrpSpPr>
              <p:cNvPr id="113" name="Group 112"/>
              <p:cNvGrpSpPr/>
              <p:nvPr/>
            </p:nvGrpSpPr>
            <p:grpSpPr>
              <a:xfrm>
                <a:off x="485768" y="3133724"/>
                <a:ext cx="228600" cy="676276"/>
                <a:chOff x="700088" y="3133724"/>
                <a:chExt cx="228600" cy="676276"/>
              </a:xfrm>
            </p:grpSpPr>
            <p:sp>
              <p:nvSpPr>
                <p:cNvPr id="135" name="Left Brace 134"/>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36" name="Oval 135"/>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 name="Group 113"/>
              <p:cNvGrpSpPr/>
              <p:nvPr/>
            </p:nvGrpSpPr>
            <p:grpSpPr>
              <a:xfrm>
                <a:off x="681032" y="3067048"/>
                <a:ext cx="228600" cy="676276"/>
                <a:chOff x="700088" y="3133724"/>
                <a:chExt cx="228600" cy="676276"/>
              </a:xfrm>
            </p:grpSpPr>
            <p:sp>
              <p:nvSpPr>
                <p:cNvPr id="133" name="Left Brace 132"/>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34" name="Oval 133"/>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9900"/>
                    </a:solidFill>
                  </a:endParaRPr>
                </a:p>
              </p:txBody>
            </p:sp>
          </p:grpSp>
          <p:grpSp>
            <p:nvGrpSpPr>
              <p:cNvPr id="115" name="Group 114"/>
              <p:cNvGrpSpPr/>
              <p:nvPr/>
            </p:nvGrpSpPr>
            <p:grpSpPr>
              <a:xfrm>
                <a:off x="900112" y="3109912"/>
                <a:ext cx="228600" cy="676276"/>
                <a:chOff x="700088" y="3133724"/>
                <a:chExt cx="228600" cy="676276"/>
              </a:xfrm>
            </p:grpSpPr>
            <p:sp>
              <p:nvSpPr>
                <p:cNvPr id="131" name="Left Brace 130"/>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32" name="Oval 131"/>
                <p:cNvSpPr/>
                <p:nvPr/>
              </p:nvSpPr>
              <p:spPr>
                <a:xfrm>
                  <a:off x="700088" y="3133724"/>
                  <a:ext cx="228600" cy="161925"/>
                </a:xfrm>
                <a:prstGeom prst="ellipse">
                  <a:avLst/>
                </a:prstGeom>
                <a:solidFill>
                  <a:srgbClr val="FF99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 name="Group 115"/>
              <p:cNvGrpSpPr/>
              <p:nvPr/>
            </p:nvGrpSpPr>
            <p:grpSpPr>
              <a:xfrm>
                <a:off x="1114424" y="3133724"/>
                <a:ext cx="228600" cy="676276"/>
                <a:chOff x="700088" y="3133724"/>
                <a:chExt cx="228600" cy="676276"/>
              </a:xfrm>
            </p:grpSpPr>
            <p:sp>
              <p:nvSpPr>
                <p:cNvPr id="129" name="Left Brace 128"/>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30" name="Oval 129"/>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116"/>
              <p:cNvGrpSpPr/>
              <p:nvPr/>
            </p:nvGrpSpPr>
            <p:grpSpPr>
              <a:xfrm>
                <a:off x="1276352" y="3100384"/>
                <a:ext cx="228600" cy="676276"/>
                <a:chOff x="700088" y="3133724"/>
                <a:chExt cx="228600" cy="676276"/>
              </a:xfrm>
            </p:grpSpPr>
            <p:sp>
              <p:nvSpPr>
                <p:cNvPr id="127" name="Left Brace 126"/>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28" name="Oval 127"/>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8" name="Group 117"/>
              <p:cNvGrpSpPr/>
              <p:nvPr/>
            </p:nvGrpSpPr>
            <p:grpSpPr>
              <a:xfrm>
                <a:off x="1462088" y="3152772"/>
                <a:ext cx="228600" cy="676276"/>
                <a:chOff x="700088" y="3133724"/>
                <a:chExt cx="228600" cy="676276"/>
              </a:xfrm>
            </p:grpSpPr>
            <p:sp>
              <p:nvSpPr>
                <p:cNvPr id="125" name="Left Brace 124"/>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26" name="Oval 125"/>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9" name="Group 118"/>
              <p:cNvGrpSpPr/>
              <p:nvPr/>
            </p:nvGrpSpPr>
            <p:grpSpPr>
              <a:xfrm>
                <a:off x="1614488" y="3133724"/>
                <a:ext cx="228600" cy="676276"/>
                <a:chOff x="700088" y="3133724"/>
                <a:chExt cx="228600" cy="676276"/>
              </a:xfrm>
            </p:grpSpPr>
            <p:sp>
              <p:nvSpPr>
                <p:cNvPr id="123" name="Left Brace 122"/>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24" name="Oval 123"/>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0" name="Group 119"/>
              <p:cNvGrpSpPr/>
              <p:nvPr/>
            </p:nvGrpSpPr>
            <p:grpSpPr>
              <a:xfrm>
                <a:off x="1838328" y="3124200"/>
                <a:ext cx="228600" cy="676276"/>
                <a:chOff x="700088" y="3133724"/>
                <a:chExt cx="228600" cy="676276"/>
              </a:xfrm>
            </p:grpSpPr>
            <p:sp>
              <p:nvSpPr>
                <p:cNvPr id="121" name="Left Brace 120"/>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22" name="Oval 121"/>
                <p:cNvSpPr/>
                <p:nvPr/>
              </p:nvSpPr>
              <p:spPr>
                <a:xfrm>
                  <a:off x="700088" y="3133724"/>
                  <a:ext cx="228600" cy="161925"/>
                </a:xfrm>
                <a:prstGeom prst="ellipse">
                  <a:avLst/>
                </a:prstGeom>
                <a:solidFill>
                  <a:srgbClr val="FF99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9900"/>
                    </a:solidFill>
                  </a:endParaRPr>
                </a:p>
              </p:txBody>
            </p:sp>
          </p:grpSp>
        </p:grpSp>
        <p:grpSp>
          <p:nvGrpSpPr>
            <p:cNvPr id="12" name="Group 11"/>
            <p:cNvGrpSpPr/>
            <p:nvPr/>
          </p:nvGrpSpPr>
          <p:grpSpPr>
            <a:xfrm>
              <a:off x="5124440" y="3124200"/>
              <a:ext cx="1581160" cy="762000"/>
              <a:chOff x="485768" y="3067048"/>
              <a:chExt cx="1581160" cy="762000"/>
            </a:xfrm>
          </p:grpSpPr>
          <p:grpSp>
            <p:nvGrpSpPr>
              <p:cNvPr id="89" name="Group 88"/>
              <p:cNvGrpSpPr/>
              <p:nvPr/>
            </p:nvGrpSpPr>
            <p:grpSpPr>
              <a:xfrm>
                <a:off x="485768" y="3133724"/>
                <a:ext cx="228600" cy="676276"/>
                <a:chOff x="700088" y="3133724"/>
                <a:chExt cx="228600" cy="676276"/>
              </a:xfrm>
            </p:grpSpPr>
            <p:sp>
              <p:nvSpPr>
                <p:cNvPr id="111" name="Left Brace 110"/>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12" name="Oval 111"/>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 name="Group 89"/>
              <p:cNvGrpSpPr/>
              <p:nvPr/>
            </p:nvGrpSpPr>
            <p:grpSpPr>
              <a:xfrm>
                <a:off x="681032" y="3067048"/>
                <a:ext cx="228600" cy="676276"/>
                <a:chOff x="700088" y="3133724"/>
                <a:chExt cx="228600" cy="676276"/>
              </a:xfrm>
            </p:grpSpPr>
            <p:sp>
              <p:nvSpPr>
                <p:cNvPr id="109" name="Left Brace 108"/>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10" name="Oval 109"/>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9900"/>
                    </a:solidFill>
                  </a:endParaRPr>
                </a:p>
              </p:txBody>
            </p:sp>
          </p:grpSp>
          <p:grpSp>
            <p:nvGrpSpPr>
              <p:cNvPr id="91" name="Group 90"/>
              <p:cNvGrpSpPr/>
              <p:nvPr/>
            </p:nvGrpSpPr>
            <p:grpSpPr>
              <a:xfrm>
                <a:off x="900112" y="3109912"/>
                <a:ext cx="228600" cy="676276"/>
                <a:chOff x="700088" y="3133724"/>
                <a:chExt cx="228600" cy="676276"/>
              </a:xfrm>
            </p:grpSpPr>
            <p:sp>
              <p:nvSpPr>
                <p:cNvPr id="107" name="Left Brace 106"/>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08" name="Oval 107"/>
                <p:cNvSpPr/>
                <p:nvPr/>
              </p:nvSpPr>
              <p:spPr>
                <a:xfrm>
                  <a:off x="700088" y="3133724"/>
                  <a:ext cx="228600" cy="161925"/>
                </a:xfrm>
                <a:prstGeom prst="ellipse">
                  <a:avLst/>
                </a:prstGeom>
                <a:solidFill>
                  <a:srgbClr val="FF99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2" name="Group 91"/>
              <p:cNvGrpSpPr/>
              <p:nvPr/>
            </p:nvGrpSpPr>
            <p:grpSpPr>
              <a:xfrm>
                <a:off x="1114424" y="3133724"/>
                <a:ext cx="228600" cy="676276"/>
                <a:chOff x="700088" y="3133724"/>
                <a:chExt cx="228600" cy="676276"/>
              </a:xfrm>
            </p:grpSpPr>
            <p:sp>
              <p:nvSpPr>
                <p:cNvPr id="105" name="Left Brace 104"/>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06" name="Oval 105"/>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 name="Group 92"/>
              <p:cNvGrpSpPr/>
              <p:nvPr/>
            </p:nvGrpSpPr>
            <p:grpSpPr>
              <a:xfrm>
                <a:off x="1276352" y="3100384"/>
                <a:ext cx="228600" cy="676276"/>
                <a:chOff x="700088" y="3133724"/>
                <a:chExt cx="228600" cy="676276"/>
              </a:xfrm>
            </p:grpSpPr>
            <p:sp>
              <p:nvSpPr>
                <p:cNvPr id="103" name="Left Brace 102"/>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04" name="Oval 103"/>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93"/>
              <p:cNvGrpSpPr/>
              <p:nvPr/>
            </p:nvGrpSpPr>
            <p:grpSpPr>
              <a:xfrm>
                <a:off x="1462088" y="3152772"/>
                <a:ext cx="228600" cy="676276"/>
                <a:chOff x="700088" y="3133724"/>
                <a:chExt cx="228600" cy="676276"/>
              </a:xfrm>
            </p:grpSpPr>
            <p:sp>
              <p:nvSpPr>
                <p:cNvPr id="101" name="Left Brace 100"/>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02" name="Oval 101"/>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Group 94"/>
              <p:cNvGrpSpPr/>
              <p:nvPr/>
            </p:nvGrpSpPr>
            <p:grpSpPr>
              <a:xfrm>
                <a:off x="1614488" y="3133724"/>
                <a:ext cx="228600" cy="676276"/>
                <a:chOff x="700088" y="3133724"/>
                <a:chExt cx="228600" cy="676276"/>
              </a:xfrm>
            </p:grpSpPr>
            <p:sp>
              <p:nvSpPr>
                <p:cNvPr id="99" name="Left Brace 98"/>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00" name="Oval 99"/>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6" name="Group 95"/>
              <p:cNvGrpSpPr/>
              <p:nvPr/>
            </p:nvGrpSpPr>
            <p:grpSpPr>
              <a:xfrm>
                <a:off x="1838328" y="3124200"/>
                <a:ext cx="228600" cy="676276"/>
                <a:chOff x="700088" y="3133724"/>
                <a:chExt cx="228600" cy="676276"/>
              </a:xfrm>
            </p:grpSpPr>
            <p:sp>
              <p:nvSpPr>
                <p:cNvPr id="97" name="Left Brace 96"/>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98" name="Oval 97"/>
                <p:cNvSpPr/>
                <p:nvPr/>
              </p:nvSpPr>
              <p:spPr>
                <a:xfrm>
                  <a:off x="700088" y="3133724"/>
                  <a:ext cx="228600" cy="161925"/>
                </a:xfrm>
                <a:prstGeom prst="ellipse">
                  <a:avLst/>
                </a:prstGeom>
                <a:solidFill>
                  <a:srgbClr val="FF99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9900"/>
                    </a:solidFill>
                  </a:endParaRPr>
                </a:p>
              </p:txBody>
            </p:sp>
          </p:grpSp>
        </p:grpSp>
        <p:grpSp>
          <p:nvGrpSpPr>
            <p:cNvPr id="14" name="Group 13"/>
            <p:cNvGrpSpPr/>
            <p:nvPr/>
          </p:nvGrpSpPr>
          <p:grpSpPr>
            <a:xfrm>
              <a:off x="3600440" y="3124200"/>
              <a:ext cx="1581160" cy="762000"/>
              <a:chOff x="485768" y="3067048"/>
              <a:chExt cx="1581160" cy="762000"/>
            </a:xfrm>
          </p:grpSpPr>
          <p:grpSp>
            <p:nvGrpSpPr>
              <p:cNvPr id="65" name="Group 64"/>
              <p:cNvGrpSpPr/>
              <p:nvPr/>
            </p:nvGrpSpPr>
            <p:grpSpPr>
              <a:xfrm>
                <a:off x="485768" y="3133724"/>
                <a:ext cx="228600" cy="676276"/>
                <a:chOff x="700088" y="3133724"/>
                <a:chExt cx="228600" cy="676276"/>
              </a:xfrm>
            </p:grpSpPr>
            <p:sp>
              <p:nvSpPr>
                <p:cNvPr id="87" name="Left Brace 86"/>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88" name="Oval 87"/>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65"/>
              <p:cNvGrpSpPr/>
              <p:nvPr/>
            </p:nvGrpSpPr>
            <p:grpSpPr>
              <a:xfrm>
                <a:off x="681032" y="3067048"/>
                <a:ext cx="228600" cy="676276"/>
                <a:chOff x="700088" y="3133724"/>
                <a:chExt cx="228600" cy="676276"/>
              </a:xfrm>
            </p:grpSpPr>
            <p:sp>
              <p:nvSpPr>
                <p:cNvPr id="85" name="Left Brace 84"/>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86" name="Oval 85"/>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9900"/>
                    </a:solidFill>
                  </a:endParaRPr>
                </a:p>
              </p:txBody>
            </p:sp>
          </p:grpSp>
          <p:grpSp>
            <p:nvGrpSpPr>
              <p:cNvPr id="67" name="Group 66"/>
              <p:cNvGrpSpPr/>
              <p:nvPr/>
            </p:nvGrpSpPr>
            <p:grpSpPr>
              <a:xfrm>
                <a:off x="900112" y="3109912"/>
                <a:ext cx="228600" cy="676276"/>
                <a:chOff x="700088" y="3133724"/>
                <a:chExt cx="228600" cy="676276"/>
              </a:xfrm>
            </p:grpSpPr>
            <p:sp>
              <p:nvSpPr>
                <p:cNvPr id="83" name="Left Brace 82"/>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84" name="Oval 83"/>
                <p:cNvSpPr/>
                <p:nvPr/>
              </p:nvSpPr>
              <p:spPr>
                <a:xfrm>
                  <a:off x="700088" y="3133724"/>
                  <a:ext cx="228600" cy="161925"/>
                </a:xfrm>
                <a:prstGeom prst="ellipse">
                  <a:avLst/>
                </a:prstGeom>
                <a:solidFill>
                  <a:srgbClr val="FF99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67"/>
              <p:cNvGrpSpPr/>
              <p:nvPr/>
            </p:nvGrpSpPr>
            <p:grpSpPr>
              <a:xfrm>
                <a:off x="1114424" y="3133724"/>
                <a:ext cx="228600" cy="676276"/>
                <a:chOff x="700088" y="3133724"/>
                <a:chExt cx="228600" cy="676276"/>
              </a:xfrm>
            </p:grpSpPr>
            <p:sp>
              <p:nvSpPr>
                <p:cNvPr id="81" name="Left Brace 80"/>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82" name="Oval 81"/>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68"/>
              <p:cNvGrpSpPr/>
              <p:nvPr/>
            </p:nvGrpSpPr>
            <p:grpSpPr>
              <a:xfrm>
                <a:off x="1276352" y="3100384"/>
                <a:ext cx="228600" cy="676276"/>
                <a:chOff x="700088" y="3133724"/>
                <a:chExt cx="228600" cy="676276"/>
              </a:xfrm>
            </p:grpSpPr>
            <p:sp>
              <p:nvSpPr>
                <p:cNvPr id="79" name="Left Brace 78"/>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80" name="Oval 79"/>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69"/>
              <p:cNvGrpSpPr/>
              <p:nvPr/>
            </p:nvGrpSpPr>
            <p:grpSpPr>
              <a:xfrm>
                <a:off x="1462088" y="3152772"/>
                <a:ext cx="228600" cy="676276"/>
                <a:chOff x="700088" y="3133724"/>
                <a:chExt cx="228600" cy="676276"/>
              </a:xfrm>
            </p:grpSpPr>
            <p:sp>
              <p:nvSpPr>
                <p:cNvPr id="77" name="Left Brace 76"/>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78" name="Oval 77"/>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70"/>
              <p:cNvGrpSpPr/>
              <p:nvPr/>
            </p:nvGrpSpPr>
            <p:grpSpPr>
              <a:xfrm>
                <a:off x="1614488" y="3133724"/>
                <a:ext cx="228600" cy="676276"/>
                <a:chOff x="700088" y="3133724"/>
                <a:chExt cx="228600" cy="676276"/>
              </a:xfrm>
            </p:grpSpPr>
            <p:sp>
              <p:nvSpPr>
                <p:cNvPr id="75" name="Left Brace 74"/>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76" name="Oval 75"/>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p:cNvGrpSpPr/>
              <p:nvPr/>
            </p:nvGrpSpPr>
            <p:grpSpPr>
              <a:xfrm>
                <a:off x="1838328" y="3124200"/>
                <a:ext cx="228600" cy="676276"/>
                <a:chOff x="700088" y="3133724"/>
                <a:chExt cx="228600" cy="676276"/>
              </a:xfrm>
            </p:grpSpPr>
            <p:sp>
              <p:nvSpPr>
                <p:cNvPr id="73" name="Left Brace 72"/>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74" name="Oval 73"/>
                <p:cNvSpPr/>
                <p:nvPr/>
              </p:nvSpPr>
              <p:spPr>
                <a:xfrm>
                  <a:off x="700088" y="3133724"/>
                  <a:ext cx="228600" cy="161925"/>
                </a:xfrm>
                <a:prstGeom prst="ellipse">
                  <a:avLst/>
                </a:prstGeom>
                <a:solidFill>
                  <a:srgbClr val="FF99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9900"/>
                    </a:solidFill>
                  </a:endParaRPr>
                </a:p>
              </p:txBody>
            </p:sp>
          </p:grpSp>
        </p:grpSp>
        <p:grpSp>
          <p:nvGrpSpPr>
            <p:cNvPr id="15" name="Group 14"/>
            <p:cNvGrpSpPr/>
            <p:nvPr/>
          </p:nvGrpSpPr>
          <p:grpSpPr>
            <a:xfrm>
              <a:off x="2076440" y="3048000"/>
              <a:ext cx="1581160" cy="762000"/>
              <a:chOff x="485768" y="3067048"/>
              <a:chExt cx="1581160" cy="762000"/>
            </a:xfrm>
          </p:grpSpPr>
          <p:grpSp>
            <p:nvGrpSpPr>
              <p:cNvPr id="41" name="Group 40"/>
              <p:cNvGrpSpPr/>
              <p:nvPr/>
            </p:nvGrpSpPr>
            <p:grpSpPr>
              <a:xfrm>
                <a:off x="485768" y="3133724"/>
                <a:ext cx="228600" cy="676276"/>
                <a:chOff x="700088" y="3133724"/>
                <a:chExt cx="228600" cy="676276"/>
              </a:xfrm>
            </p:grpSpPr>
            <p:sp>
              <p:nvSpPr>
                <p:cNvPr id="63" name="Left Brace 62"/>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64" name="Oval 63"/>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p:cNvGrpSpPr/>
              <p:nvPr/>
            </p:nvGrpSpPr>
            <p:grpSpPr>
              <a:xfrm>
                <a:off x="681032" y="3067048"/>
                <a:ext cx="228600" cy="676276"/>
                <a:chOff x="700088" y="3133724"/>
                <a:chExt cx="228600" cy="676276"/>
              </a:xfrm>
            </p:grpSpPr>
            <p:sp>
              <p:nvSpPr>
                <p:cNvPr id="61" name="Left Brace 60"/>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62" name="Oval 61"/>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9900"/>
                    </a:solidFill>
                  </a:endParaRPr>
                </a:p>
              </p:txBody>
            </p:sp>
          </p:grpSp>
          <p:grpSp>
            <p:nvGrpSpPr>
              <p:cNvPr id="43" name="Group 42"/>
              <p:cNvGrpSpPr/>
              <p:nvPr/>
            </p:nvGrpSpPr>
            <p:grpSpPr>
              <a:xfrm>
                <a:off x="900112" y="3109912"/>
                <a:ext cx="228600" cy="676276"/>
                <a:chOff x="700088" y="3133724"/>
                <a:chExt cx="228600" cy="676276"/>
              </a:xfrm>
            </p:grpSpPr>
            <p:sp>
              <p:nvSpPr>
                <p:cNvPr id="59" name="Left Brace 58"/>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60" name="Oval 59"/>
                <p:cNvSpPr/>
                <p:nvPr/>
              </p:nvSpPr>
              <p:spPr>
                <a:xfrm>
                  <a:off x="700088" y="3133724"/>
                  <a:ext cx="228600" cy="161925"/>
                </a:xfrm>
                <a:prstGeom prst="ellipse">
                  <a:avLst/>
                </a:prstGeom>
                <a:solidFill>
                  <a:srgbClr val="FF99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p:cNvGrpSpPr/>
              <p:nvPr/>
            </p:nvGrpSpPr>
            <p:grpSpPr>
              <a:xfrm>
                <a:off x="1114424" y="3133724"/>
                <a:ext cx="228600" cy="676276"/>
                <a:chOff x="700088" y="3133724"/>
                <a:chExt cx="228600" cy="676276"/>
              </a:xfrm>
            </p:grpSpPr>
            <p:sp>
              <p:nvSpPr>
                <p:cNvPr id="57" name="Left Brace 56"/>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58" name="Oval 57"/>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p:cNvGrpSpPr/>
              <p:nvPr/>
            </p:nvGrpSpPr>
            <p:grpSpPr>
              <a:xfrm>
                <a:off x="1276352" y="3100384"/>
                <a:ext cx="228600" cy="676276"/>
                <a:chOff x="700088" y="3133724"/>
                <a:chExt cx="228600" cy="676276"/>
              </a:xfrm>
            </p:grpSpPr>
            <p:sp>
              <p:nvSpPr>
                <p:cNvPr id="55" name="Left Brace 54"/>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56" name="Oval 55"/>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p:cNvGrpSpPr/>
              <p:nvPr/>
            </p:nvGrpSpPr>
            <p:grpSpPr>
              <a:xfrm>
                <a:off x="1462088" y="3152772"/>
                <a:ext cx="228600" cy="676276"/>
                <a:chOff x="700088" y="3133724"/>
                <a:chExt cx="228600" cy="676276"/>
              </a:xfrm>
            </p:grpSpPr>
            <p:sp>
              <p:nvSpPr>
                <p:cNvPr id="53" name="Left Brace 52"/>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54" name="Oval 53"/>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p:cNvGrpSpPr/>
              <p:nvPr/>
            </p:nvGrpSpPr>
            <p:grpSpPr>
              <a:xfrm>
                <a:off x="1614488" y="3133724"/>
                <a:ext cx="228600" cy="676276"/>
                <a:chOff x="700088" y="3133724"/>
                <a:chExt cx="228600" cy="676276"/>
              </a:xfrm>
            </p:grpSpPr>
            <p:sp>
              <p:nvSpPr>
                <p:cNvPr id="51" name="Left Brace 50"/>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52" name="Oval 51"/>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p:cNvGrpSpPr/>
              <p:nvPr/>
            </p:nvGrpSpPr>
            <p:grpSpPr>
              <a:xfrm>
                <a:off x="1838328" y="3124200"/>
                <a:ext cx="228600" cy="676276"/>
                <a:chOff x="700088" y="3133724"/>
                <a:chExt cx="228600" cy="676276"/>
              </a:xfrm>
            </p:grpSpPr>
            <p:sp>
              <p:nvSpPr>
                <p:cNvPr id="49" name="Left Brace 48"/>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50" name="Oval 49"/>
                <p:cNvSpPr/>
                <p:nvPr/>
              </p:nvSpPr>
              <p:spPr>
                <a:xfrm>
                  <a:off x="700088" y="3133724"/>
                  <a:ext cx="228600" cy="161925"/>
                </a:xfrm>
                <a:prstGeom prst="ellipse">
                  <a:avLst/>
                </a:prstGeom>
                <a:solidFill>
                  <a:srgbClr val="FF99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9900"/>
                    </a:solidFill>
                  </a:endParaRPr>
                </a:p>
              </p:txBody>
            </p:sp>
          </p:grpSp>
        </p:grpSp>
        <p:grpSp>
          <p:nvGrpSpPr>
            <p:cNvPr id="16" name="Group 15"/>
            <p:cNvGrpSpPr/>
            <p:nvPr/>
          </p:nvGrpSpPr>
          <p:grpSpPr>
            <a:xfrm>
              <a:off x="6629400" y="3124200"/>
              <a:ext cx="1581160" cy="762000"/>
              <a:chOff x="485768" y="3067048"/>
              <a:chExt cx="1581160" cy="762000"/>
            </a:xfrm>
          </p:grpSpPr>
          <p:grpSp>
            <p:nvGrpSpPr>
              <p:cNvPr id="17" name="Group 16"/>
              <p:cNvGrpSpPr/>
              <p:nvPr/>
            </p:nvGrpSpPr>
            <p:grpSpPr>
              <a:xfrm>
                <a:off x="485768" y="3133724"/>
                <a:ext cx="228600" cy="676276"/>
                <a:chOff x="700088" y="3133724"/>
                <a:chExt cx="228600" cy="676276"/>
              </a:xfrm>
            </p:grpSpPr>
            <p:sp>
              <p:nvSpPr>
                <p:cNvPr id="39" name="Left Brace 38"/>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40" name="Oval 39"/>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681032" y="3067048"/>
                <a:ext cx="228600" cy="676276"/>
                <a:chOff x="700088" y="3133724"/>
                <a:chExt cx="228600" cy="676276"/>
              </a:xfrm>
            </p:grpSpPr>
            <p:sp>
              <p:nvSpPr>
                <p:cNvPr id="37" name="Left Brace 36"/>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38" name="Oval 37"/>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9900"/>
                    </a:solidFill>
                  </a:endParaRPr>
                </a:p>
              </p:txBody>
            </p:sp>
          </p:grpSp>
          <p:grpSp>
            <p:nvGrpSpPr>
              <p:cNvPr id="19" name="Group 18"/>
              <p:cNvGrpSpPr/>
              <p:nvPr/>
            </p:nvGrpSpPr>
            <p:grpSpPr>
              <a:xfrm>
                <a:off x="900112" y="3109912"/>
                <a:ext cx="228600" cy="676276"/>
                <a:chOff x="700088" y="3133724"/>
                <a:chExt cx="228600" cy="676276"/>
              </a:xfrm>
            </p:grpSpPr>
            <p:sp>
              <p:nvSpPr>
                <p:cNvPr id="35" name="Left Brace 34"/>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36" name="Oval 35"/>
                <p:cNvSpPr/>
                <p:nvPr/>
              </p:nvSpPr>
              <p:spPr>
                <a:xfrm>
                  <a:off x="700088" y="3133724"/>
                  <a:ext cx="228600" cy="161925"/>
                </a:xfrm>
                <a:prstGeom prst="ellipse">
                  <a:avLst/>
                </a:prstGeom>
                <a:solidFill>
                  <a:srgbClr val="FF99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1114424" y="3133724"/>
                <a:ext cx="228600" cy="676276"/>
                <a:chOff x="700088" y="3133724"/>
                <a:chExt cx="228600" cy="676276"/>
              </a:xfrm>
            </p:grpSpPr>
            <p:sp>
              <p:nvSpPr>
                <p:cNvPr id="33" name="Left Brace 32"/>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34" name="Oval 33"/>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1276352" y="3100384"/>
                <a:ext cx="228600" cy="676276"/>
                <a:chOff x="700088" y="3133724"/>
                <a:chExt cx="228600" cy="676276"/>
              </a:xfrm>
            </p:grpSpPr>
            <p:sp>
              <p:nvSpPr>
                <p:cNvPr id="31" name="Left Brace 30"/>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32" name="Oval 31"/>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p:nvGrpSpPr>
            <p:grpSpPr>
              <a:xfrm>
                <a:off x="1462088" y="3152772"/>
                <a:ext cx="228600" cy="676276"/>
                <a:chOff x="700088" y="3133724"/>
                <a:chExt cx="228600" cy="676276"/>
              </a:xfrm>
            </p:grpSpPr>
            <p:sp>
              <p:nvSpPr>
                <p:cNvPr id="29" name="Left Brace 28"/>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30" name="Oval 29"/>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1614488" y="3133724"/>
                <a:ext cx="228600" cy="676276"/>
                <a:chOff x="700088" y="3133724"/>
                <a:chExt cx="228600" cy="676276"/>
              </a:xfrm>
            </p:grpSpPr>
            <p:sp>
              <p:nvSpPr>
                <p:cNvPr id="27" name="Left Brace 26"/>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28" name="Oval 27"/>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1838328" y="3124200"/>
                <a:ext cx="228600" cy="676276"/>
                <a:chOff x="700088" y="3133724"/>
                <a:chExt cx="228600" cy="676276"/>
              </a:xfrm>
            </p:grpSpPr>
            <p:sp>
              <p:nvSpPr>
                <p:cNvPr id="25" name="Left Brace 24"/>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26" name="Oval 25"/>
                <p:cNvSpPr/>
                <p:nvPr/>
              </p:nvSpPr>
              <p:spPr>
                <a:xfrm>
                  <a:off x="700088" y="3133724"/>
                  <a:ext cx="228600" cy="161925"/>
                </a:xfrm>
                <a:prstGeom prst="ellipse">
                  <a:avLst/>
                </a:prstGeom>
                <a:solidFill>
                  <a:srgbClr val="FF99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9900"/>
                    </a:solidFill>
                  </a:endParaRPr>
                </a:p>
              </p:txBody>
            </p:sp>
          </p:grpSp>
        </p:grpSp>
      </p:grpSp>
      <p:grpSp>
        <p:nvGrpSpPr>
          <p:cNvPr id="137" name="Group 136"/>
          <p:cNvGrpSpPr/>
          <p:nvPr/>
        </p:nvGrpSpPr>
        <p:grpSpPr>
          <a:xfrm rot="10800000">
            <a:off x="428963" y="3482788"/>
            <a:ext cx="3685836" cy="460850"/>
            <a:chOff x="485768" y="3048000"/>
            <a:chExt cx="7724792" cy="838200"/>
          </a:xfrm>
        </p:grpSpPr>
        <p:grpSp>
          <p:nvGrpSpPr>
            <p:cNvPr id="138" name="Group 137"/>
            <p:cNvGrpSpPr/>
            <p:nvPr/>
          </p:nvGrpSpPr>
          <p:grpSpPr>
            <a:xfrm>
              <a:off x="485768" y="3067048"/>
              <a:ext cx="1581160" cy="762000"/>
              <a:chOff x="485768" y="3067048"/>
              <a:chExt cx="1581160" cy="762000"/>
            </a:xfrm>
          </p:grpSpPr>
          <p:grpSp>
            <p:nvGrpSpPr>
              <p:cNvPr id="239" name="Group 238"/>
              <p:cNvGrpSpPr/>
              <p:nvPr/>
            </p:nvGrpSpPr>
            <p:grpSpPr>
              <a:xfrm>
                <a:off x="485768" y="3133724"/>
                <a:ext cx="228600" cy="676276"/>
                <a:chOff x="700088" y="3133724"/>
                <a:chExt cx="228600" cy="676276"/>
              </a:xfrm>
            </p:grpSpPr>
            <p:sp>
              <p:nvSpPr>
                <p:cNvPr id="261" name="Left Brace 260"/>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262" name="Oval 261"/>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0" name="Group 239"/>
              <p:cNvGrpSpPr/>
              <p:nvPr/>
            </p:nvGrpSpPr>
            <p:grpSpPr>
              <a:xfrm>
                <a:off x="681032" y="3067048"/>
                <a:ext cx="228600" cy="676276"/>
                <a:chOff x="700088" y="3133724"/>
                <a:chExt cx="228600" cy="676276"/>
              </a:xfrm>
            </p:grpSpPr>
            <p:sp>
              <p:nvSpPr>
                <p:cNvPr id="259" name="Left Brace 258"/>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260" name="Oval 259"/>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9900"/>
                    </a:solidFill>
                  </a:endParaRPr>
                </a:p>
              </p:txBody>
            </p:sp>
          </p:grpSp>
          <p:grpSp>
            <p:nvGrpSpPr>
              <p:cNvPr id="241" name="Group 240"/>
              <p:cNvGrpSpPr/>
              <p:nvPr/>
            </p:nvGrpSpPr>
            <p:grpSpPr>
              <a:xfrm>
                <a:off x="900112" y="3109912"/>
                <a:ext cx="228600" cy="676276"/>
                <a:chOff x="700088" y="3133724"/>
                <a:chExt cx="228600" cy="676276"/>
              </a:xfrm>
            </p:grpSpPr>
            <p:sp>
              <p:nvSpPr>
                <p:cNvPr id="257" name="Left Brace 256"/>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258" name="Oval 257"/>
                <p:cNvSpPr/>
                <p:nvPr/>
              </p:nvSpPr>
              <p:spPr>
                <a:xfrm>
                  <a:off x="700088" y="3133724"/>
                  <a:ext cx="228600" cy="161925"/>
                </a:xfrm>
                <a:prstGeom prst="ellipse">
                  <a:avLst/>
                </a:prstGeom>
                <a:solidFill>
                  <a:srgbClr val="FF99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2" name="Group 241"/>
              <p:cNvGrpSpPr/>
              <p:nvPr/>
            </p:nvGrpSpPr>
            <p:grpSpPr>
              <a:xfrm>
                <a:off x="1114424" y="3133724"/>
                <a:ext cx="228600" cy="676276"/>
                <a:chOff x="700088" y="3133724"/>
                <a:chExt cx="228600" cy="676276"/>
              </a:xfrm>
            </p:grpSpPr>
            <p:sp>
              <p:nvSpPr>
                <p:cNvPr id="255" name="Left Brace 254"/>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256" name="Oval 255"/>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3" name="Group 242"/>
              <p:cNvGrpSpPr/>
              <p:nvPr/>
            </p:nvGrpSpPr>
            <p:grpSpPr>
              <a:xfrm>
                <a:off x="1276352" y="3100384"/>
                <a:ext cx="228600" cy="676276"/>
                <a:chOff x="700088" y="3133724"/>
                <a:chExt cx="228600" cy="676276"/>
              </a:xfrm>
            </p:grpSpPr>
            <p:sp>
              <p:nvSpPr>
                <p:cNvPr id="253" name="Left Brace 252"/>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254" name="Oval 253"/>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Group 243"/>
              <p:cNvGrpSpPr/>
              <p:nvPr/>
            </p:nvGrpSpPr>
            <p:grpSpPr>
              <a:xfrm>
                <a:off x="1462088" y="3152772"/>
                <a:ext cx="228600" cy="676276"/>
                <a:chOff x="700088" y="3133724"/>
                <a:chExt cx="228600" cy="676276"/>
              </a:xfrm>
            </p:grpSpPr>
            <p:sp>
              <p:nvSpPr>
                <p:cNvPr id="251" name="Left Brace 250"/>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252" name="Oval 251"/>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5" name="Group 244"/>
              <p:cNvGrpSpPr/>
              <p:nvPr/>
            </p:nvGrpSpPr>
            <p:grpSpPr>
              <a:xfrm>
                <a:off x="1614488" y="3133724"/>
                <a:ext cx="228600" cy="676276"/>
                <a:chOff x="700088" y="3133724"/>
                <a:chExt cx="228600" cy="676276"/>
              </a:xfrm>
            </p:grpSpPr>
            <p:sp>
              <p:nvSpPr>
                <p:cNvPr id="249" name="Left Brace 248"/>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250" name="Oval 249"/>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6" name="Group 245"/>
              <p:cNvGrpSpPr/>
              <p:nvPr/>
            </p:nvGrpSpPr>
            <p:grpSpPr>
              <a:xfrm>
                <a:off x="1838328" y="3124200"/>
                <a:ext cx="228600" cy="676276"/>
                <a:chOff x="700088" y="3133724"/>
                <a:chExt cx="228600" cy="676276"/>
              </a:xfrm>
            </p:grpSpPr>
            <p:sp>
              <p:nvSpPr>
                <p:cNvPr id="247" name="Left Brace 246"/>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248" name="Oval 247"/>
                <p:cNvSpPr/>
                <p:nvPr/>
              </p:nvSpPr>
              <p:spPr>
                <a:xfrm>
                  <a:off x="700088" y="3133724"/>
                  <a:ext cx="228600" cy="161925"/>
                </a:xfrm>
                <a:prstGeom prst="ellipse">
                  <a:avLst/>
                </a:prstGeom>
                <a:solidFill>
                  <a:srgbClr val="FF99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9900"/>
                    </a:solidFill>
                  </a:endParaRPr>
                </a:p>
              </p:txBody>
            </p:sp>
          </p:grpSp>
        </p:grpSp>
        <p:grpSp>
          <p:nvGrpSpPr>
            <p:cNvPr id="139" name="Group 138"/>
            <p:cNvGrpSpPr/>
            <p:nvPr/>
          </p:nvGrpSpPr>
          <p:grpSpPr>
            <a:xfrm>
              <a:off x="5124440" y="3124200"/>
              <a:ext cx="1581160" cy="762000"/>
              <a:chOff x="485768" y="3067048"/>
              <a:chExt cx="1581160" cy="762000"/>
            </a:xfrm>
          </p:grpSpPr>
          <p:grpSp>
            <p:nvGrpSpPr>
              <p:cNvPr id="215" name="Group 214"/>
              <p:cNvGrpSpPr/>
              <p:nvPr/>
            </p:nvGrpSpPr>
            <p:grpSpPr>
              <a:xfrm>
                <a:off x="485768" y="3133724"/>
                <a:ext cx="228600" cy="676276"/>
                <a:chOff x="700088" y="3133724"/>
                <a:chExt cx="228600" cy="676276"/>
              </a:xfrm>
            </p:grpSpPr>
            <p:sp>
              <p:nvSpPr>
                <p:cNvPr id="237" name="Left Brace 236"/>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238" name="Oval 237"/>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6" name="Group 215"/>
              <p:cNvGrpSpPr/>
              <p:nvPr/>
            </p:nvGrpSpPr>
            <p:grpSpPr>
              <a:xfrm>
                <a:off x="681032" y="3067048"/>
                <a:ext cx="228600" cy="676276"/>
                <a:chOff x="700088" y="3133724"/>
                <a:chExt cx="228600" cy="676276"/>
              </a:xfrm>
            </p:grpSpPr>
            <p:sp>
              <p:nvSpPr>
                <p:cNvPr id="235" name="Left Brace 234"/>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236" name="Oval 235"/>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9900"/>
                    </a:solidFill>
                  </a:endParaRPr>
                </a:p>
              </p:txBody>
            </p:sp>
          </p:grpSp>
          <p:grpSp>
            <p:nvGrpSpPr>
              <p:cNvPr id="217" name="Group 216"/>
              <p:cNvGrpSpPr/>
              <p:nvPr/>
            </p:nvGrpSpPr>
            <p:grpSpPr>
              <a:xfrm>
                <a:off x="900112" y="3109912"/>
                <a:ext cx="228600" cy="676276"/>
                <a:chOff x="700088" y="3133724"/>
                <a:chExt cx="228600" cy="676276"/>
              </a:xfrm>
            </p:grpSpPr>
            <p:sp>
              <p:nvSpPr>
                <p:cNvPr id="233" name="Left Brace 232"/>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234" name="Oval 233"/>
                <p:cNvSpPr/>
                <p:nvPr/>
              </p:nvSpPr>
              <p:spPr>
                <a:xfrm>
                  <a:off x="700088" y="3133724"/>
                  <a:ext cx="228600" cy="161925"/>
                </a:xfrm>
                <a:prstGeom prst="ellipse">
                  <a:avLst/>
                </a:prstGeom>
                <a:solidFill>
                  <a:srgbClr val="FF99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8" name="Group 217"/>
              <p:cNvGrpSpPr/>
              <p:nvPr/>
            </p:nvGrpSpPr>
            <p:grpSpPr>
              <a:xfrm>
                <a:off x="1114424" y="3133724"/>
                <a:ext cx="228600" cy="676276"/>
                <a:chOff x="700088" y="3133724"/>
                <a:chExt cx="228600" cy="676276"/>
              </a:xfrm>
            </p:grpSpPr>
            <p:sp>
              <p:nvSpPr>
                <p:cNvPr id="231" name="Left Brace 230"/>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232" name="Oval 231"/>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9" name="Group 218"/>
              <p:cNvGrpSpPr/>
              <p:nvPr/>
            </p:nvGrpSpPr>
            <p:grpSpPr>
              <a:xfrm>
                <a:off x="1276352" y="3100384"/>
                <a:ext cx="228600" cy="676276"/>
                <a:chOff x="700088" y="3133724"/>
                <a:chExt cx="228600" cy="676276"/>
              </a:xfrm>
            </p:grpSpPr>
            <p:sp>
              <p:nvSpPr>
                <p:cNvPr id="229" name="Left Brace 228"/>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230" name="Oval 229"/>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0" name="Group 219"/>
              <p:cNvGrpSpPr/>
              <p:nvPr/>
            </p:nvGrpSpPr>
            <p:grpSpPr>
              <a:xfrm>
                <a:off x="1462088" y="3152772"/>
                <a:ext cx="228600" cy="676276"/>
                <a:chOff x="700088" y="3133724"/>
                <a:chExt cx="228600" cy="676276"/>
              </a:xfrm>
            </p:grpSpPr>
            <p:sp>
              <p:nvSpPr>
                <p:cNvPr id="227" name="Left Brace 226"/>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228" name="Oval 227"/>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1" name="Group 220"/>
              <p:cNvGrpSpPr/>
              <p:nvPr/>
            </p:nvGrpSpPr>
            <p:grpSpPr>
              <a:xfrm>
                <a:off x="1614488" y="3133724"/>
                <a:ext cx="228600" cy="676276"/>
                <a:chOff x="700088" y="3133724"/>
                <a:chExt cx="228600" cy="676276"/>
              </a:xfrm>
            </p:grpSpPr>
            <p:sp>
              <p:nvSpPr>
                <p:cNvPr id="225" name="Left Brace 224"/>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226" name="Oval 225"/>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2" name="Group 221"/>
              <p:cNvGrpSpPr/>
              <p:nvPr/>
            </p:nvGrpSpPr>
            <p:grpSpPr>
              <a:xfrm>
                <a:off x="1838328" y="3124200"/>
                <a:ext cx="228600" cy="676276"/>
                <a:chOff x="700088" y="3133724"/>
                <a:chExt cx="228600" cy="676276"/>
              </a:xfrm>
            </p:grpSpPr>
            <p:sp>
              <p:nvSpPr>
                <p:cNvPr id="223" name="Left Brace 222"/>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224" name="Oval 223"/>
                <p:cNvSpPr/>
                <p:nvPr/>
              </p:nvSpPr>
              <p:spPr>
                <a:xfrm>
                  <a:off x="700088" y="3133724"/>
                  <a:ext cx="228600" cy="161925"/>
                </a:xfrm>
                <a:prstGeom prst="ellipse">
                  <a:avLst/>
                </a:prstGeom>
                <a:solidFill>
                  <a:srgbClr val="FF99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9900"/>
                    </a:solidFill>
                  </a:endParaRPr>
                </a:p>
              </p:txBody>
            </p:sp>
          </p:grpSp>
        </p:grpSp>
        <p:grpSp>
          <p:nvGrpSpPr>
            <p:cNvPr id="140" name="Group 139"/>
            <p:cNvGrpSpPr/>
            <p:nvPr/>
          </p:nvGrpSpPr>
          <p:grpSpPr>
            <a:xfrm>
              <a:off x="3600440" y="3124200"/>
              <a:ext cx="1581160" cy="762000"/>
              <a:chOff x="485768" y="3067048"/>
              <a:chExt cx="1581160" cy="762000"/>
            </a:xfrm>
          </p:grpSpPr>
          <p:grpSp>
            <p:nvGrpSpPr>
              <p:cNvPr id="191" name="Group 190"/>
              <p:cNvGrpSpPr/>
              <p:nvPr/>
            </p:nvGrpSpPr>
            <p:grpSpPr>
              <a:xfrm>
                <a:off x="485768" y="3133724"/>
                <a:ext cx="228600" cy="676276"/>
                <a:chOff x="700088" y="3133724"/>
                <a:chExt cx="228600" cy="676276"/>
              </a:xfrm>
            </p:grpSpPr>
            <p:sp>
              <p:nvSpPr>
                <p:cNvPr id="213" name="Left Brace 212"/>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214" name="Oval 213"/>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2" name="Group 191"/>
              <p:cNvGrpSpPr/>
              <p:nvPr/>
            </p:nvGrpSpPr>
            <p:grpSpPr>
              <a:xfrm>
                <a:off x="681032" y="3067048"/>
                <a:ext cx="228600" cy="676276"/>
                <a:chOff x="700088" y="3133724"/>
                <a:chExt cx="228600" cy="676276"/>
              </a:xfrm>
            </p:grpSpPr>
            <p:sp>
              <p:nvSpPr>
                <p:cNvPr id="211" name="Left Brace 210"/>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212" name="Oval 211"/>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9900"/>
                    </a:solidFill>
                  </a:endParaRPr>
                </a:p>
              </p:txBody>
            </p:sp>
          </p:grpSp>
          <p:grpSp>
            <p:nvGrpSpPr>
              <p:cNvPr id="193" name="Group 192"/>
              <p:cNvGrpSpPr/>
              <p:nvPr/>
            </p:nvGrpSpPr>
            <p:grpSpPr>
              <a:xfrm>
                <a:off x="900112" y="3109912"/>
                <a:ext cx="228600" cy="676276"/>
                <a:chOff x="700088" y="3133724"/>
                <a:chExt cx="228600" cy="676276"/>
              </a:xfrm>
            </p:grpSpPr>
            <p:sp>
              <p:nvSpPr>
                <p:cNvPr id="209" name="Left Brace 208"/>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210" name="Oval 209"/>
                <p:cNvSpPr/>
                <p:nvPr/>
              </p:nvSpPr>
              <p:spPr>
                <a:xfrm>
                  <a:off x="700088" y="3133724"/>
                  <a:ext cx="228600" cy="161925"/>
                </a:xfrm>
                <a:prstGeom prst="ellipse">
                  <a:avLst/>
                </a:prstGeom>
                <a:solidFill>
                  <a:srgbClr val="FF99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4" name="Group 193"/>
              <p:cNvGrpSpPr/>
              <p:nvPr/>
            </p:nvGrpSpPr>
            <p:grpSpPr>
              <a:xfrm>
                <a:off x="1114424" y="3133724"/>
                <a:ext cx="228600" cy="676276"/>
                <a:chOff x="700088" y="3133724"/>
                <a:chExt cx="228600" cy="676276"/>
              </a:xfrm>
            </p:grpSpPr>
            <p:sp>
              <p:nvSpPr>
                <p:cNvPr id="207" name="Left Brace 206"/>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208" name="Oval 207"/>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5" name="Group 194"/>
              <p:cNvGrpSpPr/>
              <p:nvPr/>
            </p:nvGrpSpPr>
            <p:grpSpPr>
              <a:xfrm>
                <a:off x="1276352" y="3100384"/>
                <a:ext cx="228600" cy="676276"/>
                <a:chOff x="700088" y="3133724"/>
                <a:chExt cx="228600" cy="676276"/>
              </a:xfrm>
            </p:grpSpPr>
            <p:sp>
              <p:nvSpPr>
                <p:cNvPr id="205" name="Left Brace 204"/>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206" name="Oval 205"/>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6" name="Group 195"/>
              <p:cNvGrpSpPr/>
              <p:nvPr/>
            </p:nvGrpSpPr>
            <p:grpSpPr>
              <a:xfrm>
                <a:off x="1462088" y="3152772"/>
                <a:ext cx="228600" cy="676276"/>
                <a:chOff x="700088" y="3133724"/>
                <a:chExt cx="228600" cy="676276"/>
              </a:xfrm>
            </p:grpSpPr>
            <p:sp>
              <p:nvSpPr>
                <p:cNvPr id="203" name="Left Brace 202"/>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204" name="Oval 203"/>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7" name="Group 196"/>
              <p:cNvGrpSpPr/>
              <p:nvPr/>
            </p:nvGrpSpPr>
            <p:grpSpPr>
              <a:xfrm>
                <a:off x="1614488" y="3133724"/>
                <a:ext cx="228600" cy="676276"/>
                <a:chOff x="700088" y="3133724"/>
                <a:chExt cx="228600" cy="676276"/>
              </a:xfrm>
            </p:grpSpPr>
            <p:sp>
              <p:nvSpPr>
                <p:cNvPr id="201" name="Left Brace 200"/>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202" name="Oval 201"/>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8" name="Group 197"/>
              <p:cNvGrpSpPr/>
              <p:nvPr/>
            </p:nvGrpSpPr>
            <p:grpSpPr>
              <a:xfrm>
                <a:off x="1838328" y="3124200"/>
                <a:ext cx="228600" cy="676276"/>
                <a:chOff x="700088" y="3133724"/>
                <a:chExt cx="228600" cy="676276"/>
              </a:xfrm>
            </p:grpSpPr>
            <p:sp>
              <p:nvSpPr>
                <p:cNvPr id="199" name="Left Brace 198"/>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200" name="Oval 199"/>
                <p:cNvSpPr/>
                <p:nvPr/>
              </p:nvSpPr>
              <p:spPr>
                <a:xfrm>
                  <a:off x="700088" y="3133724"/>
                  <a:ext cx="228600" cy="161925"/>
                </a:xfrm>
                <a:prstGeom prst="ellipse">
                  <a:avLst/>
                </a:prstGeom>
                <a:solidFill>
                  <a:srgbClr val="FF99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9900"/>
                    </a:solidFill>
                  </a:endParaRPr>
                </a:p>
              </p:txBody>
            </p:sp>
          </p:grpSp>
        </p:grpSp>
        <p:grpSp>
          <p:nvGrpSpPr>
            <p:cNvPr id="141" name="Group 140"/>
            <p:cNvGrpSpPr/>
            <p:nvPr/>
          </p:nvGrpSpPr>
          <p:grpSpPr>
            <a:xfrm>
              <a:off x="2076440" y="3048000"/>
              <a:ext cx="1581160" cy="762000"/>
              <a:chOff x="485768" y="3067048"/>
              <a:chExt cx="1581160" cy="762000"/>
            </a:xfrm>
          </p:grpSpPr>
          <p:grpSp>
            <p:nvGrpSpPr>
              <p:cNvPr id="167" name="Group 166"/>
              <p:cNvGrpSpPr/>
              <p:nvPr/>
            </p:nvGrpSpPr>
            <p:grpSpPr>
              <a:xfrm>
                <a:off x="485768" y="3133724"/>
                <a:ext cx="228600" cy="676276"/>
                <a:chOff x="700088" y="3133724"/>
                <a:chExt cx="228600" cy="676276"/>
              </a:xfrm>
            </p:grpSpPr>
            <p:sp>
              <p:nvSpPr>
                <p:cNvPr id="189" name="Left Brace 188"/>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90" name="Oval 189"/>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8" name="Group 167"/>
              <p:cNvGrpSpPr/>
              <p:nvPr/>
            </p:nvGrpSpPr>
            <p:grpSpPr>
              <a:xfrm>
                <a:off x="681032" y="3067048"/>
                <a:ext cx="228600" cy="676276"/>
                <a:chOff x="700088" y="3133724"/>
                <a:chExt cx="228600" cy="676276"/>
              </a:xfrm>
            </p:grpSpPr>
            <p:sp>
              <p:nvSpPr>
                <p:cNvPr id="187" name="Left Brace 186"/>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88" name="Oval 187"/>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9900"/>
                    </a:solidFill>
                  </a:endParaRPr>
                </a:p>
              </p:txBody>
            </p:sp>
          </p:grpSp>
          <p:grpSp>
            <p:nvGrpSpPr>
              <p:cNvPr id="169" name="Group 168"/>
              <p:cNvGrpSpPr/>
              <p:nvPr/>
            </p:nvGrpSpPr>
            <p:grpSpPr>
              <a:xfrm>
                <a:off x="900112" y="3109912"/>
                <a:ext cx="228600" cy="676276"/>
                <a:chOff x="700088" y="3133724"/>
                <a:chExt cx="228600" cy="676276"/>
              </a:xfrm>
            </p:grpSpPr>
            <p:sp>
              <p:nvSpPr>
                <p:cNvPr id="185" name="Left Brace 184"/>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86" name="Oval 185"/>
                <p:cNvSpPr/>
                <p:nvPr/>
              </p:nvSpPr>
              <p:spPr>
                <a:xfrm>
                  <a:off x="700088" y="3133724"/>
                  <a:ext cx="228600" cy="161925"/>
                </a:xfrm>
                <a:prstGeom prst="ellipse">
                  <a:avLst/>
                </a:prstGeom>
                <a:solidFill>
                  <a:srgbClr val="FF99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0" name="Group 169"/>
              <p:cNvGrpSpPr/>
              <p:nvPr/>
            </p:nvGrpSpPr>
            <p:grpSpPr>
              <a:xfrm>
                <a:off x="1114424" y="3133724"/>
                <a:ext cx="228600" cy="676276"/>
                <a:chOff x="700088" y="3133724"/>
                <a:chExt cx="228600" cy="676276"/>
              </a:xfrm>
            </p:grpSpPr>
            <p:sp>
              <p:nvSpPr>
                <p:cNvPr id="183" name="Left Brace 182"/>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84" name="Oval 183"/>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1" name="Group 170"/>
              <p:cNvGrpSpPr/>
              <p:nvPr/>
            </p:nvGrpSpPr>
            <p:grpSpPr>
              <a:xfrm>
                <a:off x="1276352" y="3100384"/>
                <a:ext cx="228600" cy="676276"/>
                <a:chOff x="700088" y="3133724"/>
                <a:chExt cx="228600" cy="676276"/>
              </a:xfrm>
            </p:grpSpPr>
            <p:sp>
              <p:nvSpPr>
                <p:cNvPr id="181" name="Left Brace 180"/>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82" name="Oval 181"/>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2" name="Group 171"/>
              <p:cNvGrpSpPr/>
              <p:nvPr/>
            </p:nvGrpSpPr>
            <p:grpSpPr>
              <a:xfrm>
                <a:off x="1462088" y="3152772"/>
                <a:ext cx="228600" cy="676276"/>
                <a:chOff x="700088" y="3133724"/>
                <a:chExt cx="228600" cy="676276"/>
              </a:xfrm>
            </p:grpSpPr>
            <p:sp>
              <p:nvSpPr>
                <p:cNvPr id="179" name="Left Brace 178"/>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80" name="Oval 179"/>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3" name="Group 172"/>
              <p:cNvGrpSpPr/>
              <p:nvPr/>
            </p:nvGrpSpPr>
            <p:grpSpPr>
              <a:xfrm>
                <a:off x="1614488" y="3133724"/>
                <a:ext cx="228600" cy="676276"/>
                <a:chOff x="700088" y="3133724"/>
                <a:chExt cx="228600" cy="676276"/>
              </a:xfrm>
            </p:grpSpPr>
            <p:sp>
              <p:nvSpPr>
                <p:cNvPr id="177" name="Left Brace 176"/>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78" name="Oval 177"/>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4" name="Group 173"/>
              <p:cNvGrpSpPr/>
              <p:nvPr/>
            </p:nvGrpSpPr>
            <p:grpSpPr>
              <a:xfrm>
                <a:off x="1838328" y="3124200"/>
                <a:ext cx="228600" cy="676276"/>
                <a:chOff x="700088" y="3133724"/>
                <a:chExt cx="228600" cy="676276"/>
              </a:xfrm>
            </p:grpSpPr>
            <p:sp>
              <p:nvSpPr>
                <p:cNvPr id="175" name="Left Brace 174"/>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76" name="Oval 175"/>
                <p:cNvSpPr/>
                <p:nvPr/>
              </p:nvSpPr>
              <p:spPr>
                <a:xfrm>
                  <a:off x="700088" y="3133724"/>
                  <a:ext cx="228600" cy="161925"/>
                </a:xfrm>
                <a:prstGeom prst="ellipse">
                  <a:avLst/>
                </a:prstGeom>
                <a:solidFill>
                  <a:srgbClr val="FF99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9900"/>
                    </a:solidFill>
                  </a:endParaRPr>
                </a:p>
              </p:txBody>
            </p:sp>
          </p:grpSp>
        </p:grpSp>
        <p:grpSp>
          <p:nvGrpSpPr>
            <p:cNvPr id="142" name="Group 141"/>
            <p:cNvGrpSpPr/>
            <p:nvPr/>
          </p:nvGrpSpPr>
          <p:grpSpPr>
            <a:xfrm>
              <a:off x="6629400" y="3124200"/>
              <a:ext cx="1581160" cy="762000"/>
              <a:chOff x="485768" y="3067048"/>
              <a:chExt cx="1581160" cy="762000"/>
            </a:xfrm>
          </p:grpSpPr>
          <p:grpSp>
            <p:nvGrpSpPr>
              <p:cNvPr id="143" name="Group 142"/>
              <p:cNvGrpSpPr/>
              <p:nvPr/>
            </p:nvGrpSpPr>
            <p:grpSpPr>
              <a:xfrm>
                <a:off x="485768" y="3133724"/>
                <a:ext cx="228600" cy="676276"/>
                <a:chOff x="700088" y="3133724"/>
                <a:chExt cx="228600" cy="676276"/>
              </a:xfrm>
            </p:grpSpPr>
            <p:sp>
              <p:nvSpPr>
                <p:cNvPr id="165" name="Left Brace 164"/>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66" name="Oval 165"/>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4" name="Group 143"/>
              <p:cNvGrpSpPr/>
              <p:nvPr/>
            </p:nvGrpSpPr>
            <p:grpSpPr>
              <a:xfrm>
                <a:off x="681032" y="3067048"/>
                <a:ext cx="228600" cy="676276"/>
                <a:chOff x="700088" y="3133724"/>
                <a:chExt cx="228600" cy="676276"/>
              </a:xfrm>
            </p:grpSpPr>
            <p:sp>
              <p:nvSpPr>
                <p:cNvPr id="163" name="Left Brace 162"/>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64" name="Oval 163"/>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9900"/>
                    </a:solidFill>
                  </a:endParaRPr>
                </a:p>
              </p:txBody>
            </p:sp>
          </p:grpSp>
          <p:grpSp>
            <p:nvGrpSpPr>
              <p:cNvPr id="145" name="Group 144"/>
              <p:cNvGrpSpPr/>
              <p:nvPr/>
            </p:nvGrpSpPr>
            <p:grpSpPr>
              <a:xfrm>
                <a:off x="900112" y="3109912"/>
                <a:ext cx="228600" cy="676276"/>
                <a:chOff x="700088" y="3133724"/>
                <a:chExt cx="228600" cy="676276"/>
              </a:xfrm>
            </p:grpSpPr>
            <p:sp>
              <p:nvSpPr>
                <p:cNvPr id="161" name="Left Brace 160"/>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62" name="Oval 161"/>
                <p:cNvSpPr/>
                <p:nvPr/>
              </p:nvSpPr>
              <p:spPr>
                <a:xfrm>
                  <a:off x="700088" y="3133724"/>
                  <a:ext cx="228600" cy="161925"/>
                </a:xfrm>
                <a:prstGeom prst="ellipse">
                  <a:avLst/>
                </a:prstGeom>
                <a:solidFill>
                  <a:srgbClr val="FF99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6" name="Group 145"/>
              <p:cNvGrpSpPr/>
              <p:nvPr/>
            </p:nvGrpSpPr>
            <p:grpSpPr>
              <a:xfrm>
                <a:off x="1114424" y="3133724"/>
                <a:ext cx="228600" cy="676276"/>
                <a:chOff x="700088" y="3133724"/>
                <a:chExt cx="228600" cy="676276"/>
              </a:xfrm>
            </p:grpSpPr>
            <p:sp>
              <p:nvSpPr>
                <p:cNvPr id="159" name="Left Brace 158"/>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60" name="Oval 159"/>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7" name="Group 146"/>
              <p:cNvGrpSpPr/>
              <p:nvPr/>
            </p:nvGrpSpPr>
            <p:grpSpPr>
              <a:xfrm>
                <a:off x="1276352" y="3100384"/>
                <a:ext cx="228600" cy="676276"/>
                <a:chOff x="700088" y="3133724"/>
                <a:chExt cx="228600" cy="676276"/>
              </a:xfrm>
            </p:grpSpPr>
            <p:sp>
              <p:nvSpPr>
                <p:cNvPr id="157" name="Left Brace 156"/>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58" name="Oval 157"/>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8" name="Group 147"/>
              <p:cNvGrpSpPr/>
              <p:nvPr/>
            </p:nvGrpSpPr>
            <p:grpSpPr>
              <a:xfrm>
                <a:off x="1462088" y="3152772"/>
                <a:ext cx="228600" cy="676276"/>
                <a:chOff x="700088" y="3133724"/>
                <a:chExt cx="228600" cy="676276"/>
              </a:xfrm>
            </p:grpSpPr>
            <p:sp>
              <p:nvSpPr>
                <p:cNvPr id="155" name="Left Brace 154"/>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56" name="Oval 155"/>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9" name="Group 148"/>
              <p:cNvGrpSpPr/>
              <p:nvPr/>
            </p:nvGrpSpPr>
            <p:grpSpPr>
              <a:xfrm>
                <a:off x="1614488" y="3133724"/>
                <a:ext cx="228600" cy="676276"/>
                <a:chOff x="700088" y="3133724"/>
                <a:chExt cx="228600" cy="676276"/>
              </a:xfrm>
            </p:grpSpPr>
            <p:sp>
              <p:nvSpPr>
                <p:cNvPr id="153" name="Left Brace 152"/>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54" name="Oval 153"/>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0" name="Group 149"/>
              <p:cNvGrpSpPr/>
              <p:nvPr/>
            </p:nvGrpSpPr>
            <p:grpSpPr>
              <a:xfrm>
                <a:off x="1838328" y="3124200"/>
                <a:ext cx="228600" cy="676276"/>
                <a:chOff x="700088" y="3133724"/>
                <a:chExt cx="228600" cy="676276"/>
              </a:xfrm>
            </p:grpSpPr>
            <p:sp>
              <p:nvSpPr>
                <p:cNvPr id="151" name="Left Brace 150"/>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52" name="Oval 151"/>
                <p:cNvSpPr/>
                <p:nvPr/>
              </p:nvSpPr>
              <p:spPr>
                <a:xfrm>
                  <a:off x="700088" y="3133724"/>
                  <a:ext cx="228600" cy="161925"/>
                </a:xfrm>
                <a:prstGeom prst="ellipse">
                  <a:avLst/>
                </a:prstGeom>
                <a:solidFill>
                  <a:srgbClr val="FF99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9900"/>
                    </a:solidFill>
                  </a:endParaRPr>
                </a:p>
              </p:txBody>
            </p:sp>
          </p:grpSp>
        </p:grpSp>
      </p:grpSp>
    </p:spTree>
    <p:extLst>
      <p:ext uri="{BB962C8B-B14F-4D97-AF65-F5344CB8AC3E}">
        <p14:creationId xmlns:p14="http://schemas.microsoft.com/office/powerpoint/2010/main" val="55228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0723">
                                            <p:txEl>
                                              <p:pRg st="0" end="0"/>
                                            </p:txEl>
                                          </p:spTgt>
                                        </p:tgtEl>
                                      </p:cBhvr>
                                    </p:animEffect>
                                    <p:set>
                                      <p:cBhvr>
                                        <p:cTn id="7" dur="1" fill="hold">
                                          <p:stCondLst>
                                            <p:cond delay="499"/>
                                          </p:stCondLst>
                                        </p:cTn>
                                        <p:tgtEl>
                                          <p:spTgt spid="30723">
                                            <p:txEl>
                                              <p:pRg st="0" end="0"/>
                                            </p:txEl>
                                          </p:spTgt>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0723">
                                            <p:txEl>
                                              <p:pRg st="1" end="1"/>
                                            </p:txEl>
                                          </p:spTgt>
                                        </p:tgtEl>
                                      </p:cBhvr>
                                    </p:animEffect>
                                    <p:set>
                                      <p:cBhvr>
                                        <p:cTn id="10" dur="1" fill="hold">
                                          <p:stCondLst>
                                            <p:cond delay="499"/>
                                          </p:stCondLst>
                                        </p:cTn>
                                        <p:tgtEl>
                                          <p:spTgt spid="30723">
                                            <p:txEl>
                                              <p:pRg st="1" end="1"/>
                                            </p:txEl>
                                          </p:spTgt>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30723">
                                            <p:txEl>
                                              <p:pRg st="2" end="2"/>
                                            </p:txEl>
                                          </p:spTgt>
                                        </p:tgtEl>
                                      </p:cBhvr>
                                    </p:animEffect>
                                    <p:set>
                                      <p:cBhvr>
                                        <p:cTn id="13" dur="1" fill="hold">
                                          <p:stCondLst>
                                            <p:cond delay="499"/>
                                          </p:stCondLst>
                                        </p:cTn>
                                        <p:tgtEl>
                                          <p:spTgt spid="30723">
                                            <p:txEl>
                                              <p:pRg st="2" end="2"/>
                                            </p:txEl>
                                          </p:spTgt>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30723">
                                            <p:txEl>
                                              <p:pRg st="3" end="3"/>
                                            </p:txEl>
                                          </p:spTgt>
                                        </p:tgtEl>
                                      </p:cBhvr>
                                    </p:animEffect>
                                    <p:set>
                                      <p:cBhvr>
                                        <p:cTn id="16" dur="1" fill="hold">
                                          <p:stCondLst>
                                            <p:cond delay="499"/>
                                          </p:stCondLst>
                                        </p:cTn>
                                        <p:tgtEl>
                                          <p:spTgt spid="30723">
                                            <p:txEl>
                                              <p:pRg st="3" end="3"/>
                                            </p:txEl>
                                          </p:spTgt>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30723">
                                            <p:txEl>
                                              <p:pRg st="4" end="4"/>
                                            </p:txEl>
                                          </p:spTgt>
                                        </p:tgtEl>
                                      </p:cBhvr>
                                    </p:animEffect>
                                    <p:set>
                                      <p:cBhvr>
                                        <p:cTn id="19" dur="1" fill="hold">
                                          <p:stCondLst>
                                            <p:cond delay="499"/>
                                          </p:stCondLst>
                                        </p:cTn>
                                        <p:tgtEl>
                                          <p:spTgt spid="30723">
                                            <p:txEl>
                                              <p:pRg st="4" end="4"/>
                                            </p:txEl>
                                          </p:spTgt>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30723">
                                            <p:txEl>
                                              <p:pRg st="6" end="6"/>
                                            </p:txEl>
                                          </p:spTgt>
                                        </p:tgtEl>
                                      </p:cBhvr>
                                    </p:animEffect>
                                    <p:set>
                                      <p:cBhvr>
                                        <p:cTn id="22" dur="1" fill="hold">
                                          <p:stCondLst>
                                            <p:cond delay="499"/>
                                          </p:stCondLst>
                                        </p:cTn>
                                        <p:tgtEl>
                                          <p:spTgt spid="30723">
                                            <p:txEl>
                                              <p:pRg st="6" end="6"/>
                                            </p:txEl>
                                          </p:spTgt>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30723">
                                            <p:txEl>
                                              <p:pRg st="7" end="7"/>
                                            </p:txEl>
                                          </p:spTgt>
                                        </p:tgtEl>
                                      </p:cBhvr>
                                    </p:animEffect>
                                    <p:set>
                                      <p:cBhvr>
                                        <p:cTn id="25" dur="1" fill="hold">
                                          <p:stCondLst>
                                            <p:cond delay="499"/>
                                          </p:stCondLst>
                                        </p:cTn>
                                        <p:tgtEl>
                                          <p:spTgt spid="30723">
                                            <p:txEl>
                                              <p:pRg st="7" end="7"/>
                                            </p:txEl>
                                          </p:spTgt>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30723">
                                            <p:txEl>
                                              <p:pRg st="8" end="8"/>
                                            </p:txEl>
                                          </p:spTgt>
                                        </p:tgtEl>
                                      </p:cBhvr>
                                    </p:animEffect>
                                    <p:set>
                                      <p:cBhvr>
                                        <p:cTn id="28" dur="1" fill="hold">
                                          <p:stCondLst>
                                            <p:cond delay="499"/>
                                          </p:stCondLst>
                                        </p:cTn>
                                        <p:tgtEl>
                                          <p:spTgt spid="30723">
                                            <p:txEl>
                                              <p:pRg st="8" end="8"/>
                                            </p:txEl>
                                          </p:spTgt>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type="body" sz="half" idx="2"/>
          </p:nvPr>
        </p:nvSpPr>
        <p:spPr>
          <a:xfrm>
            <a:off x="628648" y="228600"/>
            <a:ext cx="7848600" cy="1981200"/>
          </a:xfrm>
        </p:spPr>
        <p:txBody>
          <a:bodyPr/>
          <a:lstStyle/>
          <a:p>
            <a:pPr marL="0" indent="0" algn="just" eaLnBrk="1" hangingPunct="1">
              <a:lnSpc>
                <a:spcPct val="90000"/>
              </a:lnSpc>
              <a:buFontTx/>
              <a:buNone/>
            </a:pPr>
            <a:r>
              <a:rPr lang="en-US" sz="4400" b="1" cap="small"/>
              <a:t>Cell Membrane: </a:t>
            </a:r>
            <a:r>
              <a:rPr lang="en-US" sz="2800"/>
              <a:t>The </a:t>
            </a:r>
            <a:r>
              <a:rPr lang="en-US" sz="2800" b="1" cap="small"/>
              <a:t>Phospholipid Bilayer</a:t>
            </a:r>
            <a:r>
              <a:rPr lang="en-US" sz="2800"/>
              <a:t> is </a:t>
            </a:r>
            <a:r>
              <a:rPr lang="en-US" sz="2800" b="1"/>
              <a:t>semi-permeable</a:t>
            </a:r>
            <a:r>
              <a:rPr lang="en-US" sz="2800"/>
              <a:t>, meaning it allows some materials to pass through freely, while other materials cannot.</a:t>
            </a:r>
          </a:p>
        </p:txBody>
      </p:sp>
      <p:sp>
        <p:nvSpPr>
          <p:cNvPr id="13" name="TextBox 12"/>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grpSp>
        <p:nvGrpSpPr>
          <p:cNvPr id="12" name="Group 11"/>
          <p:cNvGrpSpPr/>
          <p:nvPr/>
        </p:nvGrpSpPr>
        <p:grpSpPr>
          <a:xfrm>
            <a:off x="457200" y="2886078"/>
            <a:ext cx="8229600" cy="1076322"/>
            <a:chOff x="485768" y="3048000"/>
            <a:chExt cx="7724792" cy="838200"/>
          </a:xfrm>
        </p:grpSpPr>
        <p:grpSp>
          <p:nvGrpSpPr>
            <p:cNvPr id="11" name="Group 10"/>
            <p:cNvGrpSpPr/>
            <p:nvPr/>
          </p:nvGrpSpPr>
          <p:grpSpPr>
            <a:xfrm>
              <a:off x="485768" y="3067048"/>
              <a:ext cx="1581160" cy="762000"/>
              <a:chOff x="485768" y="3067048"/>
              <a:chExt cx="1581160" cy="762000"/>
            </a:xfrm>
          </p:grpSpPr>
          <p:grpSp>
            <p:nvGrpSpPr>
              <p:cNvPr id="10" name="Group 9"/>
              <p:cNvGrpSpPr/>
              <p:nvPr/>
            </p:nvGrpSpPr>
            <p:grpSpPr>
              <a:xfrm>
                <a:off x="485768" y="3133724"/>
                <a:ext cx="228600" cy="676276"/>
                <a:chOff x="700088" y="3133724"/>
                <a:chExt cx="228600" cy="676276"/>
              </a:xfrm>
            </p:grpSpPr>
            <p:sp>
              <p:nvSpPr>
                <p:cNvPr id="7" name="Left Brace 6"/>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8" name="Oval 7"/>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681032" y="3067048"/>
                <a:ext cx="228600" cy="676276"/>
                <a:chOff x="700088" y="3133724"/>
                <a:chExt cx="228600" cy="676276"/>
              </a:xfrm>
            </p:grpSpPr>
            <p:sp>
              <p:nvSpPr>
                <p:cNvPr id="15" name="Left Brace 14"/>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6" name="Oval 15"/>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9900"/>
                    </a:solidFill>
                  </a:endParaRPr>
                </a:p>
              </p:txBody>
            </p:sp>
          </p:grpSp>
          <p:grpSp>
            <p:nvGrpSpPr>
              <p:cNvPr id="17" name="Group 16"/>
              <p:cNvGrpSpPr/>
              <p:nvPr/>
            </p:nvGrpSpPr>
            <p:grpSpPr>
              <a:xfrm>
                <a:off x="900112" y="3109912"/>
                <a:ext cx="228600" cy="676276"/>
                <a:chOff x="700088" y="3133724"/>
                <a:chExt cx="228600" cy="676276"/>
              </a:xfrm>
            </p:grpSpPr>
            <p:sp>
              <p:nvSpPr>
                <p:cNvPr id="18" name="Left Brace 17"/>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9" name="Oval 18"/>
                <p:cNvSpPr/>
                <p:nvPr/>
              </p:nvSpPr>
              <p:spPr>
                <a:xfrm>
                  <a:off x="700088" y="3133724"/>
                  <a:ext cx="228600" cy="161925"/>
                </a:xfrm>
                <a:prstGeom prst="ellipse">
                  <a:avLst/>
                </a:prstGeom>
                <a:solidFill>
                  <a:srgbClr val="FF99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1114424" y="3133724"/>
                <a:ext cx="228600" cy="676276"/>
                <a:chOff x="700088" y="3133724"/>
                <a:chExt cx="228600" cy="676276"/>
              </a:xfrm>
            </p:grpSpPr>
            <p:sp>
              <p:nvSpPr>
                <p:cNvPr id="21" name="Left Brace 20"/>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22" name="Oval 21"/>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1276352" y="3100384"/>
                <a:ext cx="228600" cy="676276"/>
                <a:chOff x="700088" y="3133724"/>
                <a:chExt cx="228600" cy="676276"/>
              </a:xfrm>
            </p:grpSpPr>
            <p:sp>
              <p:nvSpPr>
                <p:cNvPr id="24" name="Left Brace 23"/>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25" name="Oval 24"/>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1462088" y="3152772"/>
                <a:ext cx="228600" cy="676276"/>
                <a:chOff x="700088" y="3133724"/>
                <a:chExt cx="228600" cy="676276"/>
              </a:xfrm>
            </p:grpSpPr>
            <p:sp>
              <p:nvSpPr>
                <p:cNvPr id="27" name="Left Brace 26"/>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28" name="Oval 27"/>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1614488" y="3133724"/>
                <a:ext cx="228600" cy="676276"/>
                <a:chOff x="700088" y="3133724"/>
                <a:chExt cx="228600" cy="676276"/>
              </a:xfrm>
            </p:grpSpPr>
            <p:sp>
              <p:nvSpPr>
                <p:cNvPr id="30" name="Left Brace 29"/>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31" name="Oval 30"/>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1838328" y="3124200"/>
                <a:ext cx="228600" cy="676276"/>
                <a:chOff x="700088" y="3133724"/>
                <a:chExt cx="228600" cy="676276"/>
              </a:xfrm>
            </p:grpSpPr>
            <p:sp>
              <p:nvSpPr>
                <p:cNvPr id="33" name="Left Brace 32"/>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34" name="Oval 33"/>
                <p:cNvSpPr/>
                <p:nvPr/>
              </p:nvSpPr>
              <p:spPr>
                <a:xfrm>
                  <a:off x="700088" y="3133724"/>
                  <a:ext cx="228600" cy="161925"/>
                </a:xfrm>
                <a:prstGeom prst="ellipse">
                  <a:avLst/>
                </a:prstGeom>
                <a:solidFill>
                  <a:srgbClr val="FF99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9900"/>
                    </a:solidFill>
                  </a:endParaRPr>
                </a:p>
              </p:txBody>
            </p:sp>
          </p:grpSp>
        </p:grpSp>
        <p:grpSp>
          <p:nvGrpSpPr>
            <p:cNvPr id="36" name="Group 35"/>
            <p:cNvGrpSpPr/>
            <p:nvPr/>
          </p:nvGrpSpPr>
          <p:grpSpPr>
            <a:xfrm>
              <a:off x="5124440" y="3124200"/>
              <a:ext cx="1581160" cy="762000"/>
              <a:chOff x="485768" y="3067048"/>
              <a:chExt cx="1581160" cy="762000"/>
            </a:xfrm>
          </p:grpSpPr>
          <p:grpSp>
            <p:nvGrpSpPr>
              <p:cNvPr id="37" name="Group 36"/>
              <p:cNvGrpSpPr/>
              <p:nvPr/>
            </p:nvGrpSpPr>
            <p:grpSpPr>
              <a:xfrm>
                <a:off x="485768" y="3133724"/>
                <a:ext cx="228600" cy="676276"/>
                <a:chOff x="700088" y="3133724"/>
                <a:chExt cx="228600" cy="676276"/>
              </a:xfrm>
            </p:grpSpPr>
            <p:sp>
              <p:nvSpPr>
                <p:cNvPr id="59" name="Left Brace 58"/>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60" name="Oval 59"/>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p:cNvGrpSpPr/>
              <p:nvPr/>
            </p:nvGrpSpPr>
            <p:grpSpPr>
              <a:xfrm>
                <a:off x="681032" y="3067048"/>
                <a:ext cx="228600" cy="676276"/>
                <a:chOff x="700088" y="3133724"/>
                <a:chExt cx="228600" cy="676276"/>
              </a:xfrm>
            </p:grpSpPr>
            <p:sp>
              <p:nvSpPr>
                <p:cNvPr id="57" name="Left Brace 56"/>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58" name="Oval 57"/>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9900"/>
                    </a:solidFill>
                  </a:endParaRPr>
                </a:p>
              </p:txBody>
            </p:sp>
          </p:grpSp>
          <p:grpSp>
            <p:nvGrpSpPr>
              <p:cNvPr id="39" name="Group 38"/>
              <p:cNvGrpSpPr/>
              <p:nvPr/>
            </p:nvGrpSpPr>
            <p:grpSpPr>
              <a:xfrm>
                <a:off x="900112" y="3109912"/>
                <a:ext cx="228600" cy="676276"/>
                <a:chOff x="700088" y="3133724"/>
                <a:chExt cx="228600" cy="676276"/>
              </a:xfrm>
            </p:grpSpPr>
            <p:sp>
              <p:nvSpPr>
                <p:cNvPr id="55" name="Left Brace 54"/>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56" name="Oval 55"/>
                <p:cNvSpPr/>
                <p:nvPr/>
              </p:nvSpPr>
              <p:spPr>
                <a:xfrm>
                  <a:off x="700088" y="3133724"/>
                  <a:ext cx="228600" cy="161925"/>
                </a:xfrm>
                <a:prstGeom prst="ellipse">
                  <a:avLst/>
                </a:prstGeom>
                <a:solidFill>
                  <a:srgbClr val="FF99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p:cNvGrpSpPr/>
              <p:nvPr/>
            </p:nvGrpSpPr>
            <p:grpSpPr>
              <a:xfrm>
                <a:off x="1114424" y="3133724"/>
                <a:ext cx="228600" cy="676276"/>
                <a:chOff x="700088" y="3133724"/>
                <a:chExt cx="228600" cy="676276"/>
              </a:xfrm>
            </p:grpSpPr>
            <p:sp>
              <p:nvSpPr>
                <p:cNvPr id="53" name="Left Brace 52"/>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54" name="Oval 53"/>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p:cNvGrpSpPr/>
              <p:nvPr/>
            </p:nvGrpSpPr>
            <p:grpSpPr>
              <a:xfrm>
                <a:off x="1276352" y="3100384"/>
                <a:ext cx="228600" cy="676276"/>
                <a:chOff x="700088" y="3133724"/>
                <a:chExt cx="228600" cy="676276"/>
              </a:xfrm>
            </p:grpSpPr>
            <p:sp>
              <p:nvSpPr>
                <p:cNvPr id="51" name="Left Brace 50"/>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52" name="Oval 51"/>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p:cNvGrpSpPr/>
              <p:nvPr/>
            </p:nvGrpSpPr>
            <p:grpSpPr>
              <a:xfrm>
                <a:off x="1462088" y="3152772"/>
                <a:ext cx="228600" cy="676276"/>
                <a:chOff x="700088" y="3133724"/>
                <a:chExt cx="228600" cy="676276"/>
              </a:xfrm>
            </p:grpSpPr>
            <p:sp>
              <p:nvSpPr>
                <p:cNvPr id="49" name="Left Brace 48"/>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50" name="Oval 49"/>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p:cNvGrpSpPr/>
              <p:nvPr/>
            </p:nvGrpSpPr>
            <p:grpSpPr>
              <a:xfrm>
                <a:off x="1614488" y="3133724"/>
                <a:ext cx="228600" cy="676276"/>
                <a:chOff x="700088" y="3133724"/>
                <a:chExt cx="228600" cy="676276"/>
              </a:xfrm>
            </p:grpSpPr>
            <p:sp>
              <p:nvSpPr>
                <p:cNvPr id="47" name="Left Brace 46"/>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48" name="Oval 47"/>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p:cNvGrpSpPr/>
              <p:nvPr/>
            </p:nvGrpSpPr>
            <p:grpSpPr>
              <a:xfrm>
                <a:off x="1838328" y="3124200"/>
                <a:ext cx="228600" cy="676276"/>
                <a:chOff x="700088" y="3133724"/>
                <a:chExt cx="228600" cy="676276"/>
              </a:xfrm>
            </p:grpSpPr>
            <p:sp>
              <p:nvSpPr>
                <p:cNvPr id="45" name="Left Brace 44"/>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46" name="Oval 45"/>
                <p:cNvSpPr/>
                <p:nvPr/>
              </p:nvSpPr>
              <p:spPr>
                <a:xfrm>
                  <a:off x="700088" y="3133724"/>
                  <a:ext cx="228600" cy="161925"/>
                </a:xfrm>
                <a:prstGeom prst="ellipse">
                  <a:avLst/>
                </a:prstGeom>
                <a:solidFill>
                  <a:srgbClr val="FF99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9900"/>
                    </a:solidFill>
                  </a:endParaRPr>
                </a:p>
              </p:txBody>
            </p:sp>
          </p:grpSp>
        </p:grpSp>
        <p:grpSp>
          <p:nvGrpSpPr>
            <p:cNvPr id="61" name="Group 60"/>
            <p:cNvGrpSpPr/>
            <p:nvPr/>
          </p:nvGrpSpPr>
          <p:grpSpPr>
            <a:xfrm>
              <a:off x="3600440" y="3124200"/>
              <a:ext cx="1581160" cy="762000"/>
              <a:chOff x="485768" y="3067048"/>
              <a:chExt cx="1581160" cy="762000"/>
            </a:xfrm>
          </p:grpSpPr>
          <p:grpSp>
            <p:nvGrpSpPr>
              <p:cNvPr id="62" name="Group 61"/>
              <p:cNvGrpSpPr/>
              <p:nvPr/>
            </p:nvGrpSpPr>
            <p:grpSpPr>
              <a:xfrm>
                <a:off x="485768" y="3133724"/>
                <a:ext cx="228600" cy="676276"/>
                <a:chOff x="700088" y="3133724"/>
                <a:chExt cx="228600" cy="676276"/>
              </a:xfrm>
            </p:grpSpPr>
            <p:sp>
              <p:nvSpPr>
                <p:cNvPr id="84" name="Left Brace 83"/>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85" name="Oval 84"/>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2"/>
              <p:cNvGrpSpPr/>
              <p:nvPr/>
            </p:nvGrpSpPr>
            <p:grpSpPr>
              <a:xfrm>
                <a:off x="681032" y="3067048"/>
                <a:ext cx="228600" cy="676276"/>
                <a:chOff x="700088" y="3133724"/>
                <a:chExt cx="228600" cy="676276"/>
              </a:xfrm>
            </p:grpSpPr>
            <p:sp>
              <p:nvSpPr>
                <p:cNvPr id="82" name="Left Brace 81"/>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83" name="Oval 82"/>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9900"/>
                    </a:solidFill>
                  </a:endParaRPr>
                </a:p>
              </p:txBody>
            </p:sp>
          </p:grpSp>
          <p:grpSp>
            <p:nvGrpSpPr>
              <p:cNvPr id="64" name="Group 63"/>
              <p:cNvGrpSpPr/>
              <p:nvPr/>
            </p:nvGrpSpPr>
            <p:grpSpPr>
              <a:xfrm>
                <a:off x="900112" y="3109912"/>
                <a:ext cx="228600" cy="676276"/>
                <a:chOff x="700088" y="3133724"/>
                <a:chExt cx="228600" cy="676276"/>
              </a:xfrm>
            </p:grpSpPr>
            <p:sp>
              <p:nvSpPr>
                <p:cNvPr id="80" name="Left Brace 79"/>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81" name="Oval 80"/>
                <p:cNvSpPr/>
                <p:nvPr/>
              </p:nvSpPr>
              <p:spPr>
                <a:xfrm>
                  <a:off x="700088" y="3133724"/>
                  <a:ext cx="228600" cy="161925"/>
                </a:xfrm>
                <a:prstGeom prst="ellipse">
                  <a:avLst/>
                </a:prstGeom>
                <a:solidFill>
                  <a:srgbClr val="FF99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p:cNvGrpSpPr/>
              <p:nvPr/>
            </p:nvGrpSpPr>
            <p:grpSpPr>
              <a:xfrm>
                <a:off x="1114424" y="3133724"/>
                <a:ext cx="228600" cy="676276"/>
                <a:chOff x="700088" y="3133724"/>
                <a:chExt cx="228600" cy="676276"/>
              </a:xfrm>
            </p:grpSpPr>
            <p:sp>
              <p:nvSpPr>
                <p:cNvPr id="78" name="Left Brace 77"/>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79" name="Oval 78"/>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65"/>
              <p:cNvGrpSpPr/>
              <p:nvPr/>
            </p:nvGrpSpPr>
            <p:grpSpPr>
              <a:xfrm>
                <a:off x="1276352" y="3100384"/>
                <a:ext cx="228600" cy="676276"/>
                <a:chOff x="700088" y="3133724"/>
                <a:chExt cx="228600" cy="676276"/>
              </a:xfrm>
            </p:grpSpPr>
            <p:sp>
              <p:nvSpPr>
                <p:cNvPr id="76" name="Left Brace 75"/>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77" name="Oval 76"/>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66"/>
              <p:cNvGrpSpPr/>
              <p:nvPr/>
            </p:nvGrpSpPr>
            <p:grpSpPr>
              <a:xfrm>
                <a:off x="1462088" y="3152772"/>
                <a:ext cx="228600" cy="676276"/>
                <a:chOff x="700088" y="3133724"/>
                <a:chExt cx="228600" cy="676276"/>
              </a:xfrm>
            </p:grpSpPr>
            <p:sp>
              <p:nvSpPr>
                <p:cNvPr id="74" name="Left Brace 73"/>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75" name="Oval 74"/>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67"/>
              <p:cNvGrpSpPr/>
              <p:nvPr/>
            </p:nvGrpSpPr>
            <p:grpSpPr>
              <a:xfrm>
                <a:off x="1614488" y="3133724"/>
                <a:ext cx="228600" cy="676276"/>
                <a:chOff x="700088" y="3133724"/>
                <a:chExt cx="228600" cy="676276"/>
              </a:xfrm>
            </p:grpSpPr>
            <p:sp>
              <p:nvSpPr>
                <p:cNvPr id="72" name="Left Brace 71"/>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73" name="Oval 72"/>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68"/>
              <p:cNvGrpSpPr/>
              <p:nvPr/>
            </p:nvGrpSpPr>
            <p:grpSpPr>
              <a:xfrm>
                <a:off x="1838328" y="3124200"/>
                <a:ext cx="228600" cy="676276"/>
                <a:chOff x="700088" y="3133724"/>
                <a:chExt cx="228600" cy="676276"/>
              </a:xfrm>
            </p:grpSpPr>
            <p:sp>
              <p:nvSpPr>
                <p:cNvPr id="70" name="Left Brace 69"/>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71" name="Oval 70"/>
                <p:cNvSpPr/>
                <p:nvPr/>
              </p:nvSpPr>
              <p:spPr>
                <a:xfrm>
                  <a:off x="700088" y="3133724"/>
                  <a:ext cx="228600" cy="161925"/>
                </a:xfrm>
                <a:prstGeom prst="ellipse">
                  <a:avLst/>
                </a:prstGeom>
                <a:solidFill>
                  <a:srgbClr val="FF99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9900"/>
                    </a:solidFill>
                  </a:endParaRPr>
                </a:p>
              </p:txBody>
            </p:sp>
          </p:grpSp>
        </p:grpSp>
        <p:grpSp>
          <p:nvGrpSpPr>
            <p:cNvPr id="86" name="Group 85"/>
            <p:cNvGrpSpPr/>
            <p:nvPr/>
          </p:nvGrpSpPr>
          <p:grpSpPr>
            <a:xfrm>
              <a:off x="2076440" y="3048000"/>
              <a:ext cx="1581160" cy="762000"/>
              <a:chOff x="485768" y="3067048"/>
              <a:chExt cx="1581160" cy="762000"/>
            </a:xfrm>
          </p:grpSpPr>
          <p:grpSp>
            <p:nvGrpSpPr>
              <p:cNvPr id="87" name="Group 86"/>
              <p:cNvGrpSpPr/>
              <p:nvPr/>
            </p:nvGrpSpPr>
            <p:grpSpPr>
              <a:xfrm>
                <a:off x="485768" y="3133724"/>
                <a:ext cx="228600" cy="676276"/>
                <a:chOff x="700088" y="3133724"/>
                <a:chExt cx="228600" cy="676276"/>
              </a:xfrm>
            </p:grpSpPr>
            <p:sp>
              <p:nvSpPr>
                <p:cNvPr id="109" name="Left Brace 108"/>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10" name="Oval 109"/>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87"/>
              <p:cNvGrpSpPr/>
              <p:nvPr/>
            </p:nvGrpSpPr>
            <p:grpSpPr>
              <a:xfrm>
                <a:off x="681032" y="3067048"/>
                <a:ext cx="228600" cy="676276"/>
                <a:chOff x="700088" y="3133724"/>
                <a:chExt cx="228600" cy="676276"/>
              </a:xfrm>
            </p:grpSpPr>
            <p:sp>
              <p:nvSpPr>
                <p:cNvPr id="107" name="Left Brace 106"/>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08" name="Oval 107"/>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9900"/>
                    </a:solidFill>
                  </a:endParaRPr>
                </a:p>
              </p:txBody>
            </p:sp>
          </p:grpSp>
          <p:grpSp>
            <p:nvGrpSpPr>
              <p:cNvPr id="89" name="Group 88"/>
              <p:cNvGrpSpPr/>
              <p:nvPr/>
            </p:nvGrpSpPr>
            <p:grpSpPr>
              <a:xfrm>
                <a:off x="900112" y="3109912"/>
                <a:ext cx="228600" cy="676276"/>
                <a:chOff x="700088" y="3133724"/>
                <a:chExt cx="228600" cy="676276"/>
              </a:xfrm>
            </p:grpSpPr>
            <p:sp>
              <p:nvSpPr>
                <p:cNvPr id="105" name="Left Brace 104"/>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06" name="Oval 105"/>
                <p:cNvSpPr/>
                <p:nvPr/>
              </p:nvSpPr>
              <p:spPr>
                <a:xfrm>
                  <a:off x="700088" y="3133724"/>
                  <a:ext cx="228600" cy="161925"/>
                </a:xfrm>
                <a:prstGeom prst="ellipse">
                  <a:avLst/>
                </a:prstGeom>
                <a:solidFill>
                  <a:srgbClr val="FF99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 name="Group 89"/>
              <p:cNvGrpSpPr/>
              <p:nvPr/>
            </p:nvGrpSpPr>
            <p:grpSpPr>
              <a:xfrm>
                <a:off x="1114424" y="3133724"/>
                <a:ext cx="228600" cy="676276"/>
                <a:chOff x="700088" y="3133724"/>
                <a:chExt cx="228600" cy="676276"/>
              </a:xfrm>
            </p:grpSpPr>
            <p:sp>
              <p:nvSpPr>
                <p:cNvPr id="103" name="Left Brace 102"/>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04" name="Oval 103"/>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 name="Group 90"/>
              <p:cNvGrpSpPr/>
              <p:nvPr/>
            </p:nvGrpSpPr>
            <p:grpSpPr>
              <a:xfrm>
                <a:off x="1276352" y="3100384"/>
                <a:ext cx="228600" cy="676276"/>
                <a:chOff x="700088" y="3133724"/>
                <a:chExt cx="228600" cy="676276"/>
              </a:xfrm>
            </p:grpSpPr>
            <p:sp>
              <p:nvSpPr>
                <p:cNvPr id="101" name="Left Brace 100"/>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02" name="Oval 101"/>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2" name="Group 91"/>
              <p:cNvGrpSpPr/>
              <p:nvPr/>
            </p:nvGrpSpPr>
            <p:grpSpPr>
              <a:xfrm>
                <a:off x="1462088" y="3152772"/>
                <a:ext cx="228600" cy="676276"/>
                <a:chOff x="700088" y="3133724"/>
                <a:chExt cx="228600" cy="676276"/>
              </a:xfrm>
            </p:grpSpPr>
            <p:sp>
              <p:nvSpPr>
                <p:cNvPr id="99" name="Left Brace 98"/>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00" name="Oval 99"/>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 name="Group 92"/>
              <p:cNvGrpSpPr/>
              <p:nvPr/>
            </p:nvGrpSpPr>
            <p:grpSpPr>
              <a:xfrm>
                <a:off x="1614488" y="3133724"/>
                <a:ext cx="228600" cy="676276"/>
                <a:chOff x="700088" y="3133724"/>
                <a:chExt cx="228600" cy="676276"/>
              </a:xfrm>
            </p:grpSpPr>
            <p:sp>
              <p:nvSpPr>
                <p:cNvPr id="97" name="Left Brace 96"/>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98" name="Oval 97"/>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93"/>
              <p:cNvGrpSpPr/>
              <p:nvPr/>
            </p:nvGrpSpPr>
            <p:grpSpPr>
              <a:xfrm>
                <a:off x="1838328" y="3124200"/>
                <a:ext cx="228600" cy="676276"/>
                <a:chOff x="700088" y="3133724"/>
                <a:chExt cx="228600" cy="676276"/>
              </a:xfrm>
            </p:grpSpPr>
            <p:sp>
              <p:nvSpPr>
                <p:cNvPr id="95" name="Left Brace 94"/>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96" name="Oval 95"/>
                <p:cNvSpPr/>
                <p:nvPr/>
              </p:nvSpPr>
              <p:spPr>
                <a:xfrm>
                  <a:off x="700088" y="3133724"/>
                  <a:ext cx="228600" cy="161925"/>
                </a:xfrm>
                <a:prstGeom prst="ellipse">
                  <a:avLst/>
                </a:prstGeom>
                <a:solidFill>
                  <a:srgbClr val="FF99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9900"/>
                    </a:solidFill>
                  </a:endParaRPr>
                </a:p>
              </p:txBody>
            </p:sp>
          </p:grpSp>
        </p:grpSp>
        <p:grpSp>
          <p:nvGrpSpPr>
            <p:cNvPr id="111" name="Group 110"/>
            <p:cNvGrpSpPr/>
            <p:nvPr/>
          </p:nvGrpSpPr>
          <p:grpSpPr>
            <a:xfrm>
              <a:off x="6629400" y="3124200"/>
              <a:ext cx="1581160" cy="762000"/>
              <a:chOff x="485768" y="3067048"/>
              <a:chExt cx="1581160" cy="762000"/>
            </a:xfrm>
          </p:grpSpPr>
          <p:grpSp>
            <p:nvGrpSpPr>
              <p:cNvPr id="112" name="Group 111"/>
              <p:cNvGrpSpPr/>
              <p:nvPr/>
            </p:nvGrpSpPr>
            <p:grpSpPr>
              <a:xfrm>
                <a:off x="485768" y="3133724"/>
                <a:ext cx="228600" cy="676276"/>
                <a:chOff x="700088" y="3133724"/>
                <a:chExt cx="228600" cy="676276"/>
              </a:xfrm>
            </p:grpSpPr>
            <p:sp>
              <p:nvSpPr>
                <p:cNvPr id="134" name="Left Brace 133"/>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35" name="Oval 134"/>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 name="Group 112"/>
              <p:cNvGrpSpPr/>
              <p:nvPr/>
            </p:nvGrpSpPr>
            <p:grpSpPr>
              <a:xfrm>
                <a:off x="681032" y="3067048"/>
                <a:ext cx="228600" cy="676276"/>
                <a:chOff x="700088" y="3133724"/>
                <a:chExt cx="228600" cy="676276"/>
              </a:xfrm>
            </p:grpSpPr>
            <p:sp>
              <p:nvSpPr>
                <p:cNvPr id="132" name="Left Brace 131"/>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33" name="Oval 132"/>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9900"/>
                    </a:solidFill>
                  </a:endParaRPr>
                </a:p>
              </p:txBody>
            </p:sp>
          </p:grpSp>
          <p:grpSp>
            <p:nvGrpSpPr>
              <p:cNvPr id="114" name="Group 113"/>
              <p:cNvGrpSpPr/>
              <p:nvPr/>
            </p:nvGrpSpPr>
            <p:grpSpPr>
              <a:xfrm>
                <a:off x="900112" y="3109912"/>
                <a:ext cx="228600" cy="676276"/>
                <a:chOff x="700088" y="3133724"/>
                <a:chExt cx="228600" cy="676276"/>
              </a:xfrm>
            </p:grpSpPr>
            <p:sp>
              <p:nvSpPr>
                <p:cNvPr id="130" name="Left Brace 129"/>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31" name="Oval 130"/>
                <p:cNvSpPr/>
                <p:nvPr/>
              </p:nvSpPr>
              <p:spPr>
                <a:xfrm>
                  <a:off x="700088" y="3133724"/>
                  <a:ext cx="228600" cy="161925"/>
                </a:xfrm>
                <a:prstGeom prst="ellipse">
                  <a:avLst/>
                </a:prstGeom>
                <a:solidFill>
                  <a:srgbClr val="FF99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 name="Group 114"/>
              <p:cNvGrpSpPr/>
              <p:nvPr/>
            </p:nvGrpSpPr>
            <p:grpSpPr>
              <a:xfrm>
                <a:off x="1114424" y="3133724"/>
                <a:ext cx="228600" cy="676276"/>
                <a:chOff x="700088" y="3133724"/>
                <a:chExt cx="228600" cy="676276"/>
              </a:xfrm>
            </p:grpSpPr>
            <p:sp>
              <p:nvSpPr>
                <p:cNvPr id="128" name="Left Brace 127"/>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29" name="Oval 128"/>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 name="Group 115"/>
              <p:cNvGrpSpPr/>
              <p:nvPr/>
            </p:nvGrpSpPr>
            <p:grpSpPr>
              <a:xfrm>
                <a:off x="1276352" y="3100384"/>
                <a:ext cx="228600" cy="676276"/>
                <a:chOff x="700088" y="3133724"/>
                <a:chExt cx="228600" cy="676276"/>
              </a:xfrm>
            </p:grpSpPr>
            <p:sp>
              <p:nvSpPr>
                <p:cNvPr id="126" name="Left Brace 125"/>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27" name="Oval 126"/>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116"/>
              <p:cNvGrpSpPr/>
              <p:nvPr/>
            </p:nvGrpSpPr>
            <p:grpSpPr>
              <a:xfrm>
                <a:off x="1462088" y="3152772"/>
                <a:ext cx="228600" cy="676276"/>
                <a:chOff x="700088" y="3133724"/>
                <a:chExt cx="228600" cy="676276"/>
              </a:xfrm>
            </p:grpSpPr>
            <p:sp>
              <p:nvSpPr>
                <p:cNvPr id="124" name="Left Brace 123"/>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25" name="Oval 124"/>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8" name="Group 117"/>
              <p:cNvGrpSpPr/>
              <p:nvPr/>
            </p:nvGrpSpPr>
            <p:grpSpPr>
              <a:xfrm>
                <a:off x="1614488" y="3133724"/>
                <a:ext cx="228600" cy="676276"/>
                <a:chOff x="700088" y="3133724"/>
                <a:chExt cx="228600" cy="676276"/>
              </a:xfrm>
            </p:grpSpPr>
            <p:sp>
              <p:nvSpPr>
                <p:cNvPr id="122" name="Left Brace 121"/>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23" name="Oval 122"/>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9" name="Group 118"/>
              <p:cNvGrpSpPr/>
              <p:nvPr/>
            </p:nvGrpSpPr>
            <p:grpSpPr>
              <a:xfrm>
                <a:off x="1838328" y="3124200"/>
                <a:ext cx="228600" cy="676276"/>
                <a:chOff x="700088" y="3133724"/>
                <a:chExt cx="228600" cy="676276"/>
              </a:xfrm>
            </p:grpSpPr>
            <p:sp>
              <p:nvSpPr>
                <p:cNvPr id="120" name="Left Brace 119"/>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21" name="Oval 120"/>
                <p:cNvSpPr/>
                <p:nvPr/>
              </p:nvSpPr>
              <p:spPr>
                <a:xfrm>
                  <a:off x="700088" y="3133724"/>
                  <a:ext cx="228600" cy="161925"/>
                </a:xfrm>
                <a:prstGeom prst="ellipse">
                  <a:avLst/>
                </a:prstGeom>
                <a:solidFill>
                  <a:srgbClr val="FF99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9900"/>
                    </a:solidFill>
                  </a:endParaRPr>
                </a:p>
              </p:txBody>
            </p:sp>
          </p:grpSp>
        </p:grpSp>
      </p:grpSp>
      <p:grpSp>
        <p:nvGrpSpPr>
          <p:cNvPr id="137" name="Group 136"/>
          <p:cNvGrpSpPr/>
          <p:nvPr/>
        </p:nvGrpSpPr>
        <p:grpSpPr>
          <a:xfrm rot="10800000">
            <a:off x="457200" y="4038600"/>
            <a:ext cx="8229600" cy="1140838"/>
            <a:chOff x="485768" y="3048000"/>
            <a:chExt cx="7724792" cy="838200"/>
          </a:xfrm>
        </p:grpSpPr>
        <p:grpSp>
          <p:nvGrpSpPr>
            <p:cNvPr id="138" name="Group 137"/>
            <p:cNvGrpSpPr/>
            <p:nvPr/>
          </p:nvGrpSpPr>
          <p:grpSpPr>
            <a:xfrm>
              <a:off x="485768" y="3067048"/>
              <a:ext cx="1581160" cy="762000"/>
              <a:chOff x="485768" y="3067048"/>
              <a:chExt cx="1581160" cy="762000"/>
            </a:xfrm>
          </p:grpSpPr>
          <p:grpSp>
            <p:nvGrpSpPr>
              <p:cNvPr id="239" name="Group 238"/>
              <p:cNvGrpSpPr/>
              <p:nvPr/>
            </p:nvGrpSpPr>
            <p:grpSpPr>
              <a:xfrm>
                <a:off x="485768" y="3133724"/>
                <a:ext cx="228600" cy="676276"/>
                <a:chOff x="700088" y="3133724"/>
                <a:chExt cx="228600" cy="676276"/>
              </a:xfrm>
            </p:grpSpPr>
            <p:sp>
              <p:nvSpPr>
                <p:cNvPr id="261" name="Left Brace 260"/>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262" name="Oval 261"/>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0" name="Group 239"/>
              <p:cNvGrpSpPr/>
              <p:nvPr/>
            </p:nvGrpSpPr>
            <p:grpSpPr>
              <a:xfrm>
                <a:off x="681032" y="3067048"/>
                <a:ext cx="228600" cy="676276"/>
                <a:chOff x="700088" y="3133724"/>
                <a:chExt cx="228600" cy="676276"/>
              </a:xfrm>
            </p:grpSpPr>
            <p:sp>
              <p:nvSpPr>
                <p:cNvPr id="259" name="Left Brace 258"/>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260" name="Oval 259"/>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9900"/>
                    </a:solidFill>
                  </a:endParaRPr>
                </a:p>
              </p:txBody>
            </p:sp>
          </p:grpSp>
          <p:grpSp>
            <p:nvGrpSpPr>
              <p:cNvPr id="241" name="Group 240"/>
              <p:cNvGrpSpPr/>
              <p:nvPr/>
            </p:nvGrpSpPr>
            <p:grpSpPr>
              <a:xfrm>
                <a:off x="900112" y="3109912"/>
                <a:ext cx="228600" cy="676276"/>
                <a:chOff x="700088" y="3133724"/>
                <a:chExt cx="228600" cy="676276"/>
              </a:xfrm>
            </p:grpSpPr>
            <p:sp>
              <p:nvSpPr>
                <p:cNvPr id="257" name="Left Brace 256"/>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258" name="Oval 257"/>
                <p:cNvSpPr/>
                <p:nvPr/>
              </p:nvSpPr>
              <p:spPr>
                <a:xfrm>
                  <a:off x="700088" y="3133724"/>
                  <a:ext cx="228600" cy="161925"/>
                </a:xfrm>
                <a:prstGeom prst="ellipse">
                  <a:avLst/>
                </a:prstGeom>
                <a:solidFill>
                  <a:srgbClr val="FF99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2" name="Group 241"/>
              <p:cNvGrpSpPr/>
              <p:nvPr/>
            </p:nvGrpSpPr>
            <p:grpSpPr>
              <a:xfrm>
                <a:off x="1114424" y="3133724"/>
                <a:ext cx="228600" cy="676276"/>
                <a:chOff x="700088" y="3133724"/>
                <a:chExt cx="228600" cy="676276"/>
              </a:xfrm>
            </p:grpSpPr>
            <p:sp>
              <p:nvSpPr>
                <p:cNvPr id="255" name="Left Brace 254"/>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256" name="Oval 255"/>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3" name="Group 242"/>
              <p:cNvGrpSpPr/>
              <p:nvPr/>
            </p:nvGrpSpPr>
            <p:grpSpPr>
              <a:xfrm>
                <a:off x="1276352" y="3100384"/>
                <a:ext cx="228600" cy="676276"/>
                <a:chOff x="700088" y="3133724"/>
                <a:chExt cx="228600" cy="676276"/>
              </a:xfrm>
            </p:grpSpPr>
            <p:sp>
              <p:nvSpPr>
                <p:cNvPr id="253" name="Left Brace 252"/>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254" name="Oval 253"/>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Group 243"/>
              <p:cNvGrpSpPr/>
              <p:nvPr/>
            </p:nvGrpSpPr>
            <p:grpSpPr>
              <a:xfrm>
                <a:off x="1462088" y="3152772"/>
                <a:ext cx="228600" cy="676276"/>
                <a:chOff x="700088" y="3133724"/>
                <a:chExt cx="228600" cy="676276"/>
              </a:xfrm>
            </p:grpSpPr>
            <p:sp>
              <p:nvSpPr>
                <p:cNvPr id="251" name="Left Brace 250"/>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252" name="Oval 251"/>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5" name="Group 244"/>
              <p:cNvGrpSpPr/>
              <p:nvPr/>
            </p:nvGrpSpPr>
            <p:grpSpPr>
              <a:xfrm>
                <a:off x="1614488" y="3133724"/>
                <a:ext cx="228600" cy="676276"/>
                <a:chOff x="700088" y="3133724"/>
                <a:chExt cx="228600" cy="676276"/>
              </a:xfrm>
            </p:grpSpPr>
            <p:sp>
              <p:nvSpPr>
                <p:cNvPr id="249" name="Left Brace 248"/>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250" name="Oval 249"/>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6" name="Group 245"/>
              <p:cNvGrpSpPr/>
              <p:nvPr/>
            </p:nvGrpSpPr>
            <p:grpSpPr>
              <a:xfrm>
                <a:off x="1838328" y="3124200"/>
                <a:ext cx="228600" cy="676276"/>
                <a:chOff x="700088" y="3133724"/>
                <a:chExt cx="228600" cy="676276"/>
              </a:xfrm>
            </p:grpSpPr>
            <p:sp>
              <p:nvSpPr>
                <p:cNvPr id="247" name="Left Brace 246"/>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248" name="Oval 247"/>
                <p:cNvSpPr/>
                <p:nvPr/>
              </p:nvSpPr>
              <p:spPr>
                <a:xfrm>
                  <a:off x="700088" y="3133724"/>
                  <a:ext cx="228600" cy="161925"/>
                </a:xfrm>
                <a:prstGeom prst="ellipse">
                  <a:avLst/>
                </a:prstGeom>
                <a:solidFill>
                  <a:srgbClr val="FF99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9900"/>
                    </a:solidFill>
                  </a:endParaRPr>
                </a:p>
              </p:txBody>
            </p:sp>
          </p:grpSp>
        </p:grpSp>
        <p:grpSp>
          <p:nvGrpSpPr>
            <p:cNvPr id="139" name="Group 138"/>
            <p:cNvGrpSpPr/>
            <p:nvPr/>
          </p:nvGrpSpPr>
          <p:grpSpPr>
            <a:xfrm>
              <a:off x="5124440" y="3124200"/>
              <a:ext cx="1581160" cy="762000"/>
              <a:chOff x="485768" y="3067048"/>
              <a:chExt cx="1581160" cy="762000"/>
            </a:xfrm>
          </p:grpSpPr>
          <p:grpSp>
            <p:nvGrpSpPr>
              <p:cNvPr id="215" name="Group 214"/>
              <p:cNvGrpSpPr/>
              <p:nvPr/>
            </p:nvGrpSpPr>
            <p:grpSpPr>
              <a:xfrm>
                <a:off x="485768" y="3133724"/>
                <a:ext cx="228600" cy="676276"/>
                <a:chOff x="700088" y="3133724"/>
                <a:chExt cx="228600" cy="676276"/>
              </a:xfrm>
            </p:grpSpPr>
            <p:sp>
              <p:nvSpPr>
                <p:cNvPr id="237" name="Left Brace 236"/>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238" name="Oval 237"/>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6" name="Group 215"/>
              <p:cNvGrpSpPr/>
              <p:nvPr/>
            </p:nvGrpSpPr>
            <p:grpSpPr>
              <a:xfrm>
                <a:off x="681032" y="3067048"/>
                <a:ext cx="228600" cy="676276"/>
                <a:chOff x="700088" y="3133724"/>
                <a:chExt cx="228600" cy="676276"/>
              </a:xfrm>
            </p:grpSpPr>
            <p:sp>
              <p:nvSpPr>
                <p:cNvPr id="235" name="Left Brace 234"/>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236" name="Oval 235"/>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9900"/>
                    </a:solidFill>
                  </a:endParaRPr>
                </a:p>
              </p:txBody>
            </p:sp>
          </p:grpSp>
          <p:grpSp>
            <p:nvGrpSpPr>
              <p:cNvPr id="217" name="Group 216"/>
              <p:cNvGrpSpPr/>
              <p:nvPr/>
            </p:nvGrpSpPr>
            <p:grpSpPr>
              <a:xfrm>
                <a:off x="900112" y="3109912"/>
                <a:ext cx="228600" cy="676276"/>
                <a:chOff x="700088" y="3133724"/>
                <a:chExt cx="228600" cy="676276"/>
              </a:xfrm>
            </p:grpSpPr>
            <p:sp>
              <p:nvSpPr>
                <p:cNvPr id="233" name="Left Brace 232"/>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234" name="Oval 233"/>
                <p:cNvSpPr/>
                <p:nvPr/>
              </p:nvSpPr>
              <p:spPr>
                <a:xfrm>
                  <a:off x="700088" y="3133724"/>
                  <a:ext cx="228600" cy="161925"/>
                </a:xfrm>
                <a:prstGeom prst="ellipse">
                  <a:avLst/>
                </a:prstGeom>
                <a:solidFill>
                  <a:srgbClr val="FF99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8" name="Group 217"/>
              <p:cNvGrpSpPr/>
              <p:nvPr/>
            </p:nvGrpSpPr>
            <p:grpSpPr>
              <a:xfrm>
                <a:off x="1114424" y="3133724"/>
                <a:ext cx="228600" cy="676276"/>
                <a:chOff x="700088" y="3133724"/>
                <a:chExt cx="228600" cy="676276"/>
              </a:xfrm>
            </p:grpSpPr>
            <p:sp>
              <p:nvSpPr>
                <p:cNvPr id="231" name="Left Brace 230"/>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232" name="Oval 231"/>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9" name="Group 218"/>
              <p:cNvGrpSpPr/>
              <p:nvPr/>
            </p:nvGrpSpPr>
            <p:grpSpPr>
              <a:xfrm>
                <a:off x="1276352" y="3100384"/>
                <a:ext cx="228600" cy="676276"/>
                <a:chOff x="700088" y="3133724"/>
                <a:chExt cx="228600" cy="676276"/>
              </a:xfrm>
            </p:grpSpPr>
            <p:sp>
              <p:nvSpPr>
                <p:cNvPr id="229" name="Left Brace 228"/>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230" name="Oval 229"/>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0" name="Group 219"/>
              <p:cNvGrpSpPr/>
              <p:nvPr/>
            </p:nvGrpSpPr>
            <p:grpSpPr>
              <a:xfrm>
                <a:off x="1462088" y="3152772"/>
                <a:ext cx="228600" cy="676276"/>
                <a:chOff x="700088" y="3133724"/>
                <a:chExt cx="228600" cy="676276"/>
              </a:xfrm>
            </p:grpSpPr>
            <p:sp>
              <p:nvSpPr>
                <p:cNvPr id="227" name="Left Brace 226"/>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228" name="Oval 227"/>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1" name="Group 220"/>
              <p:cNvGrpSpPr/>
              <p:nvPr/>
            </p:nvGrpSpPr>
            <p:grpSpPr>
              <a:xfrm>
                <a:off x="1614488" y="3133724"/>
                <a:ext cx="228600" cy="676276"/>
                <a:chOff x="700088" y="3133724"/>
                <a:chExt cx="228600" cy="676276"/>
              </a:xfrm>
            </p:grpSpPr>
            <p:sp>
              <p:nvSpPr>
                <p:cNvPr id="225" name="Left Brace 224"/>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226" name="Oval 225"/>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2" name="Group 221"/>
              <p:cNvGrpSpPr/>
              <p:nvPr/>
            </p:nvGrpSpPr>
            <p:grpSpPr>
              <a:xfrm>
                <a:off x="1838328" y="3124200"/>
                <a:ext cx="228600" cy="676276"/>
                <a:chOff x="700088" y="3133724"/>
                <a:chExt cx="228600" cy="676276"/>
              </a:xfrm>
            </p:grpSpPr>
            <p:sp>
              <p:nvSpPr>
                <p:cNvPr id="223" name="Left Brace 222"/>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224" name="Oval 223"/>
                <p:cNvSpPr/>
                <p:nvPr/>
              </p:nvSpPr>
              <p:spPr>
                <a:xfrm>
                  <a:off x="700088" y="3133724"/>
                  <a:ext cx="228600" cy="161925"/>
                </a:xfrm>
                <a:prstGeom prst="ellipse">
                  <a:avLst/>
                </a:prstGeom>
                <a:solidFill>
                  <a:srgbClr val="FF99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9900"/>
                    </a:solidFill>
                  </a:endParaRPr>
                </a:p>
              </p:txBody>
            </p:sp>
          </p:grpSp>
        </p:grpSp>
        <p:grpSp>
          <p:nvGrpSpPr>
            <p:cNvPr id="140" name="Group 139"/>
            <p:cNvGrpSpPr/>
            <p:nvPr/>
          </p:nvGrpSpPr>
          <p:grpSpPr>
            <a:xfrm>
              <a:off x="3600440" y="3124200"/>
              <a:ext cx="1581160" cy="762000"/>
              <a:chOff x="485768" y="3067048"/>
              <a:chExt cx="1581160" cy="762000"/>
            </a:xfrm>
          </p:grpSpPr>
          <p:grpSp>
            <p:nvGrpSpPr>
              <p:cNvPr id="191" name="Group 190"/>
              <p:cNvGrpSpPr/>
              <p:nvPr/>
            </p:nvGrpSpPr>
            <p:grpSpPr>
              <a:xfrm>
                <a:off x="485768" y="3133724"/>
                <a:ext cx="228600" cy="676276"/>
                <a:chOff x="700088" y="3133724"/>
                <a:chExt cx="228600" cy="676276"/>
              </a:xfrm>
            </p:grpSpPr>
            <p:sp>
              <p:nvSpPr>
                <p:cNvPr id="213" name="Left Brace 212"/>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214" name="Oval 213"/>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2" name="Group 191"/>
              <p:cNvGrpSpPr/>
              <p:nvPr/>
            </p:nvGrpSpPr>
            <p:grpSpPr>
              <a:xfrm>
                <a:off x="681032" y="3067048"/>
                <a:ext cx="228600" cy="676276"/>
                <a:chOff x="700088" y="3133724"/>
                <a:chExt cx="228600" cy="676276"/>
              </a:xfrm>
            </p:grpSpPr>
            <p:sp>
              <p:nvSpPr>
                <p:cNvPr id="211" name="Left Brace 210"/>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212" name="Oval 211"/>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9900"/>
                    </a:solidFill>
                  </a:endParaRPr>
                </a:p>
              </p:txBody>
            </p:sp>
          </p:grpSp>
          <p:grpSp>
            <p:nvGrpSpPr>
              <p:cNvPr id="193" name="Group 192"/>
              <p:cNvGrpSpPr/>
              <p:nvPr/>
            </p:nvGrpSpPr>
            <p:grpSpPr>
              <a:xfrm>
                <a:off x="900112" y="3109912"/>
                <a:ext cx="228600" cy="676276"/>
                <a:chOff x="700088" y="3133724"/>
                <a:chExt cx="228600" cy="676276"/>
              </a:xfrm>
            </p:grpSpPr>
            <p:sp>
              <p:nvSpPr>
                <p:cNvPr id="209" name="Left Brace 208"/>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210" name="Oval 209"/>
                <p:cNvSpPr/>
                <p:nvPr/>
              </p:nvSpPr>
              <p:spPr>
                <a:xfrm>
                  <a:off x="700088" y="3133724"/>
                  <a:ext cx="228600" cy="161925"/>
                </a:xfrm>
                <a:prstGeom prst="ellipse">
                  <a:avLst/>
                </a:prstGeom>
                <a:solidFill>
                  <a:srgbClr val="FF99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4" name="Group 193"/>
              <p:cNvGrpSpPr/>
              <p:nvPr/>
            </p:nvGrpSpPr>
            <p:grpSpPr>
              <a:xfrm>
                <a:off x="1114424" y="3133724"/>
                <a:ext cx="228600" cy="676276"/>
                <a:chOff x="700088" y="3133724"/>
                <a:chExt cx="228600" cy="676276"/>
              </a:xfrm>
            </p:grpSpPr>
            <p:sp>
              <p:nvSpPr>
                <p:cNvPr id="207" name="Left Brace 206"/>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208" name="Oval 207"/>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5" name="Group 194"/>
              <p:cNvGrpSpPr/>
              <p:nvPr/>
            </p:nvGrpSpPr>
            <p:grpSpPr>
              <a:xfrm>
                <a:off x="1276352" y="3100384"/>
                <a:ext cx="228600" cy="676276"/>
                <a:chOff x="700088" y="3133724"/>
                <a:chExt cx="228600" cy="676276"/>
              </a:xfrm>
            </p:grpSpPr>
            <p:sp>
              <p:nvSpPr>
                <p:cNvPr id="205" name="Left Brace 204"/>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206" name="Oval 205"/>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6" name="Group 195"/>
              <p:cNvGrpSpPr/>
              <p:nvPr/>
            </p:nvGrpSpPr>
            <p:grpSpPr>
              <a:xfrm>
                <a:off x="1462088" y="3152772"/>
                <a:ext cx="228600" cy="676276"/>
                <a:chOff x="700088" y="3133724"/>
                <a:chExt cx="228600" cy="676276"/>
              </a:xfrm>
            </p:grpSpPr>
            <p:sp>
              <p:nvSpPr>
                <p:cNvPr id="203" name="Left Brace 202"/>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204" name="Oval 203"/>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7" name="Group 196"/>
              <p:cNvGrpSpPr/>
              <p:nvPr/>
            </p:nvGrpSpPr>
            <p:grpSpPr>
              <a:xfrm>
                <a:off x="1614488" y="3133724"/>
                <a:ext cx="228600" cy="676276"/>
                <a:chOff x="700088" y="3133724"/>
                <a:chExt cx="228600" cy="676276"/>
              </a:xfrm>
            </p:grpSpPr>
            <p:sp>
              <p:nvSpPr>
                <p:cNvPr id="201" name="Left Brace 200"/>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202" name="Oval 201"/>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8" name="Group 197"/>
              <p:cNvGrpSpPr/>
              <p:nvPr/>
            </p:nvGrpSpPr>
            <p:grpSpPr>
              <a:xfrm>
                <a:off x="1838328" y="3124200"/>
                <a:ext cx="228600" cy="676276"/>
                <a:chOff x="700088" y="3133724"/>
                <a:chExt cx="228600" cy="676276"/>
              </a:xfrm>
            </p:grpSpPr>
            <p:sp>
              <p:nvSpPr>
                <p:cNvPr id="199" name="Left Brace 198"/>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200" name="Oval 199"/>
                <p:cNvSpPr/>
                <p:nvPr/>
              </p:nvSpPr>
              <p:spPr>
                <a:xfrm>
                  <a:off x="700088" y="3133724"/>
                  <a:ext cx="228600" cy="161925"/>
                </a:xfrm>
                <a:prstGeom prst="ellipse">
                  <a:avLst/>
                </a:prstGeom>
                <a:solidFill>
                  <a:srgbClr val="FF99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9900"/>
                    </a:solidFill>
                  </a:endParaRPr>
                </a:p>
              </p:txBody>
            </p:sp>
          </p:grpSp>
        </p:grpSp>
        <p:grpSp>
          <p:nvGrpSpPr>
            <p:cNvPr id="141" name="Group 140"/>
            <p:cNvGrpSpPr/>
            <p:nvPr/>
          </p:nvGrpSpPr>
          <p:grpSpPr>
            <a:xfrm>
              <a:off x="2076440" y="3048000"/>
              <a:ext cx="1581160" cy="762000"/>
              <a:chOff x="485768" y="3067048"/>
              <a:chExt cx="1581160" cy="762000"/>
            </a:xfrm>
          </p:grpSpPr>
          <p:grpSp>
            <p:nvGrpSpPr>
              <p:cNvPr id="167" name="Group 166"/>
              <p:cNvGrpSpPr/>
              <p:nvPr/>
            </p:nvGrpSpPr>
            <p:grpSpPr>
              <a:xfrm>
                <a:off x="485768" y="3133724"/>
                <a:ext cx="228600" cy="676276"/>
                <a:chOff x="700088" y="3133724"/>
                <a:chExt cx="228600" cy="676276"/>
              </a:xfrm>
            </p:grpSpPr>
            <p:sp>
              <p:nvSpPr>
                <p:cNvPr id="189" name="Left Brace 188"/>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90" name="Oval 189"/>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8" name="Group 167"/>
              <p:cNvGrpSpPr/>
              <p:nvPr/>
            </p:nvGrpSpPr>
            <p:grpSpPr>
              <a:xfrm>
                <a:off x="681032" y="3067048"/>
                <a:ext cx="228600" cy="676276"/>
                <a:chOff x="700088" y="3133724"/>
                <a:chExt cx="228600" cy="676276"/>
              </a:xfrm>
            </p:grpSpPr>
            <p:sp>
              <p:nvSpPr>
                <p:cNvPr id="187" name="Left Brace 186"/>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88" name="Oval 187"/>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9900"/>
                    </a:solidFill>
                  </a:endParaRPr>
                </a:p>
              </p:txBody>
            </p:sp>
          </p:grpSp>
          <p:grpSp>
            <p:nvGrpSpPr>
              <p:cNvPr id="169" name="Group 168"/>
              <p:cNvGrpSpPr/>
              <p:nvPr/>
            </p:nvGrpSpPr>
            <p:grpSpPr>
              <a:xfrm>
                <a:off x="900112" y="3109912"/>
                <a:ext cx="228600" cy="676276"/>
                <a:chOff x="700088" y="3133724"/>
                <a:chExt cx="228600" cy="676276"/>
              </a:xfrm>
            </p:grpSpPr>
            <p:sp>
              <p:nvSpPr>
                <p:cNvPr id="185" name="Left Brace 184"/>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86" name="Oval 185"/>
                <p:cNvSpPr/>
                <p:nvPr/>
              </p:nvSpPr>
              <p:spPr>
                <a:xfrm>
                  <a:off x="700088" y="3133724"/>
                  <a:ext cx="228600" cy="161925"/>
                </a:xfrm>
                <a:prstGeom prst="ellipse">
                  <a:avLst/>
                </a:prstGeom>
                <a:solidFill>
                  <a:srgbClr val="FF99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0" name="Group 169"/>
              <p:cNvGrpSpPr/>
              <p:nvPr/>
            </p:nvGrpSpPr>
            <p:grpSpPr>
              <a:xfrm>
                <a:off x="1114424" y="3133724"/>
                <a:ext cx="228600" cy="676276"/>
                <a:chOff x="700088" y="3133724"/>
                <a:chExt cx="228600" cy="676276"/>
              </a:xfrm>
            </p:grpSpPr>
            <p:sp>
              <p:nvSpPr>
                <p:cNvPr id="183" name="Left Brace 182"/>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84" name="Oval 183"/>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1" name="Group 170"/>
              <p:cNvGrpSpPr/>
              <p:nvPr/>
            </p:nvGrpSpPr>
            <p:grpSpPr>
              <a:xfrm>
                <a:off x="1276352" y="3100384"/>
                <a:ext cx="228600" cy="676276"/>
                <a:chOff x="700088" y="3133724"/>
                <a:chExt cx="228600" cy="676276"/>
              </a:xfrm>
            </p:grpSpPr>
            <p:sp>
              <p:nvSpPr>
                <p:cNvPr id="181" name="Left Brace 180"/>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82" name="Oval 181"/>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2" name="Group 171"/>
              <p:cNvGrpSpPr/>
              <p:nvPr/>
            </p:nvGrpSpPr>
            <p:grpSpPr>
              <a:xfrm>
                <a:off x="1462088" y="3152772"/>
                <a:ext cx="228600" cy="676276"/>
                <a:chOff x="700088" y="3133724"/>
                <a:chExt cx="228600" cy="676276"/>
              </a:xfrm>
            </p:grpSpPr>
            <p:sp>
              <p:nvSpPr>
                <p:cNvPr id="179" name="Left Brace 178"/>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80" name="Oval 179"/>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3" name="Group 172"/>
              <p:cNvGrpSpPr/>
              <p:nvPr/>
            </p:nvGrpSpPr>
            <p:grpSpPr>
              <a:xfrm>
                <a:off x="1614488" y="3133724"/>
                <a:ext cx="228600" cy="676276"/>
                <a:chOff x="700088" y="3133724"/>
                <a:chExt cx="228600" cy="676276"/>
              </a:xfrm>
            </p:grpSpPr>
            <p:sp>
              <p:nvSpPr>
                <p:cNvPr id="177" name="Left Brace 176"/>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78" name="Oval 177"/>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4" name="Group 173"/>
              <p:cNvGrpSpPr/>
              <p:nvPr/>
            </p:nvGrpSpPr>
            <p:grpSpPr>
              <a:xfrm>
                <a:off x="1838328" y="3124200"/>
                <a:ext cx="228600" cy="676276"/>
                <a:chOff x="700088" y="3133724"/>
                <a:chExt cx="228600" cy="676276"/>
              </a:xfrm>
            </p:grpSpPr>
            <p:sp>
              <p:nvSpPr>
                <p:cNvPr id="175" name="Left Brace 174"/>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76" name="Oval 175"/>
                <p:cNvSpPr/>
                <p:nvPr/>
              </p:nvSpPr>
              <p:spPr>
                <a:xfrm>
                  <a:off x="700088" y="3133724"/>
                  <a:ext cx="228600" cy="161925"/>
                </a:xfrm>
                <a:prstGeom prst="ellipse">
                  <a:avLst/>
                </a:prstGeom>
                <a:solidFill>
                  <a:srgbClr val="FF99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9900"/>
                    </a:solidFill>
                  </a:endParaRPr>
                </a:p>
              </p:txBody>
            </p:sp>
          </p:grpSp>
        </p:grpSp>
        <p:grpSp>
          <p:nvGrpSpPr>
            <p:cNvPr id="142" name="Group 141"/>
            <p:cNvGrpSpPr/>
            <p:nvPr/>
          </p:nvGrpSpPr>
          <p:grpSpPr>
            <a:xfrm>
              <a:off x="6629400" y="3124200"/>
              <a:ext cx="1581160" cy="762000"/>
              <a:chOff x="485768" y="3067048"/>
              <a:chExt cx="1581160" cy="762000"/>
            </a:xfrm>
          </p:grpSpPr>
          <p:grpSp>
            <p:nvGrpSpPr>
              <p:cNvPr id="143" name="Group 142"/>
              <p:cNvGrpSpPr/>
              <p:nvPr/>
            </p:nvGrpSpPr>
            <p:grpSpPr>
              <a:xfrm>
                <a:off x="485768" y="3133724"/>
                <a:ext cx="228600" cy="676276"/>
                <a:chOff x="700088" y="3133724"/>
                <a:chExt cx="228600" cy="676276"/>
              </a:xfrm>
            </p:grpSpPr>
            <p:sp>
              <p:nvSpPr>
                <p:cNvPr id="165" name="Left Brace 164"/>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66" name="Oval 165"/>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4" name="Group 143"/>
              <p:cNvGrpSpPr/>
              <p:nvPr/>
            </p:nvGrpSpPr>
            <p:grpSpPr>
              <a:xfrm>
                <a:off x="681032" y="3067048"/>
                <a:ext cx="228600" cy="676276"/>
                <a:chOff x="700088" y="3133724"/>
                <a:chExt cx="228600" cy="676276"/>
              </a:xfrm>
            </p:grpSpPr>
            <p:sp>
              <p:nvSpPr>
                <p:cNvPr id="163" name="Left Brace 162"/>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64" name="Oval 163"/>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9900"/>
                    </a:solidFill>
                  </a:endParaRPr>
                </a:p>
              </p:txBody>
            </p:sp>
          </p:grpSp>
          <p:grpSp>
            <p:nvGrpSpPr>
              <p:cNvPr id="145" name="Group 144"/>
              <p:cNvGrpSpPr/>
              <p:nvPr/>
            </p:nvGrpSpPr>
            <p:grpSpPr>
              <a:xfrm>
                <a:off x="900112" y="3109912"/>
                <a:ext cx="228600" cy="676276"/>
                <a:chOff x="700088" y="3133724"/>
                <a:chExt cx="228600" cy="676276"/>
              </a:xfrm>
            </p:grpSpPr>
            <p:sp>
              <p:nvSpPr>
                <p:cNvPr id="161" name="Left Brace 160"/>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62" name="Oval 161"/>
                <p:cNvSpPr/>
                <p:nvPr/>
              </p:nvSpPr>
              <p:spPr>
                <a:xfrm>
                  <a:off x="700088" y="3133724"/>
                  <a:ext cx="228600" cy="161925"/>
                </a:xfrm>
                <a:prstGeom prst="ellipse">
                  <a:avLst/>
                </a:prstGeom>
                <a:solidFill>
                  <a:srgbClr val="FF99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6" name="Group 145"/>
              <p:cNvGrpSpPr/>
              <p:nvPr/>
            </p:nvGrpSpPr>
            <p:grpSpPr>
              <a:xfrm>
                <a:off x="1114424" y="3133724"/>
                <a:ext cx="228600" cy="676276"/>
                <a:chOff x="700088" y="3133724"/>
                <a:chExt cx="228600" cy="676276"/>
              </a:xfrm>
            </p:grpSpPr>
            <p:sp>
              <p:nvSpPr>
                <p:cNvPr id="159" name="Left Brace 158"/>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60" name="Oval 159"/>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7" name="Group 146"/>
              <p:cNvGrpSpPr/>
              <p:nvPr/>
            </p:nvGrpSpPr>
            <p:grpSpPr>
              <a:xfrm>
                <a:off x="1276352" y="3100384"/>
                <a:ext cx="228600" cy="676276"/>
                <a:chOff x="700088" y="3133724"/>
                <a:chExt cx="228600" cy="676276"/>
              </a:xfrm>
            </p:grpSpPr>
            <p:sp>
              <p:nvSpPr>
                <p:cNvPr id="157" name="Left Brace 156"/>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58" name="Oval 157"/>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8" name="Group 147"/>
              <p:cNvGrpSpPr/>
              <p:nvPr/>
            </p:nvGrpSpPr>
            <p:grpSpPr>
              <a:xfrm>
                <a:off x="1462088" y="3152772"/>
                <a:ext cx="228600" cy="676276"/>
                <a:chOff x="700088" y="3133724"/>
                <a:chExt cx="228600" cy="676276"/>
              </a:xfrm>
            </p:grpSpPr>
            <p:sp>
              <p:nvSpPr>
                <p:cNvPr id="155" name="Left Brace 154"/>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56" name="Oval 155"/>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9" name="Group 148"/>
              <p:cNvGrpSpPr/>
              <p:nvPr/>
            </p:nvGrpSpPr>
            <p:grpSpPr>
              <a:xfrm>
                <a:off x="1614488" y="3133724"/>
                <a:ext cx="228600" cy="676276"/>
                <a:chOff x="700088" y="3133724"/>
                <a:chExt cx="228600" cy="676276"/>
              </a:xfrm>
            </p:grpSpPr>
            <p:sp>
              <p:nvSpPr>
                <p:cNvPr id="153" name="Left Brace 152"/>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54" name="Oval 153"/>
                <p:cNvSpPr/>
                <p:nvPr/>
              </p:nvSpPr>
              <p:spPr>
                <a:xfrm>
                  <a:off x="700088" y="3133724"/>
                  <a:ext cx="228600" cy="161925"/>
                </a:xfrm>
                <a:prstGeom prst="ellipse">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0" name="Group 149"/>
              <p:cNvGrpSpPr/>
              <p:nvPr/>
            </p:nvGrpSpPr>
            <p:grpSpPr>
              <a:xfrm>
                <a:off x="1838328" y="3124200"/>
                <a:ext cx="228600" cy="676276"/>
                <a:chOff x="700088" y="3133724"/>
                <a:chExt cx="228600" cy="676276"/>
              </a:xfrm>
            </p:grpSpPr>
            <p:sp>
              <p:nvSpPr>
                <p:cNvPr id="151" name="Left Brace 150"/>
                <p:cNvSpPr/>
                <p:nvPr/>
              </p:nvSpPr>
              <p:spPr>
                <a:xfrm rot="5400000">
                  <a:off x="561975" y="3457575"/>
                  <a:ext cx="514350" cy="190500"/>
                </a:xfrm>
                <a:prstGeom prst="leftBrace">
                  <a:avLst>
                    <a:gd name="adj1" fmla="val 2500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52" name="Oval 151"/>
                <p:cNvSpPr/>
                <p:nvPr/>
              </p:nvSpPr>
              <p:spPr>
                <a:xfrm>
                  <a:off x="700088" y="3133724"/>
                  <a:ext cx="228600" cy="161925"/>
                </a:xfrm>
                <a:prstGeom prst="ellipse">
                  <a:avLst/>
                </a:prstGeom>
                <a:solidFill>
                  <a:srgbClr val="FF99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9900"/>
                    </a:solidFill>
                  </a:endParaRPr>
                </a:p>
              </p:txBody>
            </p:sp>
          </p:grpSp>
        </p:grpSp>
      </p:grpSp>
      <p:grpSp>
        <p:nvGrpSpPr>
          <p:cNvPr id="263" name="Group 262"/>
          <p:cNvGrpSpPr/>
          <p:nvPr/>
        </p:nvGrpSpPr>
        <p:grpSpPr>
          <a:xfrm>
            <a:off x="6451789" y="1810870"/>
            <a:ext cx="304800" cy="268942"/>
            <a:chOff x="7221071" y="457200"/>
            <a:chExt cx="304800" cy="268942"/>
          </a:xfrm>
        </p:grpSpPr>
        <p:sp>
          <p:nvSpPr>
            <p:cNvPr id="264" name="Oval 263"/>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65" name="Oval 264"/>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266" name="Oval 265"/>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267" name="Group 266"/>
          <p:cNvGrpSpPr/>
          <p:nvPr/>
        </p:nvGrpSpPr>
        <p:grpSpPr>
          <a:xfrm>
            <a:off x="7040098" y="3635188"/>
            <a:ext cx="304800" cy="268942"/>
            <a:chOff x="7221071" y="457200"/>
            <a:chExt cx="304800" cy="268942"/>
          </a:xfrm>
        </p:grpSpPr>
        <p:sp>
          <p:nvSpPr>
            <p:cNvPr id="268" name="Oval 267"/>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69" name="Oval 268"/>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270" name="Oval 269"/>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271" name="Group 270"/>
          <p:cNvGrpSpPr/>
          <p:nvPr/>
        </p:nvGrpSpPr>
        <p:grpSpPr>
          <a:xfrm>
            <a:off x="7107333" y="2532531"/>
            <a:ext cx="304800" cy="268942"/>
            <a:chOff x="7221071" y="457200"/>
            <a:chExt cx="304800" cy="268942"/>
          </a:xfrm>
        </p:grpSpPr>
        <p:sp>
          <p:nvSpPr>
            <p:cNvPr id="272" name="Oval 271"/>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73" name="Oval 272"/>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274" name="Oval 273"/>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275" name="Group 274"/>
          <p:cNvGrpSpPr/>
          <p:nvPr/>
        </p:nvGrpSpPr>
        <p:grpSpPr>
          <a:xfrm>
            <a:off x="7985875" y="3088342"/>
            <a:ext cx="304800" cy="268942"/>
            <a:chOff x="7221071" y="457200"/>
            <a:chExt cx="304800" cy="268942"/>
          </a:xfrm>
        </p:grpSpPr>
        <p:sp>
          <p:nvSpPr>
            <p:cNvPr id="276" name="Oval 275"/>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77" name="Oval 276"/>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278" name="Oval 277"/>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279" name="Group 278"/>
          <p:cNvGrpSpPr/>
          <p:nvPr/>
        </p:nvGrpSpPr>
        <p:grpSpPr>
          <a:xfrm>
            <a:off x="5729008" y="2079812"/>
            <a:ext cx="304800" cy="268942"/>
            <a:chOff x="7221071" y="457200"/>
            <a:chExt cx="304800" cy="268942"/>
          </a:xfrm>
        </p:grpSpPr>
        <p:sp>
          <p:nvSpPr>
            <p:cNvPr id="280" name="Oval 279"/>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81" name="Oval 280"/>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282" name="Oval 281"/>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283" name="Group 282"/>
          <p:cNvGrpSpPr/>
          <p:nvPr/>
        </p:nvGrpSpPr>
        <p:grpSpPr>
          <a:xfrm>
            <a:off x="7833475" y="2039471"/>
            <a:ext cx="304800" cy="268942"/>
            <a:chOff x="7221071" y="457200"/>
            <a:chExt cx="304800" cy="268942"/>
          </a:xfrm>
        </p:grpSpPr>
        <p:sp>
          <p:nvSpPr>
            <p:cNvPr id="284" name="Oval 283"/>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85" name="Oval 284"/>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286" name="Oval 285"/>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287" name="Group 286"/>
          <p:cNvGrpSpPr/>
          <p:nvPr/>
        </p:nvGrpSpPr>
        <p:grpSpPr>
          <a:xfrm>
            <a:off x="5978899" y="2877671"/>
            <a:ext cx="304800" cy="268942"/>
            <a:chOff x="7221071" y="457200"/>
            <a:chExt cx="304800" cy="268942"/>
          </a:xfrm>
        </p:grpSpPr>
        <p:sp>
          <p:nvSpPr>
            <p:cNvPr id="288" name="Oval 287"/>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89" name="Oval 288"/>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290" name="Oval 289"/>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291" name="Group 290"/>
          <p:cNvGrpSpPr/>
          <p:nvPr/>
        </p:nvGrpSpPr>
        <p:grpSpPr>
          <a:xfrm>
            <a:off x="6255686" y="3922058"/>
            <a:ext cx="304800" cy="268942"/>
            <a:chOff x="7221071" y="457200"/>
            <a:chExt cx="304800" cy="268942"/>
          </a:xfrm>
        </p:grpSpPr>
        <p:sp>
          <p:nvSpPr>
            <p:cNvPr id="292" name="Oval 291"/>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93" name="Oval 292"/>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294" name="Oval 293"/>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295" name="Group 294"/>
          <p:cNvGrpSpPr/>
          <p:nvPr/>
        </p:nvGrpSpPr>
        <p:grpSpPr>
          <a:xfrm>
            <a:off x="5181600" y="3025589"/>
            <a:ext cx="304800" cy="268942"/>
            <a:chOff x="7221071" y="457200"/>
            <a:chExt cx="304800" cy="268942"/>
          </a:xfrm>
        </p:grpSpPr>
        <p:sp>
          <p:nvSpPr>
            <p:cNvPr id="296" name="Oval 295"/>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97" name="Oval 296"/>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298" name="Oval 297"/>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299" name="Group 298"/>
          <p:cNvGrpSpPr/>
          <p:nvPr/>
        </p:nvGrpSpPr>
        <p:grpSpPr>
          <a:xfrm>
            <a:off x="4180914" y="2362200"/>
            <a:ext cx="304800" cy="268942"/>
            <a:chOff x="7221071" y="457200"/>
            <a:chExt cx="304800" cy="268942"/>
          </a:xfrm>
        </p:grpSpPr>
        <p:sp>
          <p:nvSpPr>
            <p:cNvPr id="300" name="Oval 299"/>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01" name="Oval 300"/>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302" name="Oval 301"/>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303" name="Group 302"/>
          <p:cNvGrpSpPr/>
          <p:nvPr/>
        </p:nvGrpSpPr>
        <p:grpSpPr>
          <a:xfrm>
            <a:off x="4769223" y="4186518"/>
            <a:ext cx="304800" cy="268942"/>
            <a:chOff x="7221071" y="457200"/>
            <a:chExt cx="304800" cy="268942"/>
          </a:xfrm>
        </p:grpSpPr>
        <p:sp>
          <p:nvSpPr>
            <p:cNvPr id="304" name="Oval 303"/>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05" name="Oval 304"/>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306" name="Oval 305"/>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307" name="Group 306"/>
          <p:cNvGrpSpPr/>
          <p:nvPr/>
        </p:nvGrpSpPr>
        <p:grpSpPr>
          <a:xfrm>
            <a:off x="4836458" y="3083861"/>
            <a:ext cx="304800" cy="268942"/>
            <a:chOff x="7221071" y="457200"/>
            <a:chExt cx="304800" cy="268942"/>
          </a:xfrm>
        </p:grpSpPr>
        <p:sp>
          <p:nvSpPr>
            <p:cNvPr id="308" name="Oval 307"/>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09" name="Oval 308"/>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310" name="Oval 309"/>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311" name="Group 310"/>
          <p:cNvGrpSpPr/>
          <p:nvPr/>
        </p:nvGrpSpPr>
        <p:grpSpPr>
          <a:xfrm>
            <a:off x="5715000" y="3639672"/>
            <a:ext cx="304800" cy="268942"/>
            <a:chOff x="7221071" y="457200"/>
            <a:chExt cx="304800" cy="268942"/>
          </a:xfrm>
        </p:grpSpPr>
        <p:sp>
          <p:nvSpPr>
            <p:cNvPr id="312" name="Oval 311"/>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13" name="Oval 312"/>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314" name="Oval 313"/>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319" name="Group 318"/>
          <p:cNvGrpSpPr/>
          <p:nvPr/>
        </p:nvGrpSpPr>
        <p:grpSpPr>
          <a:xfrm>
            <a:off x="5562600" y="2590801"/>
            <a:ext cx="304800" cy="268942"/>
            <a:chOff x="7221071" y="457200"/>
            <a:chExt cx="304800" cy="268942"/>
          </a:xfrm>
        </p:grpSpPr>
        <p:sp>
          <p:nvSpPr>
            <p:cNvPr id="320" name="Oval 319"/>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21" name="Oval 320"/>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322" name="Oval 321"/>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323" name="Group 322"/>
          <p:cNvGrpSpPr/>
          <p:nvPr/>
        </p:nvGrpSpPr>
        <p:grpSpPr>
          <a:xfrm>
            <a:off x="3708024" y="3429001"/>
            <a:ext cx="304800" cy="268942"/>
            <a:chOff x="7221071" y="457200"/>
            <a:chExt cx="304800" cy="268942"/>
          </a:xfrm>
        </p:grpSpPr>
        <p:sp>
          <p:nvSpPr>
            <p:cNvPr id="324" name="Oval 323"/>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25" name="Oval 324"/>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326" name="Oval 325"/>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327" name="Group 326"/>
          <p:cNvGrpSpPr/>
          <p:nvPr/>
        </p:nvGrpSpPr>
        <p:grpSpPr>
          <a:xfrm>
            <a:off x="3984811" y="4473388"/>
            <a:ext cx="304800" cy="268942"/>
            <a:chOff x="7221071" y="457200"/>
            <a:chExt cx="304800" cy="268942"/>
          </a:xfrm>
        </p:grpSpPr>
        <p:sp>
          <p:nvSpPr>
            <p:cNvPr id="328" name="Oval 327"/>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29" name="Oval 328"/>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330" name="Oval 329"/>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331" name="Group 330"/>
          <p:cNvGrpSpPr/>
          <p:nvPr/>
        </p:nvGrpSpPr>
        <p:grpSpPr>
          <a:xfrm>
            <a:off x="2910725" y="3576919"/>
            <a:ext cx="304800" cy="268942"/>
            <a:chOff x="7221071" y="457200"/>
            <a:chExt cx="304800" cy="268942"/>
          </a:xfrm>
        </p:grpSpPr>
        <p:sp>
          <p:nvSpPr>
            <p:cNvPr id="332" name="Oval 331"/>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33" name="Oval 332"/>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334" name="Oval 333"/>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335" name="Group 334"/>
          <p:cNvGrpSpPr/>
          <p:nvPr/>
        </p:nvGrpSpPr>
        <p:grpSpPr>
          <a:xfrm>
            <a:off x="1727389" y="3334870"/>
            <a:ext cx="304800" cy="268942"/>
            <a:chOff x="7221071" y="457200"/>
            <a:chExt cx="304800" cy="268942"/>
          </a:xfrm>
        </p:grpSpPr>
        <p:sp>
          <p:nvSpPr>
            <p:cNvPr id="336" name="Oval 335"/>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37" name="Oval 336"/>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338" name="Oval 337"/>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339" name="Group 338"/>
          <p:cNvGrpSpPr/>
          <p:nvPr/>
        </p:nvGrpSpPr>
        <p:grpSpPr>
          <a:xfrm>
            <a:off x="2315698" y="5159188"/>
            <a:ext cx="304800" cy="268942"/>
            <a:chOff x="7221071" y="457200"/>
            <a:chExt cx="304800" cy="268942"/>
          </a:xfrm>
        </p:grpSpPr>
        <p:sp>
          <p:nvSpPr>
            <p:cNvPr id="340" name="Oval 339"/>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41" name="Oval 340"/>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342" name="Oval 341"/>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343" name="Group 342"/>
          <p:cNvGrpSpPr/>
          <p:nvPr/>
        </p:nvGrpSpPr>
        <p:grpSpPr>
          <a:xfrm>
            <a:off x="2382933" y="4056531"/>
            <a:ext cx="304800" cy="268942"/>
            <a:chOff x="7221071" y="457200"/>
            <a:chExt cx="304800" cy="268942"/>
          </a:xfrm>
        </p:grpSpPr>
        <p:sp>
          <p:nvSpPr>
            <p:cNvPr id="344" name="Oval 343"/>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45" name="Oval 344"/>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346" name="Oval 345"/>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347" name="Group 346"/>
          <p:cNvGrpSpPr/>
          <p:nvPr/>
        </p:nvGrpSpPr>
        <p:grpSpPr>
          <a:xfrm>
            <a:off x="3261475" y="4612342"/>
            <a:ext cx="304800" cy="268942"/>
            <a:chOff x="7221071" y="457200"/>
            <a:chExt cx="304800" cy="268942"/>
          </a:xfrm>
        </p:grpSpPr>
        <p:sp>
          <p:nvSpPr>
            <p:cNvPr id="348" name="Oval 347"/>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49" name="Oval 348"/>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350" name="Oval 349"/>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351" name="Group 350"/>
          <p:cNvGrpSpPr/>
          <p:nvPr/>
        </p:nvGrpSpPr>
        <p:grpSpPr>
          <a:xfrm>
            <a:off x="1004608" y="3603812"/>
            <a:ext cx="304800" cy="268942"/>
            <a:chOff x="7221071" y="457200"/>
            <a:chExt cx="304800" cy="268942"/>
          </a:xfrm>
        </p:grpSpPr>
        <p:sp>
          <p:nvSpPr>
            <p:cNvPr id="352" name="Oval 351"/>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53" name="Oval 352"/>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354" name="Oval 353"/>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355" name="Group 354"/>
          <p:cNvGrpSpPr/>
          <p:nvPr/>
        </p:nvGrpSpPr>
        <p:grpSpPr>
          <a:xfrm>
            <a:off x="3109075" y="3563471"/>
            <a:ext cx="304800" cy="268942"/>
            <a:chOff x="7221071" y="457200"/>
            <a:chExt cx="304800" cy="268942"/>
          </a:xfrm>
        </p:grpSpPr>
        <p:sp>
          <p:nvSpPr>
            <p:cNvPr id="356" name="Oval 355"/>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57" name="Oval 356"/>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358" name="Oval 357"/>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359" name="Group 358"/>
          <p:cNvGrpSpPr/>
          <p:nvPr/>
        </p:nvGrpSpPr>
        <p:grpSpPr>
          <a:xfrm>
            <a:off x="1254499" y="4401671"/>
            <a:ext cx="304800" cy="268942"/>
            <a:chOff x="7221071" y="457200"/>
            <a:chExt cx="304800" cy="268942"/>
          </a:xfrm>
        </p:grpSpPr>
        <p:sp>
          <p:nvSpPr>
            <p:cNvPr id="360" name="Oval 359"/>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61" name="Oval 360"/>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362" name="Oval 361"/>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363" name="Group 362"/>
          <p:cNvGrpSpPr/>
          <p:nvPr/>
        </p:nvGrpSpPr>
        <p:grpSpPr>
          <a:xfrm>
            <a:off x="1531286" y="5446058"/>
            <a:ext cx="304800" cy="268942"/>
            <a:chOff x="7221071" y="457200"/>
            <a:chExt cx="304800" cy="268942"/>
          </a:xfrm>
        </p:grpSpPr>
        <p:sp>
          <p:nvSpPr>
            <p:cNvPr id="364" name="Oval 363"/>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65" name="Oval 364"/>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366" name="Oval 365"/>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367" name="Group 366"/>
          <p:cNvGrpSpPr/>
          <p:nvPr/>
        </p:nvGrpSpPr>
        <p:grpSpPr>
          <a:xfrm>
            <a:off x="457200" y="4549589"/>
            <a:ext cx="304800" cy="268942"/>
            <a:chOff x="7221071" y="457200"/>
            <a:chExt cx="304800" cy="268942"/>
          </a:xfrm>
        </p:grpSpPr>
        <p:sp>
          <p:nvSpPr>
            <p:cNvPr id="368" name="Oval 367"/>
            <p:cNvSpPr/>
            <p:nvPr/>
          </p:nvSpPr>
          <p:spPr>
            <a:xfrm>
              <a:off x="7334250" y="457200"/>
              <a:ext cx="133350" cy="152400"/>
            </a:xfrm>
            <a:prstGeom prst="ellipse">
              <a:avLst/>
            </a:prstGeom>
            <a:solidFill>
              <a:srgbClr val="FF33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69" name="Oval 368"/>
            <p:cNvSpPr/>
            <p:nvPr/>
          </p:nvSpPr>
          <p:spPr>
            <a:xfrm>
              <a:off x="7392521" y="573742"/>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p>
          </p:txBody>
        </p:sp>
        <p:sp>
          <p:nvSpPr>
            <p:cNvPr id="370" name="Oval 369"/>
            <p:cNvSpPr/>
            <p:nvPr/>
          </p:nvSpPr>
          <p:spPr>
            <a:xfrm>
              <a:off x="7221071" y="515471"/>
              <a:ext cx="133350" cy="152400"/>
            </a:xfrm>
            <a:prstGeom prst="ellipse">
              <a:avLst/>
            </a:prstGeom>
            <a:solidFill>
              <a:srgbClr val="00B0F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sp>
        <p:nvSpPr>
          <p:cNvPr id="371" name="Oval 370"/>
          <p:cNvSpPr/>
          <p:nvPr/>
        </p:nvSpPr>
        <p:spPr>
          <a:xfrm>
            <a:off x="6619875" y="5410200"/>
            <a:ext cx="609600" cy="609600"/>
          </a:xfrm>
          <a:prstGeom prst="ellipse">
            <a:avLst/>
          </a:prstGeom>
          <a:solidFill>
            <a:srgbClr val="99CC00"/>
          </a:solidFill>
          <a:ln>
            <a:noFill/>
          </a:ln>
          <a:effectLst>
            <a:outerShdw blurRad="50800" dist="38100" dir="5400000" algn="t" rotWithShape="0">
              <a:prstClr val="black">
                <a:alpha val="40000"/>
              </a:prstClr>
            </a:outerShdw>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372" name="Oval 371"/>
          <p:cNvSpPr/>
          <p:nvPr/>
        </p:nvSpPr>
        <p:spPr>
          <a:xfrm>
            <a:off x="1397936" y="1981200"/>
            <a:ext cx="609600" cy="609600"/>
          </a:xfrm>
          <a:prstGeom prst="ellipse">
            <a:avLst/>
          </a:prstGeom>
          <a:solidFill>
            <a:srgbClr val="99CC00"/>
          </a:solidFill>
          <a:ln>
            <a:noFill/>
          </a:ln>
          <a:effectLst>
            <a:outerShdw blurRad="50800" dist="38100" dir="5400000" algn="t" rotWithShape="0">
              <a:prstClr val="black">
                <a:alpha val="40000"/>
              </a:prstClr>
            </a:outerShdw>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6740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2800"/>
                                  </p:stCondLst>
                                  <p:childTnLst>
                                    <p:animMotion origin="layout" path="M 3.88889E-6 3.19001E-6 C -0.00382 0.04207 0.00139 0.00231 -0.00486 0.02889 C -0.00591 0.03305 -0.00886 0.05108 -0.01007 0.05779 C -0.01407 0.08368 -0.03594 0.1128 -0.04549 0.13222 C -0.04705 0.13546 -0.0474 0.14124 -0.04861 0.14517 C -0.05434 0.16204 -0.06164 0.17753 -0.07153 0.184 C -0.0724 0.18701 -0.07344 0.19094 -0.07483 0.19371 C -0.07622 0.19671 -0.0783 0.19718 -0.07969 0.20018 C -0.08073 0.20249 -0.08039 0.20689 -0.08108 0.20989 C -0.08195 0.21243 -0.08334 0.21428 -0.08438 0.21659 C -0.0882 0.23647 -0.09306 0.24248 -0.10226 0.25173 C -0.10591 0.25543 -0.10782 0.26121 -0.11216 0.26167 C -0.12118 0.26306 -0.13039 0.26167 -0.13924 0.26167 " pathEditMode="relative" rAng="0" ptsTypes="ffffffffffffA">
                                      <p:cBhvr>
                                        <p:cTn id="6" dur="2000" fill="hold"/>
                                        <p:tgtEl>
                                          <p:spTgt spid="275"/>
                                        </p:tgtEl>
                                        <p:attrNameLst>
                                          <p:attrName>ppt_x</p:attrName>
                                          <p:attrName>ppt_y</p:attrName>
                                        </p:attrNameLst>
                                      </p:cBhvr>
                                      <p:rCtr x="-6892" y="13153"/>
                                    </p:animMotion>
                                  </p:childTnLst>
                                </p:cTn>
                              </p:par>
                              <p:par>
                                <p:cTn id="7" presetID="0" presetClass="path" presetSubtype="0" repeatCount="indefinite" accel="50000" decel="50000" fill="hold" nodeType="withEffect">
                                  <p:stCondLst>
                                    <p:cond delay="1100"/>
                                  </p:stCondLst>
                                  <p:childTnLst>
                                    <p:animMotion origin="layout" path="M 0.00087 -0.00578 C 0.00312 0.00855 0.00573 0.02381 0.01285 0.03722 C 0.01788 0.06056 0.01788 0.07004 0.01528 0.09847 C 0.01475 0.10287 0.01146 0.1068 0.01041 0.11119 C 0.00868 0.11835 0.00712 0.12552 0.00573 0.13268 C 0.00486 0.13685 0.00312 0.14517 0.00312 0.1454 C 0.00295 0.14864 -0.00452 0.22029 0.00087 0.22815 C 0.00382 0.23255 0.01371 0.22815 0.02014 0.22815 " pathEditMode="relative" rAng="0" ptsTypes="fffffffA">
                                      <p:cBhvr>
                                        <p:cTn id="8" dur="2000" fill="hold"/>
                                        <p:tgtEl>
                                          <p:spTgt spid="263"/>
                                        </p:tgtEl>
                                        <p:attrNameLst>
                                          <p:attrName>ppt_x</p:attrName>
                                          <p:attrName>ppt_y</p:attrName>
                                        </p:attrNameLst>
                                      </p:cBhvr>
                                      <p:rCtr x="694" y="11905"/>
                                    </p:animMotion>
                                  </p:childTnLst>
                                </p:cTn>
                              </p:par>
                              <p:par>
                                <p:cTn id="9" presetID="0" presetClass="path" presetSubtype="0" repeatCount="indefinite" accel="50000" decel="50000" fill="hold" nodeType="withEffect">
                                  <p:stCondLst>
                                    <p:cond delay="4300"/>
                                  </p:stCondLst>
                                  <p:childTnLst>
                                    <p:animMotion origin="layout" path="M 1.11111E-6 -3.65233E-6 C -0.00729 0.01965 -0.01059 0.04115 -0.01371 0.06265 C -0.01493 0.08137 -0.01562 0.09293 -0.01962 0.10957 C -0.0217 0.13801 -0.0283 0.1736 -0.01562 0.19834 C -0.01406 0.20481 -0.01371 0.20897 -0.00972 0.21406 C -0.00469 0.22076 0.00052 0.21868 0.00399 0.227 " pathEditMode="relative" ptsTypes="fffffA">
                                      <p:cBhvr>
                                        <p:cTn id="10" dur="2000" fill="hold"/>
                                        <p:tgtEl>
                                          <p:spTgt spid="287"/>
                                        </p:tgtEl>
                                        <p:attrNameLst>
                                          <p:attrName>ppt_x</p:attrName>
                                          <p:attrName>ppt_y</p:attrName>
                                        </p:attrNameLst>
                                      </p:cBhvr>
                                    </p:animMotion>
                                  </p:childTnLst>
                                </p:cTn>
                              </p:par>
                              <p:par>
                                <p:cTn id="11" presetID="0" presetClass="path" presetSubtype="0" repeatCount="indefinite" accel="50000" decel="50000" fill="hold" nodeType="withEffect">
                                  <p:stCondLst>
                                    <p:cond delay="6200"/>
                                  </p:stCondLst>
                                  <p:childTnLst>
                                    <p:animMotion origin="layout" path="M -1.11111E-6 2.04808E-6 C 0.00261 -0.0386 0.00642 -0.07651 0.0099 -0.11489 C 0.0092 -0.13315 0.01146 -0.16875 0.00399 -0.19071 C 0.00365 -0.19163 -0.00399 -0.21429 -0.00781 -0.21937 C -0.00955 -0.22168 -0.01267 -0.22191 -0.01371 -0.22469 C -0.01441 -0.22631 -0.0125 -0.22816 -0.0118 -0.22977 " pathEditMode="relative" ptsTypes="fffffA">
                                      <p:cBhvr>
                                        <p:cTn id="12" dur="2000" fill="hold"/>
                                        <p:tgtEl>
                                          <p:spTgt spid="291"/>
                                        </p:tgtEl>
                                        <p:attrNameLst>
                                          <p:attrName>ppt_x</p:attrName>
                                          <p:attrName>ppt_y</p:attrName>
                                        </p:attrNameLst>
                                      </p:cBhvr>
                                    </p:animMotion>
                                  </p:childTnLst>
                                </p:cTn>
                              </p:par>
                              <p:par>
                                <p:cTn id="13" presetID="0" presetClass="path" presetSubtype="0" repeatCount="indefinite" accel="50000" decel="50000" fill="hold" nodeType="withEffect">
                                  <p:stCondLst>
                                    <p:cond delay="2300"/>
                                  </p:stCondLst>
                                  <p:childTnLst>
                                    <p:animMotion origin="layout" path="M 4.44444E-6 3.09293E-6 C -0.00261 0.01063 -0.00434 0.01895 -0.00539 0.0312 C -0.00625 0.04369 -0.00608 0.06125 -0.00851 0.07304 C -0.01059 0.08368 -0.01407 0.09732 -0.01684 0.10726 C -0.0198 0.1306 -0.0257 0.15534 -0.02622 0.18053 C -0.02639 0.19787 -0.02622 0.21544 -0.02622 0.23301 " pathEditMode="relative" rAng="0" ptsTypes="fffffA">
                                      <p:cBhvr>
                                        <p:cTn id="14" dur="2000" fill="hold"/>
                                        <p:tgtEl>
                                          <p:spTgt spid="271"/>
                                        </p:tgtEl>
                                        <p:attrNameLst>
                                          <p:attrName>ppt_x</p:attrName>
                                          <p:attrName>ppt_y</p:attrName>
                                        </p:attrNameLst>
                                      </p:cBhvr>
                                      <p:rCtr x="-1319" y="11650"/>
                                    </p:animMotion>
                                  </p:childTnLst>
                                </p:cTn>
                              </p:par>
                              <p:par>
                                <p:cTn id="15" presetID="0" presetClass="path" presetSubtype="0" repeatCount="indefinite" accel="50000" decel="50000" fill="hold" nodeType="withEffect">
                                  <p:stCondLst>
                                    <p:cond delay="0"/>
                                  </p:stCondLst>
                                  <p:childTnLst>
                                    <p:animMotion origin="layout" path="M -0.04427 -0.03773 C -0.06718 -0.01968 -0.07621 0.00046 -0.10434 0.01782 C -0.13402 0.08634 -0.121 0.16018 -0.07847 0.22731 C -0.07014 0.24143 -0.071 0.26204 -0.04427 0.27292 C -0.04739 0.28981 -0.04427 0.30787 -0.05347 0.325 C -0.05955 0.33634 -0.11493 0.34028 -0.13021 0.34259 C -0.13854 0.34375 -0.1559 0.34606 -0.1559 0.3456 " pathEditMode="relative" rAng="0" ptsTypes="ffffffA">
                                      <p:cBhvr>
                                        <p:cTn id="16" dur="2000" fill="hold"/>
                                        <p:tgtEl>
                                          <p:spTgt spid="267"/>
                                        </p:tgtEl>
                                        <p:attrNameLst>
                                          <p:attrName>ppt_x</p:attrName>
                                          <p:attrName>ppt_y</p:attrName>
                                        </p:attrNameLst>
                                      </p:cBhvr>
                                      <p:rCtr x="-5590" y="19190"/>
                                    </p:animMotion>
                                  </p:childTnLst>
                                </p:cTn>
                              </p:par>
                              <p:par>
                                <p:cTn id="17" presetID="0" presetClass="path" presetSubtype="0" repeatCount="indefinite" accel="50000" decel="50000" fill="hold" nodeType="withEffect">
                                  <p:stCondLst>
                                    <p:cond delay="1400"/>
                                  </p:stCondLst>
                                  <p:childTnLst>
                                    <p:animMotion origin="layout" path="M -8.33333E-7 -7.95192E-6 C -0.01024 0.02773 -0.00868 0.06333 -0.02153 0.08876 C -0.02292 0.09847 -0.02535 0.12228 -0.02934 0.13314 C -0.03299 0.14285 -0.03924 0.15187 -0.04306 0.16181 C -0.04583 0.18053 -0.05139 0.1981 -0.05486 0.21659 C -0.05417 0.22954 -0.05521 0.24271 -0.05295 0.25566 C -0.05191 0.2619 -0.04774 0.26606 -0.04496 0.27138 C -0.03733 0.28501 -0.0309 0.29588 -0.02535 0.31044 C -0.02257 0.3257 -0.01753 0.34188 -0.01753 0.3576 C -0.01962 0.38349 -0.02413 0.40822 -0.02934 0.43319 C -0.02969 0.43481 -0.03194 0.44937 -0.03333 0.45168 C -0.03819 0.45977 -0.04809 0.46023 -0.05486 0.46463 " pathEditMode="relative" ptsTypes="fffffffffffA">
                                      <p:cBhvr>
                                        <p:cTn id="18" dur="2000" fill="hold"/>
                                        <p:tgtEl>
                                          <p:spTgt spid="283"/>
                                        </p:tgtEl>
                                        <p:attrNameLst>
                                          <p:attrName>ppt_x</p:attrName>
                                          <p:attrName>ppt_y</p:attrName>
                                        </p:attrNameLst>
                                      </p:cBhvr>
                                    </p:animMotion>
                                  </p:childTnLst>
                                </p:cTn>
                              </p:par>
                              <p:par>
                                <p:cTn id="19" presetID="0" presetClass="path" presetSubtype="0" repeatCount="indefinite" accel="50000" decel="50000" fill="hold" nodeType="withEffect">
                                  <p:stCondLst>
                                    <p:cond delay="2800"/>
                                  </p:stCondLst>
                                  <p:childTnLst>
                                    <p:animMotion origin="layout" path="M -0.00052 -1.48148E-6 C -0.00521 -0.0456 0.00139 -0.00254 -0.0066 -0.03125 C -0.00782 -0.03588 -0.01164 -0.05532 -0.01302 -0.0625 C -0.01806 -0.09028 -0.04549 -0.12176 -0.05747 -0.14259 C -0.05938 -0.14606 -0.0599 -0.15231 -0.06146 -0.15671 C -0.06858 -0.17477 -0.07778 -0.19167 -0.09011 -0.19861 C -0.09132 -0.20185 -0.09254 -0.20602 -0.09427 -0.20903 C -0.09601 -0.21227 -0.09861 -0.21273 -0.10035 -0.21597 C -0.10174 -0.21852 -0.10122 -0.22338 -0.10209 -0.22662 C -0.1033 -0.22917 -0.10504 -0.23125 -0.10625 -0.23379 C -0.11111 -0.25532 -0.11719 -0.2618 -0.12865 -0.27153 C -0.13334 -0.27546 -0.13559 -0.28171 -0.14115 -0.28217 C -0.15243 -0.28356 -0.16407 -0.28217 -0.175 -0.28217 " pathEditMode="relative" rAng="0" ptsTypes="ffffffffffffA">
                                      <p:cBhvr>
                                        <p:cTn id="20" dur="2000" fill="hold"/>
                                        <p:tgtEl>
                                          <p:spTgt spid="311"/>
                                        </p:tgtEl>
                                        <p:attrNameLst>
                                          <p:attrName>ppt_x</p:attrName>
                                          <p:attrName>ppt_y</p:attrName>
                                        </p:attrNameLst>
                                      </p:cBhvr>
                                      <p:rCtr x="-8628" y="-14190"/>
                                    </p:animMotion>
                                  </p:childTnLst>
                                </p:cTn>
                              </p:par>
                              <p:par>
                                <p:cTn id="21" presetID="0" presetClass="path" presetSubtype="0" repeatCount="indefinite" accel="50000" decel="50000" fill="hold" nodeType="withEffect">
                                  <p:stCondLst>
                                    <p:cond delay="1100"/>
                                  </p:stCondLst>
                                  <p:childTnLst>
                                    <p:animMotion origin="layout" path="M 0.00087 -0.00578 C 0.00312 0.00855 0.00573 0.02381 0.01285 0.03722 C 0.01788 0.06056 0.01788 0.07004 0.01528 0.09847 C 0.01475 0.10287 0.01146 0.1068 0.01041 0.11119 C 0.00868 0.11835 0.00712 0.12552 0.00573 0.13268 C 0.00486 0.13685 0.00312 0.14517 0.00312 0.1454 C 0.00295 0.14864 -0.00452 0.22029 0.00087 0.22815 C 0.00382 0.23255 0.01371 0.22815 0.02014 0.22815 " pathEditMode="relative" rAng="0" ptsTypes="fffffffA">
                                      <p:cBhvr>
                                        <p:cTn id="22" dur="2000" fill="hold"/>
                                        <p:tgtEl>
                                          <p:spTgt spid="299"/>
                                        </p:tgtEl>
                                        <p:attrNameLst>
                                          <p:attrName>ppt_x</p:attrName>
                                          <p:attrName>ppt_y</p:attrName>
                                        </p:attrNameLst>
                                      </p:cBhvr>
                                      <p:rCtr x="694" y="11905"/>
                                    </p:animMotion>
                                  </p:childTnLst>
                                </p:cTn>
                              </p:par>
                              <p:par>
                                <p:cTn id="23" presetID="0" presetClass="path" presetSubtype="0" repeatCount="indefinite" accel="50000" decel="50000" fill="hold" nodeType="withEffect">
                                  <p:stCondLst>
                                    <p:cond delay="4300"/>
                                  </p:stCondLst>
                                  <p:childTnLst>
                                    <p:animMotion origin="layout" path="M 1.11111E-6 -3.65233E-6 C -0.00729 0.01965 -0.01059 0.04115 -0.01371 0.06265 C -0.01493 0.08137 -0.01562 0.09293 -0.01962 0.10957 C -0.0217 0.13801 -0.0283 0.1736 -0.01562 0.19834 C -0.01406 0.20481 -0.01371 0.20897 -0.00972 0.21406 C -0.00469 0.22076 0.00052 0.21868 0.00399 0.227 " pathEditMode="relative" ptsTypes="fffffA">
                                      <p:cBhvr>
                                        <p:cTn id="24" dur="2000" fill="hold"/>
                                        <p:tgtEl>
                                          <p:spTgt spid="323"/>
                                        </p:tgtEl>
                                        <p:attrNameLst>
                                          <p:attrName>ppt_x</p:attrName>
                                          <p:attrName>ppt_y</p:attrName>
                                        </p:attrNameLst>
                                      </p:cBhvr>
                                    </p:animMotion>
                                  </p:childTnLst>
                                </p:cTn>
                              </p:par>
                              <p:par>
                                <p:cTn id="25" presetID="0" presetClass="path" presetSubtype="0" repeatCount="indefinite" accel="50000" decel="50000" fill="hold" nodeType="withEffect">
                                  <p:stCondLst>
                                    <p:cond delay="6200"/>
                                  </p:stCondLst>
                                  <p:childTnLst>
                                    <p:animMotion origin="layout" path="M -1.11111E-6 2.04808E-6 C 0.00261 -0.0386 0.00642 -0.07651 0.0099 -0.11489 C 0.0092 -0.13315 0.01146 -0.16875 0.00399 -0.19071 C 0.00365 -0.19163 -0.00399 -0.21429 -0.00781 -0.21937 C -0.00955 -0.22168 -0.01267 -0.22191 -0.01371 -0.22469 C -0.01441 -0.22631 -0.0125 -0.22816 -0.0118 -0.22977 " pathEditMode="relative" ptsTypes="fffffA">
                                      <p:cBhvr>
                                        <p:cTn id="26" dur="2000" fill="hold"/>
                                        <p:tgtEl>
                                          <p:spTgt spid="327"/>
                                        </p:tgtEl>
                                        <p:attrNameLst>
                                          <p:attrName>ppt_x</p:attrName>
                                          <p:attrName>ppt_y</p:attrName>
                                        </p:attrNameLst>
                                      </p:cBhvr>
                                    </p:animMotion>
                                  </p:childTnLst>
                                </p:cTn>
                              </p:par>
                              <p:par>
                                <p:cTn id="27" presetID="0" presetClass="path" presetSubtype="0" repeatCount="indefinite" accel="50000" decel="50000" fill="hold" nodeType="withEffect">
                                  <p:stCondLst>
                                    <p:cond delay="2300"/>
                                  </p:stCondLst>
                                  <p:childTnLst>
                                    <p:animMotion origin="layout" path="M 4.44444E-6 3.09293E-6 C -0.00261 0.01063 -0.00434 0.01895 -0.00539 0.0312 C -0.00625 0.04369 -0.00608 0.06125 -0.00851 0.07304 C -0.01059 0.08368 -0.01407 0.09732 -0.01684 0.10726 C -0.0198 0.1306 -0.0257 0.15534 -0.02622 0.18053 C -0.02639 0.19787 -0.02622 0.21544 -0.02622 0.23301 " pathEditMode="relative" rAng="0" ptsTypes="fffffA">
                                      <p:cBhvr>
                                        <p:cTn id="28" dur="2000" fill="hold"/>
                                        <p:tgtEl>
                                          <p:spTgt spid="307"/>
                                        </p:tgtEl>
                                        <p:attrNameLst>
                                          <p:attrName>ppt_x</p:attrName>
                                          <p:attrName>ppt_y</p:attrName>
                                        </p:attrNameLst>
                                      </p:cBhvr>
                                      <p:rCtr x="-1319" y="11650"/>
                                    </p:animMotion>
                                  </p:childTnLst>
                                </p:cTn>
                              </p:par>
                              <p:par>
                                <p:cTn id="29" presetID="0" presetClass="path" presetSubtype="0" repeatCount="indefinite" accel="50000" decel="50000" fill="hold" nodeType="withEffect">
                                  <p:stCondLst>
                                    <p:cond delay="0"/>
                                  </p:stCondLst>
                                  <p:childTnLst>
                                    <p:animMotion origin="layout" path="M 8.33333E-7 5.97319E-6 C 0.00521 -0.01363 0.00729 -0.02866 0.01372 -0.0416 C 0.02049 -0.09292 0.01754 -0.14817 0.00782 -0.19833 C 0.00591 -0.20873 0.00608 -0.22422 8.33333E-7 -0.23231 C 0.0007 -0.24525 8.33333E-7 -0.25866 0.00209 -0.27138 C 0.00348 -0.27993 0.01615 -0.28293 0.01962 -0.28455 C 0.02153 -0.28548 0.02552 -0.28709 0.02552 -0.28709 " pathEditMode="relative" ptsTypes="ffffffA">
                                      <p:cBhvr>
                                        <p:cTn id="30" dur="2000" fill="hold"/>
                                        <p:tgtEl>
                                          <p:spTgt spid="303"/>
                                        </p:tgtEl>
                                        <p:attrNameLst>
                                          <p:attrName>ppt_x</p:attrName>
                                          <p:attrName>ppt_y</p:attrName>
                                        </p:attrNameLst>
                                      </p:cBhvr>
                                    </p:animMotion>
                                  </p:childTnLst>
                                </p:cTn>
                              </p:par>
                              <p:par>
                                <p:cTn id="31" presetID="0" presetClass="path" presetSubtype="0" repeatCount="indefinite" accel="50000" decel="50000" fill="hold" nodeType="withEffect">
                                  <p:stCondLst>
                                    <p:cond delay="1400"/>
                                  </p:stCondLst>
                                  <p:childTnLst>
                                    <p:animMotion origin="layout" path="M 1.11022E-16 -2.22222E-6 C -0.03108 0.02732 -0.02622 0.0625 -0.0651 0.08727 C -0.06927 0.09699 -0.07656 0.12037 -0.08872 0.13125 C -0.09965 0.14074 -0.11858 0.14977 -0.13003 0.15949 C -0.13837 0.17801 -0.15521 0.19537 -0.16562 0.21366 C -0.16354 0.22639 -0.16667 0.23935 -0.1599 0.25209 C -0.15677 0.2581 -0.14427 0.26227 -0.13576 0.26759 C -0.11285 0.28102 -0.0934 0.29167 -0.07656 0.30602 C -0.06823 0.3213 -0.05295 0.33727 -0.05295 0.35278 C -0.05937 0.37824 -0.07292 0.40278 -0.08872 0.42709 C -0.08976 0.42871 -0.09653 0.44306 -0.10069 0.44537 C -0.11545 0.45347 -0.14531 0.45394 -0.16562 0.45834 " pathEditMode="relative" rAng="0" ptsTypes="fffffffffffA">
                                      <p:cBhvr>
                                        <p:cTn id="32" dur="2000" fill="hold"/>
                                        <p:tgtEl>
                                          <p:spTgt spid="319"/>
                                        </p:tgtEl>
                                        <p:attrNameLst>
                                          <p:attrName>ppt_x</p:attrName>
                                          <p:attrName>ppt_y</p:attrName>
                                        </p:attrNameLst>
                                      </p:cBhvr>
                                      <p:rCtr x="-8333" y="22917"/>
                                    </p:animMotion>
                                  </p:childTnLst>
                                </p:cTn>
                              </p:par>
                              <p:par>
                                <p:cTn id="33" presetID="0" presetClass="path" presetSubtype="0" repeatCount="indefinite" accel="50000" decel="50000" fill="hold" nodeType="withEffect">
                                  <p:stCondLst>
                                    <p:cond delay="2800"/>
                                  </p:stCondLst>
                                  <p:childTnLst>
                                    <p:animMotion origin="layout" path="M 0.00087 3.7037E-7 C -0.00052 -0.05764 0.00139 -0.00324 -0.00086 -0.03958 C -0.00121 -0.04537 -0.00225 -0.06991 -0.00277 -0.07917 C -0.00416 -0.11412 -0.0118 -0.15394 -0.01527 -0.18056 C -0.01579 -0.18495 -0.01597 -0.19282 -0.01632 -0.19815 C -0.0184 -0.2213 -0.021 -0.24236 -0.02448 -0.25116 C -0.02482 -0.25532 -0.02517 -0.26065 -0.02569 -0.26458 C -0.02604 -0.26852 -0.02691 -0.26921 -0.02725 -0.27338 C -0.02777 -0.27639 -0.0276 -0.28241 -0.02777 -0.28657 C -0.02812 -0.29005 -0.02864 -0.29259 -0.02899 -0.29583 C -0.03038 -0.32292 -0.03211 -0.33102 -0.03524 -0.34352 C -0.03663 -0.34838 -0.03732 -0.35648 -0.03871 -0.35694 C -0.04201 -0.3588 -0.04513 -0.35694 -0.04826 -0.35694 " pathEditMode="relative" rAng="0" ptsTypes="ffffffffffffA">
                                      <p:cBhvr>
                                        <p:cTn id="34" dur="2000" fill="hold"/>
                                        <p:tgtEl>
                                          <p:spTgt spid="347"/>
                                        </p:tgtEl>
                                        <p:attrNameLst>
                                          <p:attrName>ppt_x</p:attrName>
                                          <p:attrName>ppt_y</p:attrName>
                                        </p:attrNameLst>
                                      </p:cBhvr>
                                      <p:rCtr x="-2431" y="-17940"/>
                                    </p:animMotion>
                                  </p:childTnLst>
                                </p:cTn>
                              </p:par>
                              <p:par>
                                <p:cTn id="35" presetID="0" presetClass="path" presetSubtype="0" repeatCount="indefinite" accel="50000" decel="50000" fill="hold" nodeType="withEffect">
                                  <p:stCondLst>
                                    <p:cond delay="1100"/>
                                  </p:stCondLst>
                                  <p:childTnLst>
                                    <p:animMotion origin="layout" path="M 0.00087 -0.00578 C 0.00312 0.00855 0.00573 0.02381 0.01285 0.03722 C 0.01788 0.06056 0.01788 0.07004 0.01528 0.09847 C 0.01475 0.10287 0.01146 0.1068 0.01041 0.11119 C 0.00868 0.11835 0.00712 0.12552 0.00573 0.13268 C 0.00486 0.13685 0.00312 0.14517 0.00312 0.1454 C 0.00295 0.14864 -0.00452 0.22029 0.00087 0.22815 C 0.00382 0.23255 0.01371 0.22815 0.02014 0.22815 " pathEditMode="relative" rAng="0" ptsTypes="fffffffA">
                                      <p:cBhvr>
                                        <p:cTn id="36" dur="2000" fill="hold"/>
                                        <p:tgtEl>
                                          <p:spTgt spid="335"/>
                                        </p:tgtEl>
                                        <p:attrNameLst>
                                          <p:attrName>ppt_x</p:attrName>
                                          <p:attrName>ppt_y</p:attrName>
                                        </p:attrNameLst>
                                      </p:cBhvr>
                                      <p:rCtr x="694" y="11905"/>
                                    </p:animMotion>
                                  </p:childTnLst>
                                </p:cTn>
                              </p:par>
                              <p:par>
                                <p:cTn id="37" presetID="0" presetClass="path" presetSubtype="0" repeatCount="indefinite" accel="50000" decel="50000" fill="hold" nodeType="withEffect">
                                  <p:stCondLst>
                                    <p:cond delay="4300"/>
                                  </p:stCondLst>
                                  <p:childTnLst>
                                    <p:animMotion origin="layout" path="M 0.05156 -2.59259E-6 C 0.0309 0.02431 0.02153 0.05116 0.01285 0.07801 C 0.00937 0.10139 0.00746 0.11551 -0.00382 0.13635 C -0.00972 0.17199 -0.0283 0.21644 0.00746 0.24722 C 0.01181 0.25533 0.01285 0.26042 0.02413 0.2669 C 0.03819 0.27523 0.05295 0.27269 0.06285 0.2831 " pathEditMode="relative" rAng="0" ptsTypes="fffffA">
                                      <p:cBhvr>
                                        <p:cTn id="38" dur="2000" fill="hold"/>
                                        <p:tgtEl>
                                          <p:spTgt spid="359"/>
                                        </p:tgtEl>
                                        <p:attrNameLst>
                                          <p:attrName>ppt_x</p:attrName>
                                          <p:attrName>ppt_y</p:attrName>
                                        </p:attrNameLst>
                                      </p:cBhvr>
                                      <p:rCtr x="-3438" y="14144"/>
                                    </p:animMotion>
                                  </p:childTnLst>
                                </p:cTn>
                              </p:par>
                              <p:par>
                                <p:cTn id="39" presetID="0" presetClass="path" presetSubtype="0" repeatCount="indefinite" accel="50000" decel="50000" fill="hold" nodeType="withEffect">
                                  <p:stCondLst>
                                    <p:cond delay="6200"/>
                                  </p:stCondLst>
                                  <p:childTnLst>
                                    <p:animMotion origin="layout" path="M -1.11111E-6 2.04808E-6 C 0.00261 -0.0386 0.00642 -0.07651 0.0099 -0.11489 C 0.0092 -0.13315 0.01146 -0.16875 0.00399 -0.19071 C 0.00365 -0.19163 -0.00399 -0.21429 -0.00781 -0.21937 C -0.00955 -0.22168 -0.01267 -0.22191 -0.01371 -0.22469 C -0.01441 -0.22631 -0.0125 -0.22816 -0.0118 -0.22977 " pathEditMode="relative" ptsTypes="fffffA">
                                      <p:cBhvr>
                                        <p:cTn id="40" dur="2000" fill="hold"/>
                                        <p:tgtEl>
                                          <p:spTgt spid="363"/>
                                        </p:tgtEl>
                                        <p:attrNameLst>
                                          <p:attrName>ppt_x</p:attrName>
                                          <p:attrName>ppt_y</p:attrName>
                                        </p:attrNameLst>
                                      </p:cBhvr>
                                    </p:animMotion>
                                  </p:childTnLst>
                                </p:cTn>
                              </p:par>
                              <p:par>
                                <p:cTn id="41" presetID="0" presetClass="path" presetSubtype="0" repeatCount="indefinite" accel="50000" decel="50000" fill="hold" nodeType="withEffect">
                                  <p:stCondLst>
                                    <p:cond delay="2300"/>
                                  </p:stCondLst>
                                  <p:childTnLst>
                                    <p:animMotion origin="layout" path="M 3.05556E-6 -1.11111E-6 C -0.01511 -0.01342 -0.02518 -0.02361 -0.03108 -0.03889 C -0.03611 -0.0544 -0.03507 -0.07616 -0.04913 -0.09074 C -0.06111 -0.1037 -0.08125 -0.1206 -0.09723 -0.13287 C -0.11424 -0.1618 -0.14827 -0.19259 -0.15139 -0.22384 C -0.15226 -0.24537 -0.15139 -0.26713 -0.15139 -0.28889 " pathEditMode="relative" rAng="0" ptsTypes="fffffA">
                                      <p:cBhvr>
                                        <p:cTn id="42" dur="2000" fill="hold"/>
                                        <p:tgtEl>
                                          <p:spTgt spid="343"/>
                                        </p:tgtEl>
                                        <p:attrNameLst>
                                          <p:attrName>ppt_x</p:attrName>
                                          <p:attrName>ppt_y</p:attrName>
                                        </p:attrNameLst>
                                      </p:cBhvr>
                                      <p:rCtr x="-7622" y="-14444"/>
                                    </p:animMotion>
                                  </p:childTnLst>
                                </p:cTn>
                              </p:par>
                              <p:par>
                                <p:cTn id="43" presetID="0" presetClass="path" presetSubtype="0" repeatCount="indefinite" accel="50000" decel="50000" fill="hold" nodeType="withEffect">
                                  <p:stCondLst>
                                    <p:cond delay="0"/>
                                  </p:stCondLst>
                                  <p:childTnLst>
                                    <p:animMotion origin="layout" path="M 8.33333E-7 5.97319E-6 C 0.00521 -0.01363 0.00729 -0.02866 0.01372 -0.0416 C 0.02049 -0.09292 0.01754 -0.14817 0.00782 -0.19833 C 0.00591 -0.20873 0.00608 -0.22422 8.33333E-7 -0.23231 C 0.0007 -0.24525 8.33333E-7 -0.25866 0.00209 -0.27138 C 0.00348 -0.27993 0.01615 -0.28293 0.01962 -0.28455 C 0.02153 -0.28548 0.02552 -0.28709 0.02552 -0.28709 " pathEditMode="relative" ptsTypes="ffffffA">
                                      <p:cBhvr>
                                        <p:cTn id="44" dur="2000" fill="hold"/>
                                        <p:tgtEl>
                                          <p:spTgt spid="339"/>
                                        </p:tgtEl>
                                        <p:attrNameLst>
                                          <p:attrName>ppt_x</p:attrName>
                                          <p:attrName>ppt_y</p:attrName>
                                        </p:attrNameLst>
                                      </p:cBhvr>
                                    </p:animMotion>
                                  </p:childTnLst>
                                </p:cTn>
                              </p:par>
                              <p:par>
                                <p:cTn id="45" presetID="0" presetClass="path" presetSubtype="0" repeatCount="indefinite" accel="50000" decel="50000" fill="hold" nodeType="withEffect">
                                  <p:stCondLst>
                                    <p:cond delay="1400"/>
                                  </p:stCondLst>
                                  <p:childTnLst>
                                    <p:animMotion origin="layout" path="M 2.77778E-6 -3.7037E-7 C -0.02917 -0.01435 -0.02466 -0.03287 -0.06111 -0.04583 C -0.06511 -0.05069 -0.07205 -0.06296 -0.08334 -0.06852 C -0.09358 -0.07361 -0.11146 -0.07824 -0.12222 -0.08333 C -0.13004 -0.09306 -0.14584 -0.10208 -0.15573 -0.11157 C -0.15365 -0.11829 -0.1566 -0.125 -0.15035 -0.13171 C -0.1474 -0.13495 -0.13559 -0.13704 -0.12761 -0.13981 C -0.10591 -0.14676 -0.08768 -0.15231 -0.07205 -0.15995 C -0.06407 -0.16782 -0.04983 -0.17616 -0.04983 -0.18426 C -0.05573 -0.19745 -0.06858 -0.21018 -0.08334 -0.22315 C -0.08438 -0.22384 -0.09063 -0.23148 -0.09462 -0.23264 C -0.10851 -0.23681 -0.13646 -0.23704 -0.15573 -0.23912 " pathEditMode="relative" rAng="0" ptsTypes="fffffffffffA">
                                      <p:cBhvr>
                                        <p:cTn id="46" dur="2000" fill="hold"/>
                                        <p:tgtEl>
                                          <p:spTgt spid="355"/>
                                        </p:tgtEl>
                                        <p:attrNameLst>
                                          <p:attrName>ppt_x</p:attrName>
                                          <p:attrName>ppt_y</p:attrName>
                                        </p:attrNameLst>
                                      </p:cBhvr>
                                      <p:rCtr x="-7830" y="-11968"/>
                                    </p:animMotion>
                                  </p:childTnLst>
                                </p:cTn>
                              </p:par>
                              <p:par>
                                <p:cTn id="47" presetID="0" presetClass="path" presetSubtype="0" repeatCount="indefinite" accel="50000" decel="50000" fill="hold" grpId="0" nodeType="withEffect">
                                  <p:stCondLst>
                                    <p:cond delay="1400"/>
                                  </p:stCondLst>
                                  <p:childTnLst>
                                    <p:animMotion origin="layout" path="M 2.22222E-6 3.33333E-6 C 0.01528 -0.00417 0.02413 -0.01412 0.0375 -0.02083 C 0.04393 -0.02407 0.0665 -0.025 0.06719 -0.025 C 0.08542 -0.02431 0.10382 -0.02569 0.12188 -0.02292 C 0.13195 -0.0213 0.13768 -0.0088 0.14532 -0.00208 C 0.15295 0.02315 0.1592 0.02593 0.17657 0.0375 C 0.18646 0.04398 0.18976 0.07199 0.19688 0.08333 C 0.20712 0.09977 0.23889 0.09792 0.25 0.09792 C 0.25799 0.09491 0.2658 0.09352 0.27188 0.08542 C 0.2875 0.06458 0.29288 0.02731 0.31719 0.02083 C 0.32518 0.00486 0.34983 0.00486 0.3625 0.00208 C 0.375 0.00278 0.3875 0.00231 0.4 0.00417 C 0.40782 0.00532 0.41111 0.02616 0.41407 0.03333 C 0.41511 0.03565 0.425 0.05231 0.425 0.05625 C 0.45191 0.07431 0.48577 0.08056 0.51563 0.08333 C 0.51771 0.08403 0.51997 0.08403 0.52188 0.08542 C 0.52413 0.08704 0.5257 0.09074 0.52813 0.09167 C 0.53716 0.09491 0.54688 0.09398 0.55625 0.09583 C 0.57934 0.09352 0.58368 0.09213 0.60313 0.07917 C 0.60452 0.07824 0.60643 0.07824 0.60782 0.07708 C 0.61111 0.07454 0.61407 0.07153 0.61719 0.06875 C 0.61875 0.06736 0.62188 0.06458 0.62188 0.06458 C 0.6257 0.05694 0.62795 0.05023 0.63282 0.04375 C 0.63472 0.0338 0.6382 0.02616 0.64063 0.01667 C 0.6382 0.00023 0.64132 0.01111 0.63282 -0.00208 C 0.6316 -0.00394 0.63073 -0.00625 0.62969 -0.00833 C 0.62813 -0.01111 0.62674 -0.01412 0.625 -0.01667 C 0.61632 -0.0294 0.60538 -0.04028 0.59375 -0.04792 C 0.58802 -0.06088 0.58455 -0.06597 0.57344 -0.06875 C 0.56719 -0.07037 0.55469 -0.07292 0.55469 -0.07292 C 0.54948 -0.07222 0.5441 -0.07245 0.53907 -0.07083 C 0.53716 -0.07037 0.53611 -0.06782 0.53438 -0.06667 C 0.5217 -0.0581 0.52518 -0.06366 0.51407 -0.05208 C 0.50729 -0.04514 0.50104 -0.03519 0.49375 -0.02917 C 0.48698 -0.02361 0.47882 -0.02037 0.47188 -0.01458 C 0.46754 -0.01088 0.45782 -0.00625 0.45782 -0.00625 C 0.45625 -0.00347 0.45486 -0.00046 0.45313 0.00208 C 0.45174 0.0044 0.44983 0.00602 0.44844 0.00833 C 0.44618 0.01227 0.44427 0.01667 0.44219 0.02083 C 0.44132 0.02269 0.44167 0.02546 0.44063 0.02708 C 0.43368 0.03866 0.41979 0.0419 0.41094 0.04792 C 0.40191 0.05394 0.3967 0.05995 0.39063 0.07083 C 0.38663 0.09167 0.37014 0.09352 0.35625 0.09583 C 0.34514 0.09375 0.34358 0.09051 0.33438 0.0875 C 0.32604 0.08472 0.31754 0.08287 0.30938 0.07917 C 0.30556 0.07176 0.30417 0.06551 0.29844 0.06042 C 0.2915 0.04676 0.2915 0.04375 0.27969 0.0375 C 0.27813 0.03542 0.27674 0.0331 0.275 0.03125 C 0.27361 0.02963 0.27136 0.02917 0.27032 0.02708 C 0.2691 0.02477 0.26945 0.02153 0.26875 0.01875 C 0.26788 0.01574 0.2665 0.01319 0.26563 0.01042 C 0.26441 0.00625 0.26354 0.00208 0.2625 -0.00208 C 0.26163 -0.00579 0.26146 -0.01458 0.25782 -0.01458 C 0.25191 -0.02639 0.24896 -0.02523 0.2375 -0.02708 C 0.22778 -0.03588 0.21459 -0.04074 0.20313 -0.04375 C 0.18264 -0.04213 0.17552 -0.03935 0.15782 -0.03542 C 0.14948 -0.02986 0.15018 -0.02523 0.14375 -0.01667 C 0.13993 -0.00162 0.13334 0.01389 0.125 0.025 C 0.12205 0.03704 0.12552 0.02569 0.11875 0.0375 C 0.11493 0.04398 0.11198 0.0537 0.10625 0.05833 C 0.09931 0.06389 0.09167 0.06806 0.08438 0.07292 C 0.07969 0.07593 0.07604 0.08125 0.07188 0.08542 C 0.06979 0.0875 0.06563 0.09167 0.06563 0.09167 C 0.04636 0.09005 0.03091 0.09699 0.02188 0.07292 C 0.01997 0.01296 0.02934 0.03241 0.00938 0.01458 C 0.00573 0.00463 0.00782 3.33333E-6 2.22222E-6 3.33333E-6 Z " pathEditMode="relative" ptsTypes="ffffffffffffffffffffffffffffffffffffffffffffffffffffffffffffffffff">
                                      <p:cBhvr>
                                        <p:cTn id="48" dur="5000" fill="hold"/>
                                        <p:tgtEl>
                                          <p:spTgt spid="372"/>
                                        </p:tgtEl>
                                        <p:attrNameLst>
                                          <p:attrName>ppt_x</p:attrName>
                                          <p:attrName>ppt_y</p:attrName>
                                        </p:attrNameLst>
                                      </p:cBhvr>
                                    </p:animMotion>
                                  </p:childTnLst>
                                </p:cTn>
                              </p:par>
                              <p:par>
                                <p:cTn id="49" presetID="0" presetClass="path" presetSubtype="0" repeatCount="indefinite" accel="50000" decel="50000" fill="hold" grpId="0" nodeType="withEffect">
                                  <p:stCondLst>
                                    <p:cond delay="1400"/>
                                  </p:stCondLst>
                                  <p:childTnLst>
                                    <p:animMotion origin="layout" path="M -8.33333E-7 3.33333E-6 C 0.00052 0.00278 0.00018 0.00602 0.00157 0.00833 C 0.00261 0.00995 0.00486 0.00949 0.00625 0.01042 C 0.01702 0.01759 0.02709 0.02477 0.03907 0.02708 C 0.04636 0.02847 0.06094 0.03125 0.06094 0.03125 C 0.06875 0.03056 0.07657 0.03056 0.08438 0.02917 C 0.08768 0.02847 0.09063 0.02639 0.09375 0.025 C 0.09532 0.02431 0.09844 0.02292 0.09844 0.02292 C 0.10139 0.01898 0.10486 0.01644 0.10782 0.0125 C 0.11216 0.00671 0.1165 -0.00162 0.12032 -0.00833 C 0.12257 -0.01759 0.12587 -0.02616 0.12813 -0.03542 C 0.12743 -0.04792 0.12917 -0.06157 0.125 -0.07292 C 0.1217 -0.08194 0.11198 -0.08449 0.10625 -0.08958 C 0.09688 -0.08889 0.0875 -0.08912 0.07813 -0.0875 C 0.07222 -0.08657 0.07032 -0.08264 0.06563 -0.07917 C 0.0507 -0.06782 0.04254 -0.0581 0.02969 -0.04375 C 0.02344 -0.03681 0.01493 -0.03264 0.00782 -0.02708 C 0.00677 -0.025 0.00625 -0.02222 0.00469 -0.02083 C 0.00295 -0.01921 -8.33333E-7 -0.02083 -0.00156 -0.01875 C -0.00312 -0.01667 -0.00191 -0.01273 -0.00312 -0.01042 C -0.00416 -0.00833 -0.00642 -0.0081 -0.00781 -0.00625 C -0.01823 0.00764 -0.00694 -0.00301 -0.01718 0.00833 C -0.02239 0.01412 -0.03107 0.0162 -0.0375 0.01875 C -0.0375 0.01875 -0.0533 0.02384 -0.05625 0.025 C -0.05833 0.02569 -0.0625 0.02708 -0.0625 0.02708 C -0.0875 0.02616 -0.11354 0.03148 -0.1375 0.02083 C -0.14357 0.01273 -0.14496 0.0044 -0.14705 -0.00625 C -0.14809 -0.02014 -0.14791 -0.03426 -0.15 -0.04792 C -0.15069 -0.05301 -0.15347 -0.05741 -0.15468 -0.0625 C -0.15521 -0.06806 -0.15382 -0.07454 -0.15625 -0.07917 C -0.15833 -0.08287 -0.16337 -0.08634 -0.16562 -0.08333 C -0.16614 -0.08264 -0.16666 -0.08194 -0.16718 -0.08125 C -0.18732 -0.0787 -0.20382 -0.07315 -0.22187 -0.0625 C -0.22916 -0.0581 -0.23646 -0.05648 -0.24218 -0.04792 C -0.24462 -0.04421 -0.246 -0.03935 -0.24843 -0.03542 C -0.25521 -0.02407 -0.26788 -0.0088 -0.27812 -0.00417 C -0.27968 -0.00139 -0.2809 0.00162 -0.28281 0.00417 C -0.28524 0.00741 -0.28854 0.00903 -0.29062 0.0125 C -0.29739 0.02315 -0.30312 0.03472 -0.30937 0.04583 C -0.3125 0.05139 -0.31909 0.06713 -0.32343 0.07083 C -0.34392 0.08773 -0.36684 0.10023 -0.39062 0.10417 C -0.4243 0.11921 -0.46232 0.09306 -0.49375 0.07917 C -0.50052 0.07245 -0.5092 0.07014 -0.51406 0.06042 C -0.52309 0.04236 -0.52621 0.02014 -0.53125 3.33333E-6 C -0.52968 -0.01736 -0.53003 -0.03519 -0.52656 -0.05208 C -0.52552 -0.05694 -0.51909 -0.0544 -0.51562 -0.05625 C -0.50087 -0.06366 -0.48437 -0.07199 -0.46875 -0.075 C -0.46215 -0.07801 -0.45538 -0.08472 -0.44843 -0.08542 C -0.42448 -0.08796 -0.43489 -0.08611 -0.41718 -0.08958 C -0.39184 -0.08727 -0.39444 -0.09051 -0.37812 -0.06875 C -0.37465 -0.06412 -0.36875 -0.06458 -0.36406 -0.0625 C -0.35416 -0.05787 -0.34462 -0.05347 -0.33437 -0.05 C -0.32222 -0.03912 -0.32083 -0.01944 -0.31093 -0.00625 C -0.30972 -0.00463 -0.30764 -0.00509 -0.30625 -0.00417 C -0.29861 0.00093 -0.29149 0.0081 -0.28593 0.01667 C -0.28368 0.02014 -0.27604 0.03495 -0.275 0.0375 C -0.27239 0.04444 -0.27205 0.05394 -0.26718 0.05833 C -0.25555 0.06875 -0.24809 0.06921 -0.23437 0.07292 C -0.21198 0.07222 -0.18958 0.07269 -0.16718 0.07083 C -0.15816 0.07014 -0.15225 0.0537 -0.14375 0.05 C -0.13663 0.03796 -0.1283 0.0294 -0.12031 0.01875 C -0.11979 0.01667 -0.11875 0.0125 -0.11875 0.0125 C -0.11666 0.00833 -0.11458 0.00417 -0.1125 3.33333E-6 C -0.11041 -0.00417 -0.11215 -0.00995 -0.11111 -0.01458 C -0.11024 -0.01759 -0.10468 -0.03079 -0.10312 -0.03333 C -0.09826 -0.0412 -0.09757 -0.03981 -0.09062 -0.04583 C -0.08767 -0.04861 -0.08125 -0.05417 -0.08125 -0.05417 C -0.07534 -0.06644 -0.08194 -0.05579 -0.07187 -0.0625 C -0.06962 -0.06412 -0.06788 -0.0669 -0.06562 -0.06875 C -0.05972 -0.07384 -0.05208 -0.07593 -0.04531 -0.07917 C -0.04531 -0.07917 -0.0335 -0.08449 -0.03125 -0.08542 C -0.02968 -0.08611 -0.02656 -0.0875 -0.02656 -0.0875 C -0.00694 -0.08449 -0.0151 -0.08843 -0.00625 -0.07083 C -0.00468 -0.06296 -0.00017 -0.05625 -8.33333E-7 -0.04792 C 0.00052 -0.03194 -8.33333E-7 -0.01597 -8.33333E-7 3.33333E-6 Z " pathEditMode="relative" ptsTypes="fffffffffffffffffffffffffffffffffffffffffffffffffffffffffffffffffffffffffff">
                                      <p:cBhvr>
                                        <p:cTn id="50" dur="5000" fill="hold"/>
                                        <p:tgtEl>
                                          <p:spTgt spid="37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1" grpId="0" animBg="1"/>
      <p:bldP spid="37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ph type="body" idx="1"/>
          </p:nvPr>
        </p:nvSpPr>
        <p:spPr>
          <a:xfrm>
            <a:off x="304800" y="685800"/>
            <a:ext cx="4114800" cy="5105400"/>
          </a:xfrm>
        </p:spPr>
        <p:txBody>
          <a:bodyPr/>
          <a:lstStyle/>
          <a:p>
            <a:pPr marL="0" indent="0" algn="ctr" eaLnBrk="1" hangingPunct="1">
              <a:lnSpc>
                <a:spcPct val="90000"/>
              </a:lnSpc>
              <a:buFontTx/>
              <a:buNone/>
            </a:pPr>
            <a:r>
              <a:rPr lang="en-US" sz="4400" b="1"/>
              <a:t>Cytoplasm</a:t>
            </a:r>
            <a:endParaRPr lang="en-US" sz="4400"/>
          </a:p>
          <a:p>
            <a:pPr marL="0" indent="0" algn="ctr" eaLnBrk="1" hangingPunct="1">
              <a:lnSpc>
                <a:spcPct val="90000"/>
              </a:lnSpc>
              <a:buFontTx/>
              <a:buNone/>
            </a:pPr>
            <a:r>
              <a:rPr lang="en-US"/>
              <a:t>All </a:t>
            </a:r>
            <a:r>
              <a:rPr lang="en-US" b="1"/>
              <a:t>Prokaryotic</a:t>
            </a:r>
            <a:r>
              <a:rPr lang="en-US"/>
              <a:t> &amp; </a:t>
            </a:r>
            <a:r>
              <a:rPr lang="en-US" b="1"/>
              <a:t>Eukaryotic </a:t>
            </a:r>
            <a:r>
              <a:rPr lang="en-US"/>
              <a:t>cells</a:t>
            </a:r>
          </a:p>
          <a:p>
            <a:pPr marL="0" indent="0" eaLnBrk="1" hangingPunct="1">
              <a:lnSpc>
                <a:spcPct val="90000"/>
              </a:lnSpc>
              <a:buFontTx/>
              <a:buNone/>
            </a:pPr>
            <a:r>
              <a:rPr lang="en-US" b="1"/>
              <a:t>Structure: </a:t>
            </a:r>
          </a:p>
          <a:p>
            <a:pPr marL="0" indent="0" algn="just" eaLnBrk="1" hangingPunct="1">
              <a:lnSpc>
                <a:spcPct val="90000"/>
              </a:lnSpc>
              <a:buFontTx/>
              <a:buNone/>
            </a:pPr>
            <a:r>
              <a:rPr lang="en-US" sz="2400" b="1"/>
              <a:t>Jelly-like material </a:t>
            </a:r>
            <a:r>
              <a:rPr lang="en-US" sz="2400"/>
              <a:t>found  inside cell membrane</a:t>
            </a:r>
          </a:p>
          <a:p>
            <a:pPr marL="0" indent="0" eaLnBrk="1" hangingPunct="1">
              <a:lnSpc>
                <a:spcPct val="90000"/>
              </a:lnSpc>
              <a:buFontTx/>
              <a:buNone/>
            </a:pPr>
            <a:endParaRPr lang="en-US" sz="2800"/>
          </a:p>
          <a:p>
            <a:pPr marL="0" indent="0" eaLnBrk="1" hangingPunct="1">
              <a:lnSpc>
                <a:spcPct val="90000"/>
              </a:lnSpc>
              <a:buFontTx/>
              <a:buNone/>
            </a:pPr>
            <a:r>
              <a:rPr lang="en-US" b="1"/>
              <a:t>Function: </a:t>
            </a:r>
          </a:p>
          <a:p>
            <a:pPr marL="0" indent="0" algn="just" eaLnBrk="1" hangingPunct="1">
              <a:lnSpc>
                <a:spcPct val="90000"/>
              </a:lnSpc>
              <a:buFontTx/>
              <a:buNone/>
            </a:pPr>
            <a:r>
              <a:rPr lang="en-US" sz="2400" b="1"/>
              <a:t>Supports </a:t>
            </a:r>
            <a:r>
              <a:rPr lang="en-US" sz="2400"/>
              <a:t>and </a:t>
            </a:r>
            <a:r>
              <a:rPr lang="en-US" sz="2400" b="1"/>
              <a:t>protects </a:t>
            </a:r>
            <a:r>
              <a:rPr lang="en-US" sz="2400"/>
              <a:t>cell’s </a:t>
            </a:r>
            <a:r>
              <a:rPr lang="en-US" sz="2400" b="1"/>
              <a:t>organelles</a:t>
            </a:r>
            <a:r>
              <a:rPr lang="en-US" sz="2400"/>
              <a:t>. Contains some </a:t>
            </a:r>
            <a:r>
              <a:rPr lang="en-US" sz="2400" b="1"/>
              <a:t>nutrients for cell</a:t>
            </a:r>
            <a:endParaRPr lang="en-US" sz="240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941" t="16194" r="16078"/>
          <a:stretch/>
        </p:blipFill>
        <p:spPr>
          <a:xfrm rot="20907070">
            <a:off x="5828650" y="2649703"/>
            <a:ext cx="3052285" cy="1781751"/>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8751" t="9114" r="19483" b="14496"/>
          <a:stretch/>
        </p:blipFill>
        <p:spPr>
          <a:xfrm rot="852175">
            <a:off x="5530023" y="587958"/>
            <a:ext cx="3166095" cy="1900955"/>
          </a:xfrm>
          <a:prstGeom prst="rect">
            <a:avLst/>
          </a:prstGeom>
        </p:spPr>
      </p:pic>
      <p:pic>
        <p:nvPicPr>
          <p:cNvPr id="5" name="Picture 4"/>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92382" l="12266" r="90313">
                        <a14:foregroundMark x1="26953" y1="23546" x2="60703" y2="65374"/>
                        <a14:foregroundMark x1="61875" y1="69806" x2="76953" y2="77147"/>
                        <a14:foregroundMark x1="76953" y1="76731" x2="76797" y2="38227"/>
                      </a14:backgroundRemoval>
                    </a14:imgEffect>
                  </a14:imgLayer>
                </a14:imgProps>
              </a:ext>
              <a:ext uri="{28A0092B-C50C-407E-A947-70E740481C1C}">
                <a14:useLocalDpi xmlns:a14="http://schemas.microsoft.com/office/drawing/2010/main" val="0"/>
              </a:ext>
            </a:extLst>
          </a:blip>
          <a:srcRect l="3797" t="-1384" r="-3797" b="1384"/>
          <a:stretch/>
        </p:blipFill>
        <p:spPr>
          <a:xfrm>
            <a:off x="3962400" y="1676400"/>
            <a:ext cx="3276600" cy="1848207"/>
          </a:xfrm>
          <a:prstGeom prst="rect">
            <a:avLst/>
          </a:prstGeom>
        </p:spPr>
      </p:pic>
      <p:cxnSp>
        <p:nvCxnSpPr>
          <p:cNvPr id="8" name="Straight Arrow Connector 7"/>
          <p:cNvCxnSpPr/>
          <p:nvPr/>
        </p:nvCxnSpPr>
        <p:spPr>
          <a:xfrm>
            <a:off x="5181600" y="762000"/>
            <a:ext cx="419100" cy="1838503"/>
          </a:xfrm>
          <a:prstGeom prst="straightConnector1">
            <a:avLst/>
          </a:prstGeom>
          <a:ln>
            <a:solidFill>
              <a:srgbClr val="FF3300"/>
            </a:solidFill>
            <a:tailEnd type="arrow"/>
          </a:ln>
        </p:spPr>
        <p:style>
          <a:lnRef idx="3">
            <a:schemeClr val="dk1"/>
          </a:lnRef>
          <a:fillRef idx="0">
            <a:schemeClr val="dk1"/>
          </a:fillRef>
          <a:effectRef idx="2">
            <a:schemeClr val="dk1"/>
          </a:effectRef>
          <a:fontRef idx="minor">
            <a:schemeClr val="tx1"/>
          </a:fontRef>
        </p:style>
      </p:cxnSp>
      <p:cxnSp>
        <p:nvCxnSpPr>
          <p:cNvPr id="13" name="Straight Arrow Connector 12"/>
          <p:cNvCxnSpPr/>
          <p:nvPr/>
        </p:nvCxnSpPr>
        <p:spPr>
          <a:xfrm>
            <a:off x="5181600" y="762000"/>
            <a:ext cx="1075082" cy="304800"/>
          </a:xfrm>
          <a:prstGeom prst="straightConnector1">
            <a:avLst/>
          </a:prstGeom>
          <a:ln>
            <a:solidFill>
              <a:srgbClr val="FF3300"/>
            </a:solidFill>
            <a:tailEnd type="arrow"/>
          </a:ln>
        </p:spPr>
        <p:style>
          <a:lnRef idx="3">
            <a:schemeClr val="dk1"/>
          </a:lnRef>
          <a:fillRef idx="0">
            <a:schemeClr val="dk1"/>
          </a:fillRef>
          <a:effectRef idx="2">
            <a:schemeClr val="dk1"/>
          </a:effectRef>
          <a:fontRef idx="minor">
            <a:schemeClr val="tx1"/>
          </a:fontRef>
        </p:style>
      </p:cxnSp>
      <p:cxnSp>
        <p:nvCxnSpPr>
          <p:cNvPr id="16" name="Straight Arrow Connector 15"/>
          <p:cNvCxnSpPr/>
          <p:nvPr/>
        </p:nvCxnSpPr>
        <p:spPr>
          <a:xfrm>
            <a:off x="5181600" y="762000"/>
            <a:ext cx="1295400" cy="2590800"/>
          </a:xfrm>
          <a:prstGeom prst="straightConnector1">
            <a:avLst/>
          </a:prstGeom>
          <a:ln>
            <a:solidFill>
              <a:srgbClr val="FF3300"/>
            </a:solidFill>
            <a:tailEnd type="arrow"/>
          </a:ln>
        </p:spPr>
        <p:style>
          <a:lnRef idx="3">
            <a:schemeClr val="dk1"/>
          </a:lnRef>
          <a:fillRef idx="0">
            <a:schemeClr val="dk1"/>
          </a:fillRef>
          <a:effectRef idx="2">
            <a:schemeClr val="dk1"/>
          </a:effectRef>
          <a:fontRef idx="minor">
            <a:schemeClr val="tx1"/>
          </a:fontRef>
        </p:style>
      </p:cxnSp>
      <p:grpSp>
        <p:nvGrpSpPr>
          <p:cNvPr id="6" name="Group 5"/>
          <p:cNvGrpSpPr/>
          <p:nvPr/>
        </p:nvGrpSpPr>
        <p:grpSpPr>
          <a:xfrm>
            <a:off x="5000172" y="4953001"/>
            <a:ext cx="3429000" cy="1752599"/>
            <a:chOff x="5029200" y="3962400"/>
            <a:chExt cx="3505200" cy="2116184"/>
          </a:xfrm>
          <a:solidFill>
            <a:srgbClr val="C00000"/>
          </a:solidFill>
        </p:grpSpPr>
        <p:pic>
          <p:nvPicPr>
            <p:cNvPr id="24578" name="Picture 2" descr="http://images.clipart.com/thb/thb11/PO/5344_2005020023/010731_0900_00/22711215.thb.jpg?010731_0900_0023_l__p"/>
            <p:cNvPicPr>
              <a:picLocks noChangeAspect="1" noChangeArrowheads="1"/>
            </p:cNvPicPr>
            <p:nvPr/>
          </p:nvPicPr>
          <p:blipFill>
            <a:blip r:embed="rId6">
              <a:extLst>
                <a:ext uri="{BEBA8EAE-BF5A-486C-A8C5-ECC9F3942E4B}">
                  <a14:imgProps xmlns:a14="http://schemas.microsoft.com/office/drawing/2010/main">
                    <a14:imgLayer r:embed="rId7">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5029200" y="3962400"/>
              <a:ext cx="3505200" cy="2116184"/>
            </a:xfrm>
            <a:prstGeom prst="rect">
              <a:avLst/>
            </a:prstGeom>
            <a:grpFill/>
          </p:spPr>
        </p:pic>
        <p:sp>
          <p:nvSpPr>
            <p:cNvPr id="2" name="Oval 1"/>
            <p:cNvSpPr/>
            <p:nvPr/>
          </p:nvSpPr>
          <p:spPr>
            <a:xfrm>
              <a:off x="6248400" y="5410200"/>
              <a:ext cx="533400" cy="381000"/>
            </a:xfrm>
            <a:prstGeom prst="ellipse">
              <a:avLst/>
            </a:prstGeom>
            <a:solidFill>
              <a:srgbClr val="FF0066"/>
            </a:solidFill>
            <a:ln>
              <a:noFill/>
            </a:ln>
            <a:effectLst/>
            <a:scene3d>
              <a:camera prst="orthographicFront"/>
              <a:lightRig rig="sunrise" dir="t"/>
            </a:scene3d>
            <a:sp3d extrusionH="76200" contourW="12700" prstMaterial="translucentPowder">
              <a:bevelT w="152400" h="50800" prst="softRound"/>
              <a:bevelB/>
              <a:extrusionClr>
                <a:srgbClr val="FF0066"/>
              </a:extrusionClr>
              <a:contourClr>
                <a:srgbClr val="FF0066"/>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ounded Rectangular Callout 24"/>
          <p:cNvSpPr/>
          <p:nvPr/>
        </p:nvSpPr>
        <p:spPr>
          <a:xfrm>
            <a:off x="5000172" y="4613729"/>
            <a:ext cx="2665716" cy="381000"/>
          </a:xfrm>
          <a:prstGeom prst="wedgeRoundRectCallout">
            <a:avLst>
              <a:gd name="adj1" fmla="val -26180"/>
              <a:gd name="adj2" fmla="val 269671"/>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000" b="1">
                <a:solidFill>
                  <a:schemeClr val="tx1"/>
                </a:solidFill>
              </a:rPr>
              <a:t>mmm…jelly doughnut!</a:t>
            </a:r>
          </a:p>
        </p:txBody>
      </p:sp>
      <p:sp>
        <p:nvSpPr>
          <p:cNvPr id="26" name="TextBox 25"/>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
        <p:nvSpPr>
          <p:cNvPr id="14" name="Rectangle 3"/>
          <p:cNvSpPr txBox="1">
            <a:spLocks noChangeArrowheads="1"/>
          </p:cNvSpPr>
          <p:nvPr/>
        </p:nvSpPr>
        <p:spPr bwMode="auto">
          <a:xfrm>
            <a:off x="381000" y="1447808"/>
            <a:ext cx="3962400" cy="381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eaLnBrk="1" hangingPunct="1">
              <a:lnSpc>
                <a:spcPct val="90000"/>
              </a:lnSpc>
              <a:buFontTx/>
              <a:buNone/>
            </a:pPr>
            <a:r>
              <a:rPr lang="en-US" sz="4400" b="1"/>
              <a:t>Cytoplasm</a:t>
            </a:r>
            <a:endParaRPr lang="en-US" sz="4400"/>
          </a:p>
          <a:p>
            <a:pPr marL="0" indent="0" algn="ctr" eaLnBrk="1" hangingPunct="1">
              <a:lnSpc>
                <a:spcPct val="90000"/>
              </a:lnSpc>
              <a:buFontTx/>
              <a:buNone/>
            </a:pPr>
            <a:r>
              <a:rPr lang="en-US"/>
              <a:t>What if this organelle were missing from the cell?</a:t>
            </a:r>
          </a:p>
          <a:p>
            <a:pPr algn="just" eaLnBrk="1" hangingPunct="1">
              <a:lnSpc>
                <a:spcPct val="90000"/>
              </a:lnSpc>
            </a:pPr>
            <a:r>
              <a:rPr lang="en-US" sz="2800"/>
              <a:t>Organelles would have no protection</a:t>
            </a:r>
          </a:p>
          <a:p>
            <a:pPr algn="just" eaLnBrk="1" hangingPunct="1">
              <a:lnSpc>
                <a:spcPct val="90000"/>
              </a:lnSpc>
            </a:pPr>
            <a:r>
              <a:rPr lang="en-US" sz="2800"/>
              <a:t>Nutrients could not diffuse through cell</a:t>
            </a:r>
          </a:p>
          <a:p>
            <a:pPr marL="0" indent="0" algn="just" eaLnBrk="1" hangingPunct="1">
              <a:lnSpc>
                <a:spcPct val="90000"/>
              </a:lnSpc>
              <a:buFontTx/>
              <a:buNone/>
            </a:pPr>
            <a:endParaRPr lang="en-US" sz="2400"/>
          </a:p>
        </p:txBody>
      </p:sp>
    </p:spTree>
    <p:extLst>
      <p:ext uri="{BB962C8B-B14F-4D97-AF65-F5344CB8AC3E}">
        <p14:creationId xmlns:p14="http://schemas.microsoft.com/office/powerpoint/2010/main" val="4073594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747">
                                            <p:txEl>
                                              <p:pRg st="0" end="0"/>
                                            </p:txEl>
                                          </p:spTgt>
                                        </p:tgtEl>
                                      </p:cBhvr>
                                    </p:animEffect>
                                    <p:set>
                                      <p:cBhvr>
                                        <p:cTn id="7" dur="1" fill="hold">
                                          <p:stCondLst>
                                            <p:cond delay="499"/>
                                          </p:stCondLst>
                                        </p:cTn>
                                        <p:tgtEl>
                                          <p:spTgt spid="31747">
                                            <p:txEl>
                                              <p:pRg st="0" end="0"/>
                                            </p:txEl>
                                          </p:spTgt>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1747">
                                            <p:txEl>
                                              <p:pRg st="1" end="1"/>
                                            </p:txEl>
                                          </p:spTgt>
                                        </p:tgtEl>
                                      </p:cBhvr>
                                    </p:animEffect>
                                    <p:set>
                                      <p:cBhvr>
                                        <p:cTn id="10" dur="1" fill="hold">
                                          <p:stCondLst>
                                            <p:cond delay="499"/>
                                          </p:stCondLst>
                                        </p:cTn>
                                        <p:tgtEl>
                                          <p:spTgt spid="31747">
                                            <p:txEl>
                                              <p:pRg st="1" end="1"/>
                                            </p:txEl>
                                          </p:spTgt>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31747">
                                            <p:txEl>
                                              <p:pRg st="2" end="2"/>
                                            </p:txEl>
                                          </p:spTgt>
                                        </p:tgtEl>
                                      </p:cBhvr>
                                    </p:animEffect>
                                    <p:set>
                                      <p:cBhvr>
                                        <p:cTn id="13" dur="1" fill="hold">
                                          <p:stCondLst>
                                            <p:cond delay="499"/>
                                          </p:stCondLst>
                                        </p:cTn>
                                        <p:tgtEl>
                                          <p:spTgt spid="31747">
                                            <p:txEl>
                                              <p:pRg st="2" end="2"/>
                                            </p:txEl>
                                          </p:spTgt>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31747">
                                            <p:txEl>
                                              <p:pRg st="3" end="3"/>
                                            </p:txEl>
                                          </p:spTgt>
                                        </p:tgtEl>
                                      </p:cBhvr>
                                    </p:animEffect>
                                    <p:set>
                                      <p:cBhvr>
                                        <p:cTn id="16" dur="1" fill="hold">
                                          <p:stCondLst>
                                            <p:cond delay="499"/>
                                          </p:stCondLst>
                                        </p:cTn>
                                        <p:tgtEl>
                                          <p:spTgt spid="31747">
                                            <p:txEl>
                                              <p:pRg st="3" end="3"/>
                                            </p:txEl>
                                          </p:spTgt>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31747">
                                            <p:txEl>
                                              <p:pRg st="5" end="5"/>
                                            </p:txEl>
                                          </p:spTgt>
                                        </p:tgtEl>
                                      </p:cBhvr>
                                    </p:animEffect>
                                    <p:set>
                                      <p:cBhvr>
                                        <p:cTn id="19" dur="1" fill="hold">
                                          <p:stCondLst>
                                            <p:cond delay="499"/>
                                          </p:stCondLst>
                                        </p:cTn>
                                        <p:tgtEl>
                                          <p:spTgt spid="31747">
                                            <p:txEl>
                                              <p:pRg st="5" end="5"/>
                                            </p:txEl>
                                          </p:spTgt>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31747">
                                            <p:txEl>
                                              <p:pRg st="6" end="6"/>
                                            </p:txEl>
                                          </p:spTgt>
                                        </p:tgtEl>
                                      </p:cBhvr>
                                    </p:animEffect>
                                    <p:set>
                                      <p:cBhvr>
                                        <p:cTn id="22" dur="1" fill="hold">
                                          <p:stCondLst>
                                            <p:cond delay="499"/>
                                          </p:stCondLst>
                                        </p:cTn>
                                        <p:tgtEl>
                                          <p:spTgt spid="31747">
                                            <p:txEl>
                                              <p:pRg st="6" end="6"/>
                                            </p:txEl>
                                          </p:spTgt>
                                        </p:tgtEl>
                                        <p:attrNameLst>
                                          <p:attrName>style.visibility</p:attrName>
                                        </p:attrNameLst>
                                      </p:cBhvr>
                                      <p:to>
                                        <p:strVal val="hidden"/>
                                      </p:to>
                                    </p:se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P spid="1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body" idx="1"/>
          </p:nvPr>
        </p:nvSpPr>
        <p:spPr>
          <a:xfrm>
            <a:off x="3810000" y="304800"/>
            <a:ext cx="5181600" cy="6248400"/>
          </a:xfrm>
        </p:spPr>
        <p:txBody>
          <a:bodyPr/>
          <a:lstStyle/>
          <a:p>
            <a:pPr marL="0" indent="0" algn="ctr" eaLnBrk="1" hangingPunct="1">
              <a:lnSpc>
                <a:spcPct val="90000"/>
              </a:lnSpc>
              <a:buFontTx/>
              <a:buNone/>
            </a:pPr>
            <a:r>
              <a:rPr lang="en-US" sz="3800" b="1"/>
              <a:t>Nucleus/Nucleolus/DNA</a:t>
            </a:r>
            <a:r>
              <a:rPr lang="en-US" sz="4000"/>
              <a:t> </a:t>
            </a:r>
          </a:p>
          <a:p>
            <a:pPr marL="0" indent="0" algn="ctr" eaLnBrk="1" hangingPunct="1">
              <a:lnSpc>
                <a:spcPct val="90000"/>
              </a:lnSpc>
              <a:buFontTx/>
              <a:buNone/>
            </a:pPr>
            <a:r>
              <a:rPr lang="en-US" sz="2400" b="1"/>
              <a:t>ONLY </a:t>
            </a:r>
            <a:r>
              <a:rPr lang="en-US" sz="2400"/>
              <a:t>in </a:t>
            </a:r>
            <a:r>
              <a:rPr lang="en-US" sz="2400" b="1"/>
              <a:t>Eukaryotic cells</a:t>
            </a:r>
            <a:r>
              <a:rPr lang="en-US" sz="2400"/>
              <a:t> (</a:t>
            </a:r>
            <a:r>
              <a:rPr lang="en-US" sz="2400" b="1"/>
              <a:t>Prokaryotes </a:t>
            </a:r>
            <a:r>
              <a:rPr lang="en-US" sz="2400"/>
              <a:t>have </a:t>
            </a:r>
            <a:r>
              <a:rPr lang="en-US" sz="2400" b="1"/>
              <a:t>Free-floating DNA </a:t>
            </a:r>
            <a:r>
              <a:rPr lang="en-US" sz="2400"/>
              <a:t>not bound by a nucleus)</a:t>
            </a:r>
          </a:p>
          <a:p>
            <a:pPr marL="0" indent="0" eaLnBrk="1" hangingPunct="1">
              <a:lnSpc>
                <a:spcPct val="90000"/>
              </a:lnSpc>
              <a:buFontTx/>
              <a:buNone/>
            </a:pPr>
            <a:r>
              <a:rPr lang="en-US" sz="3600" b="1"/>
              <a:t>Structure: </a:t>
            </a:r>
          </a:p>
          <a:p>
            <a:pPr algn="just" eaLnBrk="1" hangingPunct="1">
              <a:lnSpc>
                <a:spcPct val="90000"/>
              </a:lnSpc>
            </a:pPr>
            <a:r>
              <a:rPr lang="en-US" sz="2400"/>
              <a:t>Has a </a:t>
            </a:r>
            <a:r>
              <a:rPr lang="en-US" sz="2400" b="1" i="1"/>
              <a:t>nuclear membrane</a:t>
            </a:r>
            <a:r>
              <a:rPr lang="en-US" sz="2400" b="1"/>
              <a:t> </a:t>
            </a:r>
            <a:r>
              <a:rPr lang="en-US" sz="2400"/>
              <a:t>to allow </a:t>
            </a:r>
            <a:r>
              <a:rPr lang="en-US" sz="2400" b="1"/>
              <a:t>materials in and out</a:t>
            </a:r>
          </a:p>
          <a:p>
            <a:pPr algn="just" eaLnBrk="1" hangingPunct="1">
              <a:lnSpc>
                <a:spcPct val="90000"/>
              </a:lnSpc>
            </a:pPr>
            <a:r>
              <a:rPr lang="en-US" sz="2400" b="1"/>
              <a:t>Contains </a:t>
            </a:r>
            <a:r>
              <a:rPr lang="en-US" sz="2400"/>
              <a:t>genetic material – </a:t>
            </a:r>
            <a:r>
              <a:rPr lang="en-US" sz="2400" b="1"/>
              <a:t>DNA </a:t>
            </a:r>
            <a:r>
              <a:rPr lang="en-US" sz="2400"/>
              <a:t>(</a:t>
            </a:r>
            <a:r>
              <a:rPr lang="en-US" sz="2400" b="1"/>
              <a:t>chromosomes</a:t>
            </a:r>
            <a:r>
              <a:rPr lang="en-US" sz="2400"/>
              <a:t>) which contain instructions for traits</a:t>
            </a:r>
          </a:p>
          <a:p>
            <a:pPr algn="just" eaLnBrk="1" hangingPunct="1">
              <a:lnSpc>
                <a:spcPct val="90000"/>
              </a:lnSpc>
            </a:pPr>
            <a:r>
              <a:rPr lang="en-US" sz="2400" b="1"/>
              <a:t>Contains </a:t>
            </a:r>
            <a:r>
              <a:rPr lang="en-US" sz="2400"/>
              <a:t>dark central ball called the </a:t>
            </a:r>
            <a:r>
              <a:rPr lang="en-US" sz="2400" b="1"/>
              <a:t>nucleolus (makes ribosomes)</a:t>
            </a:r>
          </a:p>
          <a:p>
            <a:pPr marL="0" indent="0" eaLnBrk="1" hangingPunct="1">
              <a:lnSpc>
                <a:spcPct val="90000"/>
              </a:lnSpc>
              <a:buFontTx/>
              <a:buNone/>
            </a:pPr>
            <a:endParaRPr lang="en-US" sz="2400"/>
          </a:p>
          <a:p>
            <a:pPr marL="0" indent="0" eaLnBrk="1" hangingPunct="1">
              <a:lnSpc>
                <a:spcPct val="90000"/>
              </a:lnSpc>
              <a:buFontTx/>
              <a:buNone/>
            </a:pPr>
            <a:r>
              <a:rPr lang="en-US" sz="3600" b="1"/>
              <a:t>Function: </a:t>
            </a:r>
          </a:p>
          <a:p>
            <a:pPr marL="0" indent="0" eaLnBrk="1" hangingPunct="1">
              <a:lnSpc>
                <a:spcPct val="90000"/>
              </a:lnSpc>
              <a:buFontTx/>
              <a:buNone/>
            </a:pPr>
            <a:r>
              <a:rPr lang="en-US" sz="2400" b="1"/>
              <a:t>Directs cell activities</a:t>
            </a:r>
            <a:endParaRPr lang="en-US" sz="240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738" t="18131" r="16628" b="3075"/>
          <a:stretch/>
        </p:blipFill>
        <p:spPr>
          <a:xfrm>
            <a:off x="76200" y="1834433"/>
            <a:ext cx="2754750" cy="1518367"/>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9127" t="9095" r="19762" b="13116"/>
          <a:stretch/>
        </p:blipFill>
        <p:spPr>
          <a:xfrm rot="413136">
            <a:off x="1155163" y="281980"/>
            <a:ext cx="2647099" cy="1633341"/>
          </a:xfrm>
          <a:prstGeom prst="rect">
            <a:avLst/>
          </a:prstGeom>
        </p:spPr>
      </p:pic>
      <p:pic>
        <p:nvPicPr>
          <p:cNvPr id="2" name="Picture 1"/>
          <p:cNvPicPr>
            <a:picLocks noChangeAspect="1"/>
          </p:cNvPicPr>
          <p:nvPr/>
        </p:nvPicPr>
        <p:blipFill>
          <a:blip r:embed="rId4" cstate="print">
            <a:extLst>
              <a:ext uri="{BEBA8EAE-BF5A-486C-A8C5-ECC9F3942E4B}">
                <a14:imgProps xmlns:a14="http://schemas.microsoft.com/office/drawing/2010/main">
                  <a14:imgLayer r:embed="rId5">
                    <a14:imgEffect>
                      <a14:backgroundRemoval t="139" b="90582" l="12031" r="93594">
                        <a14:backgroundMark x1="28359" y1="1385" x2="29453" y2="13158"/>
                        <a14:backgroundMark x1="32031" y1="1662" x2="31875" y2="12327"/>
                      </a14:backgroundRemoval>
                    </a14:imgEffect>
                  </a14:imgLayer>
                </a14:imgProps>
              </a:ext>
              <a:ext uri="{28A0092B-C50C-407E-A947-70E740481C1C}">
                <a14:useLocalDpi xmlns:a14="http://schemas.microsoft.com/office/drawing/2010/main" val="0"/>
              </a:ext>
            </a:extLst>
          </a:blip>
          <a:stretch>
            <a:fillRect/>
          </a:stretch>
        </p:blipFill>
        <p:spPr>
          <a:xfrm rot="16783942">
            <a:off x="1765808" y="2291490"/>
            <a:ext cx="2674763" cy="1508734"/>
          </a:xfrm>
          <a:prstGeom prst="rect">
            <a:avLst/>
          </a:prstGeom>
        </p:spPr>
      </p:pic>
      <p:cxnSp>
        <p:nvCxnSpPr>
          <p:cNvPr id="14" name="Straight Arrow Connector 13"/>
          <p:cNvCxnSpPr/>
          <p:nvPr/>
        </p:nvCxnSpPr>
        <p:spPr>
          <a:xfrm>
            <a:off x="685800" y="685800"/>
            <a:ext cx="2209800" cy="2438400"/>
          </a:xfrm>
          <a:prstGeom prst="straightConnector1">
            <a:avLst/>
          </a:prstGeom>
          <a:ln>
            <a:solidFill>
              <a:srgbClr val="FF3300"/>
            </a:solidFill>
            <a:tailEnd type="arrow"/>
          </a:ln>
        </p:spPr>
        <p:style>
          <a:lnRef idx="3">
            <a:schemeClr val="dk1"/>
          </a:lnRef>
          <a:fillRef idx="0">
            <a:schemeClr val="dk1"/>
          </a:fillRef>
          <a:effectRef idx="2">
            <a:schemeClr val="dk1"/>
          </a:effectRef>
          <a:fontRef idx="minor">
            <a:schemeClr val="tx1"/>
          </a:fontRef>
        </p:style>
      </p:cxnSp>
      <p:cxnSp>
        <p:nvCxnSpPr>
          <p:cNvPr id="20" name="Straight Arrow Connector 19"/>
          <p:cNvCxnSpPr/>
          <p:nvPr/>
        </p:nvCxnSpPr>
        <p:spPr>
          <a:xfrm>
            <a:off x="685800" y="685800"/>
            <a:ext cx="609600" cy="1447800"/>
          </a:xfrm>
          <a:prstGeom prst="straightConnector1">
            <a:avLst/>
          </a:prstGeom>
          <a:ln>
            <a:solidFill>
              <a:srgbClr val="FF3300"/>
            </a:solidFill>
            <a:tailEnd type="arrow"/>
          </a:ln>
        </p:spPr>
        <p:style>
          <a:lnRef idx="3">
            <a:schemeClr val="dk1"/>
          </a:lnRef>
          <a:fillRef idx="0">
            <a:schemeClr val="dk1"/>
          </a:fillRef>
          <a:effectRef idx="2">
            <a:schemeClr val="dk1"/>
          </a:effectRef>
          <a:fontRef idx="minor">
            <a:schemeClr val="tx1"/>
          </a:fontRef>
        </p:style>
      </p:cxnSp>
      <p:cxnSp>
        <p:nvCxnSpPr>
          <p:cNvPr id="21" name="Straight Arrow Connector 20"/>
          <p:cNvCxnSpPr/>
          <p:nvPr/>
        </p:nvCxnSpPr>
        <p:spPr>
          <a:xfrm>
            <a:off x="685800" y="685800"/>
            <a:ext cx="2590800" cy="228600"/>
          </a:xfrm>
          <a:prstGeom prst="straightConnector1">
            <a:avLst/>
          </a:prstGeom>
          <a:ln>
            <a:solidFill>
              <a:srgbClr val="FF3300"/>
            </a:solidFill>
            <a:tailEnd type="arrow"/>
          </a:ln>
        </p:spPr>
        <p:style>
          <a:lnRef idx="3">
            <a:schemeClr val="dk1"/>
          </a:lnRef>
          <a:fillRef idx="0">
            <a:schemeClr val="dk1"/>
          </a:fillRef>
          <a:effectRef idx="2">
            <a:schemeClr val="dk1"/>
          </a:effectRef>
          <a:fontRef idx="minor">
            <a:schemeClr val="tx1"/>
          </a:fontRef>
        </p:style>
      </p:cxnSp>
      <p:pic>
        <p:nvPicPr>
          <p:cNvPr id="25603" name="Picture 3" descr="C:\Users\mzaher\AppData\Local\Microsoft\Windows\Temporary Internet Files\Content.IE5\DPAN9GLL\MC900240421[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4217" y="4343400"/>
            <a:ext cx="2994372" cy="2416409"/>
          </a:xfrm>
          <a:prstGeom prst="rect">
            <a:avLst/>
          </a:prstGeom>
          <a:noFill/>
          <a:extLst>
            <a:ext uri="{909E8E84-426E-40dd-AFC4-6F175D3DCCD1}">
              <a14:hiddenFill xmlns:a14="http://schemas.microsoft.com/office/drawing/2010/main" xmlns="">
                <a:solidFill>
                  <a:srgbClr val="FFFFFF"/>
                </a:solidFill>
              </a14:hiddenFill>
            </a:ext>
          </a:extLst>
        </p:spPr>
      </p:pic>
      <p:sp>
        <p:nvSpPr>
          <p:cNvPr id="26" name="Rounded Rectangular Callout 25"/>
          <p:cNvSpPr/>
          <p:nvPr/>
        </p:nvSpPr>
        <p:spPr>
          <a:xfrm>
            <a:off x="1371600" y="3949246"/>
            <a:ext cx="1828800" cy="381000"/>
          </a:xfrm>
          <a:prstGeom prst="wedgeRoundRectCallout">
            <a:avLst>
              <a:gd name="adj1" fmla="val -88232"/>
              <a:gd name="adj2" fmla="val 147766"/>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000" b="1">
                <a:solidFill>
                  <a:schemeClr val="tx1"/>
                </a:solidFill>
              </a:rPr>
              <a:t>and… ACTION!</a:t>
            </a:r>
          </a:p>
        </p:txBody>
      </p:sp>
      <p:sp>
        <p:nvSpPr>
          <p:cNvPr id="27" name="TextBox 26"/>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
        <p:nvSpPr>
          <p:cNvPr id="12" name="Rectangle 3"/>
          <p:cNvSpPr txBox="1">
            <a:spLocks noChangeArrowheads="1"/>
          </p:cNvSpPr>
          <p:nvPr/>
        </p:nvSpPr>
        <p:spPr bwMode="auto">
          <a:xfrm>
            <a:off x="3733808" y="2057400"/>
            <a:ext cx="5372096" cy="26627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eaLnBrk="1" hangingPunct="1">
              <a:lnSpc>
                <a:spcPct val="90000"/>
              </a:lnSpc>
              <a:buFontTx/>
              <a:buNone/>
            </a:pPr>
            <a:r>
              <a:rPr lang="en-US" sz="3800" b="1"/>
              <a:t>Nucleus/Nucleolus/DNA</a:t>
            </a:r>
            <a:r>
              <a:rPr lang="en-US" sz="4000"/>
              <a:t> </a:t>
            </a:r>
          </a:p>
          <a:p>
            <a:pPr marL="0" indent="0" algn="ctr" eaLnBrk="1" hangingPunct="1">
              <a:lnSpc>
                <a:spcPct val="90000"/>
              </a:lnSpc>
              <a:buFontTx/>
              <a:buNone/>
            </a:pPr>
            <a:r>
              <a:rPr lang="en-US"/>
              <a:t>What if this organelle were missing from the cell?</a:t>
            </a:r>
          </a:p>
          <a:p>
            <a:pPr algn="just" eaLnBrk="1" hangingPunct="1">
              <a:lnSpc>
                <a:spcPct val="90000"/>
              </a:lnSpc>
            </a:pPr>
            <a:r>
              <a:rPr lang="en-US" sz="2800"/>
              <a:t>Cell could not function</a:t>
            </a:r>
          </a:p>
          <a:p>
            <a:pPr algn="just" eaLnBrk="1" hangingPunct="1">
              <a:lnSpc>
                <a:spcPct val="90000"/>
              </a:lnSpc>
            </a:pPr>
            <a:r>
              <a:rPr lang="en-US" sz="2800"/>
              <a:t>No direction for organelles</a:t>
            </a:r>
          </a:p>
          <a:p>
            <a:pPr marL="0" indent="0" algn="just" eaLnBrk="1" hangingPunct="1">
              <a:lnSpc>
                <a:spcPct val="90000"/>
              </a:lnSpc>
              <a:buFontTx/>
              <a:buNone/>
            </a:pPr>
            <a:endParaRPr lang="en-US" sz="2400"/>
          </a:p>
        </p:txBody>
      </p:sp>
    </p:spTree>
    <p:extLst>
      <p:ext uri="{BB962C8B-B14F-4D97-AF65-F5344CB8AC3E}">
        <p14:creationId xmlns:p14="http://schemas.microsoft.com/office/powerpoint/2010/main" val="2100359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2772">
                                            <p:txEl>
                                              <p:pRg st="0" end="0"/>
                                            </p:txEl>
                                          </p:spTgt>
                                        </p:tgtEl>
                                      </p:cBhvr>
                                    </p:animEffect>
                                    <p:set>
                                      <p:cBhvr>
                                        <p:cTn id="7" dur="1" fill="hold">
                                          <p:stCondLst>
                                            <p:cond delay="499"/>
                                          </p:stCondLst>
                                        </p:cTn>
                                        <p:tgtEl>
                                          <p:spTgt spid="32772">
                                            <p:txEl>
                                              <p:pRg st="0" end="0"/>
                                            </p:txEl>
                                          </p:spTgt>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2772">
                                            <p:txEl>
                                              <p:pRg st="1" end="1"/>
                                            </p:txEl>
                                          </p:spTgt>
                                        </p:tgtEl>
                                      </p:cBhvr>
                                    </p:animEffect>
                                    <p:set>
                                      <p:cBhvr>
                                        <p:cTn id="10" dur="1" fill="hold">
                                          <p:stCondLst>
                                            <p:cond delay="499"/>
                                          </p:stCondLst>
                                        </p:cTn>
                                        <p:tgtEl>
                                          <p:spTgt spid="32772">
                                            <p:txEl>
                                              <p:pRg st="1" end="1"/>
                                            </p:txEl>
                                          </p:spTgt>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32772">
                                            <p:txEl>
                                              <p:pRg st="2" end="2"/>
                                            </p:txEl>
                                          </p:spTgt>
                                        </p:tgtEl>
                                      </p:cBhvr>
                                    </p:animEffect>
                                    <p:set>
                                      <p:cBhvr>
                                        <p:cTn id="13" dur="1" fill="hold">
                                          <p:stCondLst>
                                            <p:cond delay="499"/>
                                          </p:stCondLst>
                                        </p:cTn>
                                        <p:tgtEl>
                                          <p:spTgt spid="32772">
                                            <p:txEl>
                                              <p:pRg st="2" end="2"/>
                                            </p:txEl>
                                          </p:spTgt>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32772">
                                            <p:txEl>
                                              <p:pRg st="3" end="3"/>
                                            </p:txEl>
                                          </p:spTgt>
                                        </p:tgtEl>
                                      </p:cBhvr>
                                    </p:animEffect>
                                    <p:set>
                                      <p:cBhvr>
                                        <p:cTn id="16" dur="1" fill="hold">
                                          <p:stCondLst>
                                            <p:cond delay="499"/>
                                          </p:stCondLst>
                                        </p:cTn>
                                        <p:tgtEl>
                                          <p:spTgt spid="32772">
                                            <p:txEl>
                                              <p:pRg st="3" end="3"/>
                                            </p:txEl>
                                          </p:spTgt>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32772">
                                            <p:txEl>
                                              <p:pRg st="4" end="4"/>
                                            </p:txEl>
                                          </p:spTgt>
                                        </p:tgtEl>
                                      </p:cBhvr>
                                    </p:animEffect>
                                    <p:set>
                                      <p:cBhvr>
                                        <p:cTn id="19" dur="1" fill="hold">
                                          <p:stCondLst>
                                            <p:cond delay="499"/>
                                          </p:stCondLst>
                                        </p:cTn>
                                        <p:tgtEl>
                                          <p:spTgt spid="32772">
                                            <p:txEl>
                                              <p:pRg st="4" end="4"/>
                                            </p:txEl>
                                          </p:spTgt>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32772">
                                            <p:txEl>
                                              <p:pRg st="5" end="5"/>
                                            </p:txEl>
                                          </p:spTgt>
                                        </p:tgtEl>
                                      </p:cBhvr>
                                    </p:animEffect>
                                    <p:set>
                                      <p:cBhvr>
                                        <p:cTn id="22" dur="1" fill="hold">
                                          <p:stCondLst>
                                            <p:cond delay="499"/>
                                          </p:stCondLst>
                                        </p:cTn>
                                        <p:tgtEl>
                                          <p:spTgt spid="32772">
                                            <p:txEl>
                                              <p:pRg st="5" end="5"/>
                                            </p:txEl>
                                          </p:spTgt>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32772">
                                            <p:txEl>
                                              <p:pRg st="7" end="7"/>
                                            </p:txEl>
                                          </p:spTgt>
                                        </p:tgtEl>
                                      </p:cBhvr>
                                    </p:animEffect>
                                    <p:set>
                                      <p:cBhvr>
                                        <p:cTn id="25" dur="1" fill="hold">
                                          <p:stCondLst>
                                            <p:cond delay="499"/>
                                          </p:stCondLst>
                                        </p:cTn>
                                        <p:tgtEl>
                                          <p:spTgt spid="32772">
                                            <p:txEl>
                                              <p:pRg st="7" end="7"/>
                                            </p:txEl>
                                          </p:spTgt>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32772">
                                            <p:txEl>
                                              <p:pRg st="8" end="8"/>
                                            </p:txEl>
                                          </p:spTgt>
                                        </p:tgtEl>
                                      </p:cBhvr>
                                    </p:animEffect>
                                    <p:set>
                                      <p:cBhvr>
                                        <p:cTn id="28" dur="1" fill="hold">
                                          <p:stCondLst>
                                            <p:cond delay="499"/>
                                          </p:stCondLst>
                                        </p:cTn>
                                        <p:tgtEl>
                                          <p:spTgt spid="32772">
                                            <p:txEl>
                                              <p:pRg st="8" end="8"/>
                                            </p:txEl>
                                          </p:spTgt>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build="p"/>
      <p:bldP spid="1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ph type="body" idx="1"/>
          </p:nvPr>
        </p:nvSpPr>
        <p:spPr>
          <a:xfrm>
            <a:off x="304800" y="457200"/>
            <a:ext cx="4114800" cy="5715000"/>
          </a:xfrm>
        </p:spPr>
        <p:txBody>
          <a:bodyPr/>
          <a:lstStyle/>
          <a:p>
            <a:pPr marL="0" indent="0" algn="ctr" eaLnBrk="1" hangingPunct="1">
              <a:lnSpc>
                <a:spcPct val="90000"/>
              </a:lnSpc>
              <a:buFontTx/>
              <a:buNone/>
            </a:pPr>
            <a:r>
              <a:rPr lang="en-US" sz="4400" b="1"/>
              <a:t>Ribosome</a:t>
            </a:r>
            <a:endParaRPr lang="en-US" sz="4400"/>
          </a:p>
          <a:p>
            <a:pPr marL="0" indent="0" algn="ctr" eaLnBrk="1" hangingPunct="1">
              <a:lnSpc>
                <a:spcPct val="90000"/>
              </a:lnSpc>
              <a:buFontTx/>
              <a:buNone/>
            </a:pPr>
            <a:r>
              <a:rPr lang="en-US"/>
              <a:t>All </a:t>
            </a:r>
            <a:r>
              <a:rPr lang="en-US" b="1"/>
              <a:t>Prokaryotic</a:t>
            </a:r>
            <a:r>
              <a:rPr lang="en-US"/>
              <a:t> &amp; </a:t>
            </a:r>
            <a:r>
              <a:rPr lang="en-US" b="1"/>
              <a:t>Eukaryotic </a:t>
            </a:r>
            <a:r>
              <a:rPr lang="en-US"/>
              <a:t>cells</a:t>
            </a:r>
          </a:p>
          <a:p>
            <a:pPr marL="0" indent="0" eaLnBrk="1" hangingPunct="1">
              <a:lnSpc>
                <a:spcPct val="90000"/>
              </a:lnSpc>
              <a:buFontTx/>
              <a:buNone/>
            </a:pPr>
            <a:r>
              <a:rPr lang="en-US" b="1"/>
              <a:t>Structure: </a:t>
            </a:r>
          </a:p>
          <a:p>
            <a:pPr eaLnBrk="1" hangingPunct="1"/>
            <a:r>
              <a:rPr lang="en-US" sz="2400" b="1"/>
              <a:t>Not bound </a:t>
            </a:r>
            <a:r>
              <a:rPr lang="en-US" sz="2400"/>
              <a:t>by a </a:t>
            </a:r>
            <a:r>
              <a:rPr lang="en-US" sz="2400" b="1"/>
              <a:t>membrane</a:t>
            </a:r>
          </a:p>
          <a:p>
            <a:pPr eaLnBrk="1" hangingPunct="1"/>
            <a:r>
              <a:rPr lang="en-US" sz="2400"/>
              <a:t>Each cell contains thousands </a:t>
            </a:r>
            <a:r>
              <a:rPr lang="en-US" sz="2000"/>
              <a:t>(</a:t>
            </a:r>
            <a:r>
              <a:rPr lang="en-US" sz="2000" i="1"/>
              <a:t>little </a:t>
            </a:r>
            <a:r>
              <a:rPr lang="en-US" sz="2000" b="1" i="1"/>
              <a:t>BLACK </a:t>
            </a:r>
            <a:r>
              <a:rPr lang="en-US" sz="2000" i="1"/>
              <a:t>dots in the pictures to the right</a:t>
            </a:r>
            <a:r>
              <a:rPr lang="en-US" sz="2000"/>
              <a:t>)</a:t>
            </a:r>
          </a:p>
          <a:p>
            <a:pPr eaLnBrk="1" hangingPunct="1"/>
            <a:r>
              <a:rPr lang="en-US" sz="2400" b="1"/>
              <a:t>Found </a:t>
            </a:r>
            <a:r>
              <a:rPr lang="en-US" sz="2400"/>
              <a:t>on </a:t>
            </a:r>
            <a:r>
              <a:rPr lang="en-US" sz="2400" b="1"/>
              <a:t>endoplasmic reticulum </a:t>
            </a:r>
            <a:r>
              <a:rPr lang="en-US" sz="2400"/>
              <a:t>&amp; </a:t>
            </a:r>
            <a:r>
              <a:rPr lang="en-US" sz="2400" b="1"/>
              <a:t>freely floating </a:t>
            </a:r>
            <a:r>
              <a:rPr lang="en-US" sz="2400"/>
              <a:t>throughout cell</a:t>
            </a:r>
          </a:p>
          <a:p>
            <a:pPr marL="0" indent="0" eaLnBrk="1" hangingPunct="1">
              <a:lnSpc>
                <a:spcPct val="90000"/>
              </a:lnSpc>
              <a:buFontTx/>
              <a:buNone/>
            </a:pPr>
            <a:r>
              <a:rPr lang="en-US" b="1"/>
              <a:t>Function: </a:t>
            </a:r>
          </a:p>
          <a:p>
            <a:pPr marL="0" indent="0" algn="just" eaLnBrk="1" hangingPunct="1">
              <a:lnSpc>
                <a:spcPct val="90000"/>
              </a:lnSpc>
              <a:buFontTx/>
              <a:buNone/>
            </a:pPr>
            <a:r>
              <a:rPr lang="en-US" sz="2400" b="1"/>
              <a:t>Makes protein</a:t>
            </a:r>
            <a:endParaRPr lang="en-US" sz="240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941" t="16194" r="16078"/>
          <a:stretch/>
        </p:blipFill>
        <p:spPr>
          <a:xfrm rot="20907070">
            <a:off x="5828650" y="2649703"/>
            <a:ext cx="3052285" cy="1781751"/>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8751" t="9114" r="19483" b="14496"/>
          <a:stretch/>
        </p:blipFill>
        <p:spPr>
          <a:xfrm rot="852175">
            <a:off x="5530023" y="587958"/>
            <a:ext cx="3166095" cy="1900955"/>
          </a:xfrm>
          <a:prstGeom prst="rect">
            <a:avLst/>
          </a:prstGeom>
        </p:spPr>
      </p:pic>
      <p:pic>
        <p:nvPicPr>
          <p:cNvPr id="5" name="Picture 4"/>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92382" l="12266" r="90313">
                        <a14:foregroundMark x1="26953" y1="23546" x2="60703" y2="65374"/>
                        <a14:foregroundMark x1="61875" y1="69806" x2="76953" y2="77147"/>
                        <a14:foregroundMark x1="76953" y1="76731" x2="76797" y2="38227"/>
                      </a14:backgroundRemoval>
                    </a14:imgEffect>
                  </a14:imgLayer>
                </a14:imgProps>
              </a:ext>
              <a:ext uri="{28A0092B-C50C-407E-A947-70E740481C1C}">
                <a14:useLocalDpi xmlns:a14="http://schemas.microsoft.com/office/drawing/2010/main" val="0"/>
              </a:ext>
            </a:extLst>
          </a:blip>
          <a:srcRect l="3797" t="-1384" r="-3797" b="1384"/>
          <a:stretch/>
        </p:blipFill>
        <p:spPr>
          <a:xfrm>
            <a:off x="3962400" y="1676400"/>
            <a:ext cx="3276600" cy="1848207"/>
          </a:xfrm>
          <a:prstGeom prst="rect">
            <a:avLst/>
          </a:prstGeom>
        </p:spPr>
      </p:pic>
      <p:cxnSp>
        <p:nvCxnSpPr>
          <p:cNvPr id="8" name="Straight Arrow Connector 7"/>
          <p:cNvCxnSpPr/>
          <p:nvPr/>
        </p:nvCxnSpPr>
        <p:spPr>
          <a:xfrm>
            <a:off x="5196114" y="733129"/>
            <a:ext cx="209550" cy="2086271"/>
          </a:xfrm>
          <a:prstGeom prst="straightConnector1">
            <a:avLst/>
          </a:prstGeom>
          <a:ln>
            <a:solidFill>
              <a:srgbClr val="FF3300"/>
            </a:solidFill>
            <a:tailEnd type="arrow"/>
          </a:ln>
        </p:spPr>
        <p:style>
          <a:lnRef idx="3">
            <a:schemeClr val="dk1"/>
          </a:lnRef>
          <a:fillRef idx="0">
            <a:schemeClr val="dk1"/>
          </a:fillRef>
          <a:effectRef idx="2">
            <a:schemeClr val="dk1"/>
          </a:effectRef>
          <a:fontRef idx="minor">
            <a:schemeClr val="tx1"/>
          </a:fontRef>
        </p:style>
      </p:cxnSp>
      <p:cxnSp>
        <p:nvCxnSpPr>
          <p:cNvPr id="13" name="Straight Arrow Connector 12"/>
          <p:cNvCxnSpPr/>
          <p:nvPr/>
        </p:nvCxnSpPr>
        <p:spPr>
          <a:xfrm>
            <a:off x="5181600" y="762000"/>
            <a:ext cx="1295400" cy="0"/>
          </a:xfrm>
          <a:prstGeom prst="straightConnector1">
            <a:avLst/>
          </a:prstGeom>
          <a:ln>
            <a:solidFill>
              <a:srgbClr val="FF3300"/>
            </a:solidFill>
            <a:tailEnd type="arrow"/>
          </a:ln>
        </p:spPr>
        <p:style>
          <a:lnRef idx="3">
            <a:schemeClr val="dk1"/>
          </a:lnRef>
          <a:fillRef idx="0">
            <a:schemeClr val="dk1"/>
          </a:fillRef>
          <a:effectRef idx="2">
            <a:schemeClr val="dk1"/>
          </a:effectRef>
          <a:fontRef idx="minor">
            <a:schemeClr val="tx1"/>
          </a:fontRef>
        </p:style>
      </p:cxnSp>
      <p:cxnSp>
        <p:nvCxnSpPr>
          <p:cNvPr id="16" name="Straight Arrow Connector 15"/>
          <p:cNvCxnSpPr/>
          <p:nvPr/>
        </p:nvCxnSpPr>
        <p:spPr>
          <a:xfrm>
            <a:off x="5181600" y="762000"/>
            <a:ext cx="1011268" cy="2590800"/>
          </a:xfrm>
          <a:prstGeom prst="straightConnector1">
            <a:avLst/>
          </a:prstGeom>
          <a:ln>
            <a:solidFill>
              <a:srgbClr val="FF3300"/>
            </a:solidFill>
            <a:tailEnd type="arrow"/>
          </a:ln>
        </p:spPr>
        <p:style>
          <a:lnRef idx="3">
            <a:schemeClr val="dk1"/>
          </a:lnRef>
          <a:fillRef idx="0">
            <a:schemeClr val="dk1"/>
          </a:fillRef>
          <a:effectRef idx="2">
            <a:schemeClr val="dk1"/>
          </a:effectRef>
          <a:fontRef idx="minor">
            <a:schemeClr val="tx1"/>
          </a:fontRef>
        </p:style>
      </p:cxnSp>
      <p:pic>
        <p:nvPicPr>
          <p:cNvPr id="27651" name="Picture 3" descr="C:\Users\mzaher\AppData\Local\Microsoft\Windows\Temporary Internet Files\Content.IE5\DPAN9GLL\MM900028841[1].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4548973"/>
            <a:ext cx="1622521" cy="2232827"/>
          </a:xfrm>
          <a:prstGeom prst="rect">
            <a:avLst/>
          </a:prstGeom>
          <a:noFill/>
          <a:extLst>
            <a:ext uri="{909E8E84-426E-40dd-AFC4-6F175D3DCCD1}">
              <a14:hiddenFill xmlns:a14="http://schemas.microsoft.com/office/drawing/2010/main" xmlns="">
                <a:solidFill>
                  <a:srgbClr val="FFFFFF"/>
                </a:solidFill>
              </a14:hiddenFill>
            </a:ext>
          </a:extLst>
        </p:spPr>
      </p:pic>
      <p:sp>
        <p:nvSpPr>
          <p:cNvPr id="25" name="Rounded Rectangular Callout 24"/>
          <p:cNvSpPr/>
          <p:nvPr/>
        </p:nvSpPr>
        <p:spPr>
          <a:xfrm>
            <a:off x="4537136" y="4601029"/>
            <a:ext cx="1655732" cy="381000"/>
          </a:xfrm>
          <a:prstGeom prst="wedgeRoundRectCallout">
            <a:avLst>
              <a:gd name="adj1" fmla="val 97041"/>
              <a:gd name="adj2" fmla="val 193482"/>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000" b="1">
                <a:solidFill>
                  <a:schemeClr val="tx1"/>
                </a:solidFill>
              </a:rPr>
              <a:t>ORDER UP!</a:t>
            </a:r>
          </a:p>
        </p:txBody>
      </p:sp>
      <p:sp>
        <p:nvSpPr>
          <p:cNvPr id="20" name="TextBox 19"/>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
        <p:nvSpPr>
          <p:cNvPr id="15" name="Rectangle 3"/>
          <p:cNvSpPr txBox="1">
            <a:spLocks noChangeArrowheads="1"/>
          </p:cNvSpPr>
          <p:nvPr/>
        </p:nvSpPr>
        <p:spPr bwMode="auto">
          <a:xfrm>
            <a:off x="385760" y="1752600"/>
            <a:ext cx="3962400" cy="381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eaLnBrk="1" hangingPunct="1">
              <a:lnSpc>
                <a:spcPct val="90000"/>
              </a:lnSpc>
              <a:buFontTx/>
              <a:buNone/>
            </a:pPr>
            <a:r>
              <a:rPr lang="en-US" sz="4400" b="1"/>
              <a:t>Ribosome</a:t>
            </a:r>
            <a:endParaRPr lang="en-US" sz="4400"/>
          </a:p>
          <a:p>
            <a:pPr marL="0" indent="0" algn="ctr" eaLnBrk="1" hangingPunct="1">
              <a:lnSpc>
                <a:spcPct val="90000"/>
              </a:lnSpc>
              <a:buFontTx/>
              <a:buNone/>
            </a:pPr>
            <a:r>
              <a:rPr lang="en-US"/>
              <a:t>What if this organelle were missing from the cell?</a:t>
            </a:r>
          </a:p>
          <a:p>
            <a:pPr algn="just" eaLnBrk="1" hangingPunct="1">
              <a:lnSpc>
                <a:spcPct val="90000"/>
              </a:lnSpc>
            </a:pPr>
            <a:r>
              <a:rPr lang="en-US" sz="2800"/>
              <a:t>Cells would not have building blocks to create organelles, etc.</a:t>
            </a:r>
          </a:p>
          <a:p>
            <a:pPr marL="0" indent="0" algn="just" eaLnBrk="1" hangingPunct="1">
              <a:lnSpc>
                <a:spcPct val="90000"/>
              </a:lnSpc>
              <a:buFontTx/>
              <a:buNone/>
            </a:pPr>
            <a:endParaRPr lang="en-US" sz="2400"/>
          </a:p>
        </p:txBody>
      </p:sp>
    </p:spTree>
    <p:extLst>
      <p:ext uri="{BB962C8B-B14F-4D97-AF65-F5344CB8AC3E}">
        <p14:creationId xmlns:p14="http://schemas.microsoft.com/office/powerpoint/2010/main" val="267359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747">
                                            <p:txEl>
                                              <p:pRg st="0" end="0"/>
                                            </p:txEl>
                                          </p:spTgt>
                                        </p:tgtEl>
                                      </p:cBhvr>
                                    </p:animEffect>
                                    <p:set>
                                      <p:cBhvr>
                                        <p:cTn id="7" dur="1" fill="hold">
                                          <p:stCondLst>
                                            <p:cond delay="499"/>
                                          </p:stCondLst>
                                        </p:cTn>
                                        <p:tgtEl>
                                          <p:spTgt spid="31747">
                                            <p:txEl>
                                              <p:pRg st="0" end="0"/>
                                            </p:txEl>
                                          </p:spTgt>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1747">
                                            <p:txEl>
                                              <p:pRg st="1" end="1"/>
                                            </p:txEl>
                                          </p:spTgt>
                                        </p:tgtEl>
                                      </p:cBhvr>
                                    </p:animEffect>
                                    <p:set>
                                      <p:cBhvr>
                                        <p:cTn id="10" dur="1" fill="hold">
                                          <p:stCondLst>
                                            <p:cond delay="499"/>
                                          </p:stCondLst>
                                        </p:cTn>
                                        <p:tgtEl>
                                          <p:spTgt spid="31747">
                                            <p:txEl>
                                              <p:pRg st="1" end="1"/>
                                            </p:txEl>
                                          </p:spTgt>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31747">
                                            <p:txEl>
                                              <p:pRg st="2" end="2"/>
                                            </p:txEl>
                                          </p:spTgt>
                                        </p:tgtEl>
                                      </p:cBhvr>
                                    </p:animEffect>
                                    <p:set>
                                      <p:cBhvr>
                                        <p:cTn id="13" dur="1" fill="hold">
                                          <p:stCondLst>
                                            <p:cond delay="499"/>
                                          </p:stCondLst>
                                        </p:cTn>
                                        <p:tgtEl>
                                          <p:spTgt spid="31747">
                                            <p:txEl>
                                              <p:pRg st="2" end="2"/>
                                            </p:txEl>
                                          </p:spTgt>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31747">
                                            <p:txEl>
                                              <p:pRg st="3" end="3"/>
                                            </p:txEl>
                                          </p:spTgt>
                                        </p:tgtEl>
                                      </p:cBhvr>
                                    </p:animEffect>
                                    <p:set>
                                      <p:cBhvr>
                                        <p:cTn id="16" dur="1" fill="hold">
                                          <p:stCondLst>
                                            <p:cond delay="499"/>
                                          </p:stCondLst>
                                        </p:cTn>
                                        <p:tgtEl>
                                          <p:spTgt spid="31747">
                                            <p:txEl>
                                              <p:pRg st="3" end="3"/>
                                            </p:txEl>
                                          </p:spTgt>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31747">
                                            <p:txEl>
                                              <p:pRg st="4" end="4"/>
                                            </p:txEl>
                                          </p:spTgt>
                                        </p:tgtEl>
                                      </p:cBhvr>
                                    </p:animEffect>
                                    <p:set>
                                      <p:cBhvr>
                                        <p:cTn id="19" dur="1" fill="hold">
                                          <p:stCondLst>
                                            <p:cond delay="499"/>
                                          </p:stCondLst>
                                        </p:cTn>
                                        <p:tgtEl>
                                          <p:spTgt spid="31747">
                                            <p:txEl>
                                              <p:pRg st="4" end="4"/>
                                            </p:txEl>
                                          </p:spTgt>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31747">
                                            <p:txEl>
                                              <p:pRg st="5" end="5"/>
                                            </p:txEl>
                                          </p:spTgt>
                                        </p:tgtEl>
                                      </p:cBhvr>
                                    </p:animEffect>
                                    <p:set>
                                      <p:cBhvr>
                                        <p:cTn id="22" dur="1" fill="hold">
                                          <p:stCondLst>
                                            <p:cond delay="499"/>
                                          </p:stCondLst>
                                        </p:cTn>
                                        <p:tgtEl>
                                          <p:spTgt spid="31747">
                                            <p:txEl>
                                              <p:pRg st="5" end="5"/>
                                            </p:txEl>
                                          </p:spTgt>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31747">
                                            <p:txEl>
                                              <p:pRg st="6" end="6"/>
                                            </p:txEl>
                                          </p:spTgt>
                                        </p:tgtEl>
                                      </p:cBhvr>
                                    </p:animEffect>
                                    <p:set>
                                      <p:cBhvr>
                                        <p:cTn id="25" dur="1" fill="hold">
                                          <p:stCondLst>
                                            <p:cond delay="499"/>
                                          </p:stCondLst>
                                        </p:cTn>
                                        <p:tgtEl>
                                          <p:spTgt spid="31747">
                                            <p:txEl>
                                              <p:pRg st="6" end="6"/>
                                            </p:txEl>
                                          </p:spTgt>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31747">
                                            <p:txEl>
                                              <p:pRg st="7" end="7"/>
                                            </p:txEl>
                                          </p:spTgt>
                                        </p:tgtEl>
                                      </p:cBhvr>
                                    </p:animEffect>
                                    <p:set>
                                      <p:cBhvr>
                                        <p:cTn id="28" dur="1" fill="hold">
                                          <p:stCondLst>
                                            <p:cond delay="499"/>
                                          </p:stCondLst>
                                        </p:cTn>
                                        <p:tgtEl>
                                          <p:spTgt spid="31747">
                                            <p:txEl>
                                              <p:pRg st="7" end="7"/>
                                            </p:txEl>
                                          </p:spTgt>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P spid="1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2540" t="15880" r="15714" b="3357"/>
          <a:stretch/>
        </p:blipFill>
        <p:spPr>
          <a:xfrm rot="21157060">
            <a:off x="232228" y="2256971"/>
            <a:ext cx="3906719" cy="2177143"/>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9193" t="7941" r="20212" b="13300"/>
          <a:stretch/>
        </p:blipFill>
        <p:spPr>
          <a:xfrm rot="513671">
            <a:off x="1143000" y="231970"/>
            <a:ext cx="3321726" cy="2090316"/>
          </a:xfrm>
          <a:prstGeom prst="rect">
            <a:avLst/>
          </a:prstGeom>
        </p:spPr>
      </p:pic>
      <p:sp>
        <p:nvSpPr>
          <p:cNvPr id="32772" name="Rectangle 4"/>
          <p:cNvSpPr>
            <a:spLocks noGrp="1" noChangeArrowheads="1"/>
          </p:cNvSpPr>
          <p:nvPr>
            <p:ph type="body" idx="1"/>
          </p:nvPr>
        </p:nvSpPr>
        <p:spPr>
          <a:xfrm>
            <a:off x="5257800" y="990600"/>
            <a:ext cx="3505200" cy="4800600"/>
          </a:xfrm>
        </p:spPr>
        <p:txBody>
          <a:bodyPr/>
          <a:lstStyle/>
          <a:p>
            <a:pPr marL="0" indent="0" algn="ctr" eaLnBrk="1" hangingPunct="1">
              <a:lnSpc>
                <a:spcPct val="90000"/>
              </a:lnSpc>
              <a:buFontTx/>
              <a:buNone/>
            </a:pPr>
            <a:r>
              <a:rPr lang="en-US" sz="3800" b="1"/>
              <a:t>Mitochondria</a:t>
            </a:r>
            <a:r>
              <a:rPr lang="en-US" sz="4000"/>
              <a:t> </a:t>
            </a:r>
          </a:p>
          <a:p>
            <a:pPr marL="0" indent="0" algn="ctr" eaLnBrk="1" hangingPunct="1">
              <a:lnSpc>
                <a:spcPct val="90000"/>
              </a:lnSpc>
              <a:buFontTx/>
              <a:buNone/>
            </a:pPr>
            <a:r>
              <a:rPr lang="en-US" sz="2400" b="1"/>
              <a:t>All Eukaryotic Cells</a:t>
            </a:r>
            <a:endParaRPr lang="en-US" sz="2400"/>
          </a:p>
          <a:p>
            <a:pPr marL="0" indent="0" eaLnBrk="1" hangingPunct="1">
              <a:lnSpc>
                <a:spcPct val="90000"/>
              </a:lnSpc>
              <a:buFontTx/>
              <a:buNone/>
            </a:pPr>
            <a:r>
              <a:rPr lang="en-US" sz="3600" b="1"/>
              <a:t>Structure: </a:t>
            </a:r>
          </a:p>
          <a:p>
            <a:pPr marL="0" indent="0" algn="just" eaLnBrk="1" hangingPunct="1">
              <a:lnSpc>
                <a:spcPct val="90000"/>
              </a:lnSpc>
              <a:buNone/>
            </a:pPr>
            <a:r>
              <a:rPr lang="en-US" sz="2400" b="1"/>
              <a:t>Rod shaped </a:t>
            </a:r>
            <a:r>
              <a:rPr lang="en-US" sz="2400"/>
              <a:t>and found throughout cell</a:t>
            </a:r>
            <a:endParaRPr lang="en-US" sz="2400" b="1"/>
          </a:p>
          <a:p>
            <a:pPr marL="0" indent="0" eaLnBrk="1" hangingPunct="1">
              <a:lnSpc>
                <a:spcPct val="90000"/>
              </a:lnSpc>
              <a:buFontTx/>
              <a:buNone/>
            </a:pPr>
            <a:r>
              <a:rPr lang="en-US" sz="3600" b="1"/>
              <a:t>Function: </a:t>
            </a:r>
          </a:p>
          <a:p>
            <a:pPr algn="just" eaLnBrk="1" hangingPunct="1">
              <a:lnSpc>
                <a:spcPct val="90000"/>
              </a:lnSpc>
            </a:pPr>
            <a:r>
              <a:rPr lang="en-US" sz="2400" b="1"/>
              <a:t>“Powerhouse” </a:t>
            </a:r>
            <a:r>
              <a:rPr lang="en-US" sz="2400"/>
              <a:t>of cell</a:t>
            </a:r>
          </a:p>
          <a:p>
            <a:pPr algn="just" eaLnBrk="1" hangingPunct="1">
              <a:lnSpc>
                <a:spcPct val="90000"/>
              </a:lnSpc>
            </a:pPr>
            <a:r>
              <a:rPr lang="en-US" sz="2400"/>
              <a:t>Produces </a:t>
            </a:r>
            <a:r>
              <a:rPr lang="en-US" sz="2400" b="1"/>
              <a:t>energy from sugar </a:t>
            </a:r>
            <a:r>
              <a:rPr lang="en-US" sz="2400"/>
              <a:t>through chemical reactions (</a:t>
            </a:r>
            <a:r>
              <a:rPr lang="en-US" sz="2400" b="1"/>
              <a:t>Cellular Respiration</a:t>
            </a:r>
            <a:r>
              <a:rPr lang="en-US" sz="2400"/>
              <a:t>)</a:t>
            </a:r>
          </a:p>
        </p:txBody>
      </p:sp>
      <p:cxnSp>
        <p:nvCxnSpPr>
          <p:cNvPr id="20" name="Straight Arrow Connector 19"/>
          <p:cNvCxnSpPr/>
          <p:nvPr/>
        </p:nvCxnSpPr>
        <p:spPr>
          <a:xfrm>
            <a:off x="685800" y="685800"/>
            <a:ext cx="304800" cy="2819400"/>
          </a:xfrm>
          <a:prstGeom prst="straightConnector1">
            <a:avLst/>
          </a:prstGeom>
          <a:ln>
            <a:solidFill>
              <a:srgbClr val="FF3300"/>
            </a:solidFill>
            <a:tailEnd type="arrow"/>
          </a:ln>
        </p:spPr>
        <p:style>
          <a:lnRef idx="3">
            <a:schemeClr val="dk1"/>
          </a:lnRef>
          <a:fillRef idx="0">
            <a:schemeClr val="dk1"/>
          </a:fillRef>
          <a:effectRef idx="2">
            <a:schemeClr val="dk1"/>
          </a:effectRef>
          <a:fontRef idx="minor">
            <a:schemeClr val="tx1"/>
          </a:fontRef>
        </p:style>
      </p:cxnSp>
      <p:cxnSp>
        <p:nvCxnSpPr>
          <p:cNvPr id="21" name="Straight Arrow Connector 20"/>
          <p:cNvCxnSpPr/>
          <p:nvPr/>
        </p:nvCxnSpPr>
        <p:spPr>
          <a:xfrm>
            <a:off x="685800" y="685800"/>
            <a:ext cx="838200" cy="228600"/>
          </a:xfrm>
          <a:prstGeom prst="straightConnector1">
            <a:avLst/>
          </a:prstGeom>
          <a:ln>
            <a:solidFill>
              <a:srgbClr val="FF3300"/>
            </a:solidFill>
            <a:tailEnd type="arrow"/>
          </a:ln>
        </p:spPr>
        <p:style>
          <a:lnRef idx="3">
            <a:schemeClr val="dk1"/>
          </a:lnRef>
          <a:fillRef idx="0">
            <a:schemeClr val="dk1"/>
          </a:fillRef>
          <a:effectRef idx="2">
            <a:schemeClr val="dk1"/>
          </a:effectRef>
          <a:fontRef idx="minor">
            <a:schemeClr val="tx1"/>
          </a:fontRef>
        </p:style>
      </p:cxnSp>
      <p:sp>
        <p:nvSpPr>
          <p:cNvPr id="26" name="Rounded Rectangular Callout 25"/>
          <p:cNvSpPr/>
          <p:nvPr/>
        </p:nvSpPr>
        <p:spPr>
          <a:xfrm>
            <a:off x="1104900" y="4661563"/>
            <a:ext cx="1485900" cy="726637"/>
          </a:xfrm>
          <a:prstGeom prst="wedgeRoundRectCallout">
            <a:avLst>
              <a:gd name="adj1" fmla="val 114821"/>
              <a:gd name="adj2" fmla="val -44547"/>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000" b="1">
                <a:solidFill>
                  <a:schemeClr val="tx1"/>
                </a:solidFill>
              </a:rPr>
              <a:t>I’ve got the POWER!</a:t>
            </a:r>
          </a:p>
        </p:txBody>
      </p:sp>
      <p:pic>
        <p:nvPicPr>
          <p:cNvPr id="26626" name="Picture 2" descr="C:\Users\mzaher\AppData\Local\Microsoft\Windows\Temporary Internet Files\Content.IE5\LRX9SVCP\MC900434785[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3863" y="4130901"/>
            <a:ext cx="2514600" cy="2514600"/>
          </a:xfrm>
          <a:prstGeom prst="rect">
            <a:avLst/>
          </a:prstGeom>
          <a:noFill/>
          <a:extLst>
            <a:ext uri="{909E8E84-426E-40dd-AFC4-6F175D3DCCD1}">
              <a14:hiddenFill xmlns:a14="http://schemas.microsoft.com/office/drawing/2010/main" xmlns="">
                <a:solidFill>
                  <a:srgbClr val="FFFFFF"/>
                </a:solidFill>
              </a14:hiddenFill>
            </a:ext>
          </a:extLst>
        </p:spPr>
      </p:pic>
      <p:sp>
        <p:nvSpPr>
          <p:cNvPr id="16" name="TextBox 15"/>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
        <p:nvSpPr>
          <p:cNvPr id="10" name="Rectangle 3"/>
          <p:cNvSpPr txBox="1">
            <a:spLocks noChangeArrowheads="1"/>
          </p:cNvSpPr>
          <p:nvPr/>
        </p:nvSpPr>
        <p:spPr bwMode="auto">
          <a:xfrm>
            <a:off x="5029200" y="1600200"/>
            <a:ext cx="3962400" cy="381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eaLnBrk="1" hangingPunct="1">
              <a:lnSpc>
                <a:spcPct val="90000"/>
              </a:lnSpc>
              <a:buFontTx/>
              <a:buNone/>
            </a:pPr>
            <a:r>
              <a:rPr lang="en-US" sz="4400" b="1"/>
              <a:t>Mitochondria</a:t>
            </a:r>
            <a:endParaRPr lang="en-US" sz="4400"/>
          </a:p>
          <a:p>
            <a:pPr marL="0" indent="0" algn="ctr" eaLnBrk="1" hangingPunct="1">
              <a:lnSpc>
                <a:spcPct val="90000"/>
              </a:lnSpc>
              <a:buFontTx/>
              <a:buNone/>
            </a:pPr>
            <a:r>
              <a:rPr lang="en-US"/>
              <a:t>What if this organelle were missing from the cell?</a:t>
            </a:r>
          </a:p>
          <a:p>
            <a:pPr algn="just" eaLnBrk="1" hangingPunct="1">
              <a:lnSpc>
                <a:spcPct val="90000"/>
              </a:lnSpc>
            </a:pPr>
            <a:r>
              <a:rPr lang="en-US" sz="2800"/>
              <a:t>Cells would not be able to create energy to perform functions</a:t>
            </a:r>
          </a:p>
          <a:p>
            <a:pPr marL="0" indent="0" algn="just" eaLnBrk="1" hangingPunct="1">
              <a:lnSpc>
                <a:spcPct val="90000"/>
              </a:lnSpc>
              <a:buFontTx/>
              <a:buNone/>
            </a:pPr>
            <a:endParaRPr lang="en-US" sz="2400"/>
          </a:p>
        </p:txBody>
      </p:sp>
    </p:spTree>
    <p:extLst>
      <p:ext uri="{BB962C8B-B14F-4D97-AF65-F5344CB8AC3E}">
        <p14:creationId xmlns:p14="http://schemas.microsoft.com/office/powerpoint/2010/main" val="3939481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2772">
                                            <p:txEl>
                                              <p:pRg st="0" end="0"/>
                                            </p:txEl>
                                          </p:spTgt>
                                        </p:tgtEl>
                                      </p:cBhvr>
                                    </p:animEffect>
                                    <p:set>
                                      <p:cBhvr>
                                        <p:cTn id="7" dur="1" fill="hold">
                                          <p:stCondLst>
                                            <p:cond delay="499"/>
                                          </p:stCondLst>
                                        </p:cTn>
                                        <p:tgtEl>
                                          <p:spTgt spid="32772">
                                            <p:txEl>
                                              <p:pRg st="0" end="0"/>
                                            </p:txEl>
                                          </p:spTgt>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2772">
                                            <p:txEl>
                                              <p:pRg st="1" end="1"/>
                                            </p:txEl>
                                          </p:spTgt>
                                        </p:tgtEl>
                                      </p:cBhvr>
                                    </p:animEffect>
                                    <p:set>
                                      <p:cBhvr>
                                        <p:cTn id="10" dur="1" fill="hold">
                                          <p:stCondLst>
                                            <p:cond delay="499"/>
                                          </p:stCondLst>
                                        </p:cTn>
                                        <p:tgtEl>
                                          <p:spTgt spid="32772">
                                            <p:txEl>
                                              <p:pRg st="1" end="1"/>
                                            </p:txEl>
                                          </p:spTgt>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32772">
                                            <p:txEl>
                                              <p:pRg st="2" end="2"/>
                                            </p:txEl>
                                          </p:spTgt>
                                        </p:tgtEl>
                                      </p:cBhvr>
                                    </p:animEffect>
                                    <p:set>
                                      <p:cBhvr>
                                        <p:cTn id="13" dur="1" fill="hold">
                                          <p:stCondLst>
                                            <p:cond delay="499"/>
                                          </p:stCondLst>
                                        </p:cTn>
                                        <p:tgtEl>
                                          <p:spTgt spid="32772">
                                            <p:txEl>
                                              <p:pRg st="2" end="2"/>
                                            </p:txEl>
                                          </p:spTgt>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32772">
                                            <p:txEl>
                                              <p:pRg st="3" end="3"/>
                                            </p:txEl>
                                          </p:spTgt>
                                        </p:tgtEl>
                                      </p:cBhvr>
                                    </p:animEffect>
                                    <p:set>
                                      <p:cBhvr>
                                        <p:cTn id="16" dur="1" fill="hold">
                                          <p:stCondLst>
                                            <p:cond delay="499"/>
                                          </p:stCondLst>
                                        </p:cTn>
                                        <p:tgtEl>
                                          <p:spTgt spid="32772">
                                            <p:txEl>
                                              <p:pRg st="3" end="3"/>
                                            </p:txEl>
                                          </p:spTgt>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32772">
                                            <p:txEl>
                                              <p:pRg st="4" end="4"/>
                                            </p:txEl>
                                          </p:spTgt>
                                        </p:tgtEl>
                                      </p:cBhvr>
                                    </p:animEffect>
                                    <p:set>
                                      <p:cBhvr>
                                        <p:cTn id="19" dur="1" fill="hold">
                                          <p:stCondLst>
                                            <p:cond delay="499"/>
                                          </p:stCondLst>
                                        </p:cTn>
                                        <p:tgtEl>
                                          <p:spTgt spid="32772">
                                            <p:txEl>
                                              <p:pRg st="4" end="4"/>
                                            </p:txEl>
                                          </p:spTgt>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32772">
                                            <p:txEl>
                                              <p:pRg st="5" end="5"/>
                                            </p:txEl>
                                          </p:spTgt>
                                        </p:tgtEl>
                                      </p:cBhvr>
                                    </p:animEffect>
                                    <p:set>
                                      <p:cBhvr>
                                        <p:cTn id="22" dur="1" fill="hold">
                                          <p:stCondLst>
                                            <p:cond delay="499"/>
                                          </p:stCondLst>
                                        </p:cTn>
                                        <p:tgtEl>
                                          <p:spTgt spid="32772">
                                            <p:txEl>
                                              <p:pRg st="5" end="5"/>
                                            </p:txEl>
                                          </p:spTgt>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32772">
                                            <p:txEl>
                                              <p:pRg st="6" end="6"/>
                                            </p:txEl>
                                          </p:spTgt>
                                        </p:tgtEl>
                                      </p:cBhvr>
                                    </p:animEffect>
                                    <p:set>
                                      <p:cBhvr>
                                        <p:cTn id="25" dur="1" fill="hold">
                                          <p:stCondLst>
                                            <p:cond delay="499"/>
                                          </p:stCondLst>
                                        </p:cTn>
                                        <p:tgtEl>
                                          <p:spTgt spid="32772">
                                            <p:txEl>
                                              <p:pRg st="6" end="6"/>
                                            </p:txEl>
                                          </p:spTgt>
                                        </p:tgtEl>
                                        <p:attrNameLst>
                                          <p:attrName>style.visibility</p:attrName>
                                        </p:attrNameLst>
                                      </p:cBhvr>
                                      <p:to>
                                        <p:strVal val="hidden"/>
                                      </p:to>
                                    </p:se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build="p"/>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9206" t="8000" r="20160" b="12854"/>
          <a:stretch/>
        </p:blipFill>
        <p:spPr>
          <a:xfrm>
            <a:off x="4537136" y="1190170"/>
            <a:ext cx="4460917" cy="2819400"/>
          </a:xfrm>
          <a:prstGeom prst="rect">
            <a:avLst/>
          </a:prstGeom>
        </p:spPr>
      </p:pic>
      <p:sp>
        <p:nvSpPr>
          <p:cNvPr id="31747" name="Rectangle 3"/>
          <p:cNvSpPr>
            <a:spLocks noGrp="1" noChangeArrowheads="1"/>
          </p:cNvSpPr>
          <p:nvPr>
            <p:ph type="body" idx="1"/>
          </p:nvPr>
        </p:nvSpPr>
        <p:spPr>
          <a:xfrm>
            <a:off x="304800" y="1143000"/>
            <a:ext cx="4114800" cy="4524829"/>
          </a:xfrm>
        </p:spPr>
        <p:txBody>
          <a:bodyPr/>
          <a:lstStyle/>
          <a:p>
            <a:pPr marL="0" indent="0" algn="ctr" eaLnBrk="1" hangingPunct="1">
              <a:lnSpc>
                <a:spcPct val="90000"/>
              </a:lnSpc>
              <a:buFontTx/>
              <a:buNone/>
            </a:pPr>
            <a:r>
              <a:rPr lang="en-US" sz="4400" b="1"/>
              <a:t>Chloroplast</a:t>
            </a:r>
            <a:endParaRPr lang="en-US" sz="4400"/>
          </a:p>
          <a:p>
            <a:pPr marL="0" indent="0" algn="ctr" eaLnBrk="1" hangingPunct="1">
              <a:lnSpc>
                <a:spcPct val="90000"/>
              </a:lnSpc>
              <a:buFontTx/>
              <a:buNone/>
            </a:pPr>
            <a:r>
              <a:rPr lang="en-US" b="1"/>
              <a:t>Eukaryotic Plant </a:t>
            </a:r>
            <a:r>
              <a:rPr lang="en-US"/>
              <a:t>cells ONLY</a:t>
            </a:r>
          </a:p>
          <a:p>
            <a:pPr marL="0" indent="0" eaLnBrk="1" hangingPunct="1">
              <a:lnSpc>
                <a:spcPct val="90000"/>
              </a:lnSpc>
              <a:buFontTx/>
              <a:buNone/>
            </a:pPr>
            <a:r>
              <a:rPr lang="en-US" b="1"/>
              <a:t>Structure: </a:t>
            </a:r>
          </a:p>
          <a:p>
            <a:pPr eaLnBrk="1" hangingPunct="1"/>
            <a:r>
              <a:rPr lang="en-US" sz="2400"/>
              <a:t>Found in </a:t>
            </a:r>
            <a:r>
              <a:rPr lang="en-US" sz="2400" b="1"/>
              <a:t>plant cells</a:t>
            </a:r>
          </a:p>
          <a:p>
            <a:pPr eaLnBrk="1" hangingPunct="1"/>
            <a:r>
              <a:rPr lang="en-US" sz="2400" b="1"/>
              <a:t>Contains </a:t>
            </a:r>
            <a:r>
              <a:rPr lang="en-US" sz="2400"/>
              <a:t>green </a:t>
            </a:r>
            <a:r>
              <a:rPr lang="en-US" sz="2400" b="1"/>
              <a:t>chlorophyll</a:t>
            </a:r>
          </a:p>
          <a:p>
            <a:pPr marL="0" indent="0" eaLnBrk="1" hangingPunct="1">
              <a:lnSpc>
                <a:spcPct val="90000"/>
              </a:lnSpc>
              <a:buFontTx/>
              <a:buNone/>
            </a:pPr>
            <a:r>
              <a:rPr lang="en-US" b="1"/>
              <a:t>Function: </a:t>
            </a:r>
          </a:p>
          <a:p>
            <a:pPr marL="0" indent="0" eaLnBrk="1" hangingPunct="1">
              <a:buFontTx/>
              <a:buNone/>
            </a:pPr>
            <a:r>
              <a:rPr lang="en-US" sz="2400" b="1"/>
              <a:t>Photosynthesis uses sunlight </a:t>
            </a:r>
            <a:r>
              <a:rPr lang="en-US" sz="2400"/>
              <a:t>to </a:t>
            </a:r>
            <a:r>
              <a:rPr lang="en-US" sz="2400" b="1"/>
              <a:t>make sugar </a:t>
            </a:r>
            <a:r>
              <a:rPr lang="en-US" sz="2400"/>
              <a:t>for plant</a:t>
            </a:r>
          </a:p>
        </p:txBody>
      </p:sp>
      <p:cxnSp>
        <p:nvCxnSpPr>
          <p:cNvPr id="8" name="Straight Arrow Connector 7"/>
          <p:cNvCxnSpPr/>
          <p:nvPr/>
        </p:nvCxnSpPr>
        <p:spPr>
          <a:xfrm>
            <a:off x="4267200" y="566134"/>
            <a:ext cx="1094173" cy="1338866"/>
          </a:xfrm>
          <a:prstGeom prst="straightConnector1">
            <a:avLst/>
          </a:prstGeom>
          <a:ln>
            <a:solidFill>
              <a:srgbClr val="FF3300"/>
            </a:solidFill>
            <a:tailEnd type="arrow"/>
          </a:ln>
        </p:spPr>
        <p:style>
          <a:lnRef idx="3">
            <a:schemeClr val="dk1"/>
          </a:lnRef>
          <a:fillRef idx="0">
            <a:schemeClr val="dk1"/>
          </a:fillRef>
          <a:effectRef idx="2">
            <a:schemeClr val="dk1"/>
          </a:effectRef>
          <a:fontRef idx="minor">
            <a:schemeClr val="tx1"/>
          </a:fontRef>
        </p:style>
      </p:cxnSp>
      <p:pic>
        <p:nvPicPr>
          <p:cNvPr id="31746" name="Picture 2" descr="http://images.clipart.com/thb/thb11/PO/5344_2005020023/010816_0935_00/22751175.thb.jpg?010816_0935_0061_l__p"/>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29" b="90000" l="0" r="97561"/>
                    </a14:imgEffect>
                  </a14:imgLayer>
                </a14:imgProps>
              </a:ext>
              <a:ext uri="{28A0092B-C50C-407E-A947-70E740481C1C}">
                <a14:useLocalDpi xmlns:a14="http://schemas.microsoft.com/office/drawing/2010/main" val="0"/>
              </a:ext>
            </a:extLst>
          </a:blip>
          <a:srcRect/>
          <a:stretch>
            <a:fillRect/>
          </a:stretch>
        </p:blipFill>
        <p:spPr bwMode="auto">
          <a:xfrm rot="17121688">
            <a:off x="6168335" y="4128671"/>
            <a:ext cx="1725839" cy="2018846"/>
          </a:xfrm>
          <a:prstGeom prst="rect">
            <a:avLst/>
          </a:prstGeom>
          <a:noFill/>
          <a:extLst>
            <a:ext uri="{909E8E84-426E-40dd-AFC4-6F175D3DCCD1}">
              <a14:hiddenFill xmlns:a14="http://schemas.microsoft.com/office/drawing/2010/main" xmlns="">
                <a:solidFill>
                  <a:srgbClr val="FFFFFF"/>
                </a:solidFill>
              </a14:hiddenFill>
            </a:ext>
          </a:extLst>
        </p:spPr>
      </p:pic>
      <p:pic>
        <p:nvPicPr>
          <p:cNvPr id="31748" name="Picture 4" descr="http://images.clipart.com/thb/thb11/PO/5344_2005020025/010110_0619_00/23688399.thb.jpg?010110_0619_0034_l__p"/>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010400" y="4601027"/>
            <a:ext cx="1888886" cy="2085521"/>
          </a:xfrm>
          <a:prstGeom prst="rect">
            <a:avLst/>
          </a:prstGeom>
          <a:noFill/>
          <a:extLst>
            <a:ext uri="{909E8E84-426E-40dd-AFC4-6F175D3DCCD1}">
              <a14:hiddenFill xmlns:a14="http://schemas.microsoft.com/office/drawing/2010/main" xmlns="">
                <a:solidFill>
                  <a:srgbClr val="FFFFFF"/>
                </a:solidFill>
              </a14:hiddenFill>
            </a:ext>
          </a:extLst>
        </p:spPr>
      </p:pic>
      <p:sp>
        <p:nvSpPr>
          <p:cNvPr id="25" name="Rounded Rectangular Callout 24"/>
          <p:cNvSpPr/>
          <p:nvPr/>
        </p:nvSpPr>
        <p:spPr>
          <a:xfrm>
            <a:off x="4537136" y="4706257"/>
            <a:ext cx="1655732" cy="638629"/>
          </a:xfrm>
          <a:prstGeom prst="wedgeRoundRectCallout">
            <a:avLst>
              <a:gd name="adj1" fmla="val 80385"/>
              <a:gd name="adj2" fmla="val -1972"/>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000" b="1">
                <a:solidFill>
                  <a:schemeClr val="tx1"/>
                </a:solidFill>
              </a:rPr>
              <a:t>I’m Sweet!</a:t>
            </a:r>
          </a:p>
        </p:txBody>
      </p:sp>
      <p:cxnSp>
        <p:nvCxnSpPr>
          <p:cNvPr id="15" name="Straight Arrow Connector 14"/>
          <p:cNvCxnSpPr/>
          <p:nvPr/>
        </p:nvCxnSpPr>
        <p:spPr>
          <a:xfrm>
            <a:off x="4267200" y="566134"/>
            <a:ext cx="3354418" cy="1763172"/>
          </a:xfrm>
          <a:prstGeom prst="straightConnector1">
            <a:avLst/>
          </a:prstGeom>
          <a:ln>
            <a:solidFill>
              <a:srgbClr val="FF3300"/>
            </a:solidFill>
            <a:tailEnd type="arrow"/>
          </a:ln>
        </p:spPr>
        <p:style>
          <a:lnRef idx="3">
            <a:schemeClr val="dk1"/>
          </a:lnRef>
          <a:fillRef idx="0">
            <a:schemeClr val="dk1"/>
          </a:fillRef>
          <a:effectRef idx="2">
            <a:schemeClr val="dk1"/>
          </a:effectRef>
          <a:fontRef idx="minor">
            <a:schemeClr val="tx1"/>
          </a:fontRef>
        </p:style>
      </p:cxnSp>
      <p:sp>
        <p:nvSpPr>
          <p:cNvPr id="20" name="TextBox 19"/>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
        <p:nvSpPr>
          <p:cNvPr id="10" name="Rectangle 3"/>
          <p:cNvSpPr txBox="1">
            <a:spLocks noChangeArrowheads="1"/>
          </p:cNvSpPr>
          <p:nvPr/>
        </p:nvSpPr>
        <p:spPr bwMode="auto">
          <a:xfrm>
            <a:off x="381000" y="1905000"/>
            <a:ext cx="3962400" cy="31060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eaLnBrk="1" hangingPunct="1">
              <a:lnSpc>
                <a:spcPct val="90000"/>
              </a:lnSpc>
              <a:buFontTx/>
              <a:buNone/>
            </a:pPr>
            <a:r>
              <a:rPr lang="en-US" sz="4400" b="1"/>
              <a:t>Chloroplast</a:t>
            </a:r>
            <a:endParaRPr lang="en-US" sz="4400"/>
          </a:p>
          <a:p>
            <a:pPr marL="0" indent="0" algn="ctr" eaLnBrk="1" hangingPunct="1">
              <a:lnSpc>
                <a:spcPct val="90000"/>
              </a:lnSpc>
              <a:buFontTx/>
              <a:buNone/>
            </a:pPr>
            <a:r>
              <a:rPr lang="en-US"/>
              <a:t>What if this organelle were missing from the cell?</a:t>
            </a:r>
          </a:p>
          <a:p>
            <a:pPr algn="just" eaLnBrk="1" hangingPunct="1">
              <a:lnSpc>
                <a:spcPct val="90000"/>
              </a:lnSpc>
            </a:pPr>
            <a:r>
              <a:rPr lang="en-US" sz="2800"/>
              <a:t>Plants would not be able to make food</a:t>
            </a:r>
          </a:p>
          <a:p>
            <a:pPr marL="0" indent="0" algn="just" eaLnBrk="1" hangingPunct="1">
              <a:lnSpc>
                <a:spcPct val="90000"/>
              </a:lnSpc>
              <a:buFontTx/>
              <a:buNone/>
            </a:pPr>
            <a:endParaRPr lang="en-US" sz="2400"/>
          </a:p>
        </p:txBody>
      </p:sp>
    </p:spTree>
    <p:extLst>
      <p:ext uri="{BB962C8B-B14F-4D97-AF65-F5344CB8AC3E}">
        <p14:creationId xmlns:p14="http://schemas.microsoft.com/office/powerpoint/2010/main" val="4039443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747">
                                            <p:txEl>
                                              <p:pRg st="0" end="0"/>
                                            </p:txEl>
                                          </p:spTgt>
                                        </p:tgtEl>
                                      </p:cBhvr>
                                    </p:animEffect>
                                    <p:set>
                                      <p:cBhvr>
                                        <p:cTn id="7" dur="1" fill="hold">
                                          <p:stCondLst>
                                            <p:cond delay="499"/>
                                          </p:stCondLst>
                                        </p:cTn>
                                        <p:tgtEl>
                                          <p:spTgt spid="31747">
                                            <p:txEl>
                                              <p:pRg st="0" end="0"/>
                                            </p:txEl>
                                          </p:spTgt>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1747">
                                            <p:txEl>
                                              <p:pRg st="1" end="1"/>
                                            </p:txEl>
                                          </p:spTgt>
                                        </p:tgtEl>
                                      </p:cBhvr>
                                    </p:animEffect>
                                    <p:set>
                                      <p:cBhvr>
                                        <p:cTn id="10" dur="1" fill="hold">
                                          <p:stCondLst>
                                            <p:cond delay="499"/>
                                          </p:stCondLst>
                                        </p:cTn>
                                        <p:tgtEl>
                                          <p:spTgt spid="31747">
                                            <p:txEl>
                                              <p:pRg st="1" end="1"/>
                                            </p:txEl>
                                          </p:spTgt>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31747">
                                            <p:txEl>
                                              <p:pRg st="2" end="2"/>
                                            </p:txEl>
                                          </p:spTgt>
                                        </p:tgtEl>
                                      </p:cBhvr>
                                    </p:animEffect>
                                    <p:set>
                                      <p:cBhvr>
                                        <p:cTn id="13" dur="1" fill="hold">
                                          <p:stCondLst>
                                            <p:cond delay="499"/>
                                          </p:stCondLst>
                                        </p:cTn>
                                        <p:tgtEl>
                                          <p:spTgt spid="31747">
                                            <p:txEl>
                                              <p:pRg st="2" end="2"/>
                                            </p:txEl>
                                          </p:spTgt>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31747">
                                            <p:txEl>
                                              <p:pRg st="3" end="3"/>
                                            </p:txEl>
                                          </p:spTgt>
                                        </p:tgtEl>
                                      </p:cBhvr>
                                    </p:animEffect>
                                    <p:set>
                                      <p:cBhvr>
                                        <p:cTn id="16" dur="1" fill="hold">
                                          <p:stCondLst>
                                            <p:cond delay="499"/>
                                          </p:stCondLst>
                                        </p:cTn>
                                        <p:tgtEl>
                                          <p:spTgt spid="31747">
                                            <p:txEl>
                                              <p:pRg st="3" end="3"/>
                                            </p:txEl>
                                          </p:spTgt>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31747">
                                            <p:txEl>
                                              <p:pRg st="4" end="4"/>
                                            </p:txEl>
                                          </p:spTgt>
                                        </p:tgtEl>
                                      </p:cBhvr>
                                    </p:animEffect>
                                    <p:set>
                                      <p:cBhvr>
                                        <p:cTn id="19" dur="1" fill="hold">
                                          <p:stCondLst>
                                            <p:cond delay="499"/>
                                          </p:stCondLst>
                                        </p:cTn>
                                        <p:tgtEl>
                                          <p:spTgt spid="31747">
                                            <p:txEl>
                                              <p:pRg st="4" end="4"/>
                                            </p:txEl>
                                          </p:spTgt>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31747">
                                            <p:txEl>
                                              <p:pRg st="5" end="5"/>
                                            </p:txEl>
                                          </p:spTgt>
                                        </p:tgtEl>
                                      </p:cBhvr>
                                    </p:animEffect>
                                    <p:set>
                                      <p:cBhvr>
                                        <p:cTn id="22" dur="1" fill="hold">
                                          <p:stCondLst>
                                            <p:cond delay="499"/>
                                          </p:stCondLst>
                                        </p:cTn>
                                        <p:tgtEl>
                                          <p:spTgt spid="31747">
                                            <p:txEl>
                                              <p:pRg st="5" end="5"/>
                                            </p:txEl>
                                          </p:spTgt>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31747">
                                            <p:txEl>
                                              <p:pRg st="6" end="6"/>
                                            </p:txEl>
                                          </p:spTgt>
                                        </p:tgtEl>
                                      </p:cBhvr>
                                    </p:animEffect>
                                    <p:set>
                                      <p:cBhvr>
                                        <p:cTn id="25" dur="1" fill="hold">
                                          <p:stCondLst>
                                            <p:cond delay="499"/>
                                          </p:stCondLst>
                                        </p:cTn>
                                        <p:tgtEl>
                                          <p:spTgt spid="31747">
                                            <p:txEl>
                                              <p:pRg st="6" end="6"/>
                                            </p:txEl>
                                          </p:spTgt>
                                        </p:tgtEl>
                                        <p:attrNameLst>
                                          <p:attrName>style.visibility</p:attrName>
                                        </p:attrNameLst>
                                      </p:cBhvr>
                                      <p:to>
                                        <p:strVal val="hidden"/>
                                      </p:to>
                                    </p:se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9192" t="8751" r="19735" b="12175"/>
          <a:stretch/>
        </p:blipFill>
        <p:spPr>
          <a:xfrm>
            <a:off x="1295401" y="342332"/>
            <a:ext cx="3312258" cy="2078715"/>
          </a:xfrm>
          <a:prstGeom prst="rect">
            <a:avLst/>
          </a:prstGeom>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698" t="16723" r="15873" b="3358"/>
          <a:stretch/>
        </p:blipFill>
        <p:spPr>
          <a:xfrm>
            <a:off x="228600" y="2514599"/>
            <a:ext cx="3526280" cy="1952171"/>
          </a:xfrm>
          <a:prstGeom prst="rect">
            <a:avLst/>
          </a:prstGeom>
        </p:spPr>
      </p:pic>
      <p:sp>
        <p:nvSpPr>
          <p:cNvPr id="32772" name="Rectangle 4"/>
          <p:cNvSpPr>
            <a:spLocks noGrp="1" noChangeArrowheads="1"/>
          </p:cNvSpPr>
          <p:nvPr>
            <p:ph type="body" idx="1"/>
          </p:nvPr>
        </p:nvSpPr>
        <p:spPr>
          <a:xfrm>
            <a:off x="5257800" y="533400"/>
            <a:ext cx="3505200" cy="5791200"/>
          </a:xfrm>
        </p:spPr>
        <p:txBody>
          <a:bodyPr/>
          <a:lstStyle/>
          <a:p>
            <a:pPr marL="0" indent="0" algn="ctr" eaLnBrk="1" hangingPunct="1">
              <a:buFontTx/>
              <a:buNone/>
            </a:pPr>
            <a:r>
              <a:rPr lang="en-US" sz="3800" b="1"/>
              <a:t>Golgi Bodies</a:t>
            </a:r>
            <a:endParaRPr lang="en-US" sz="2000" b="1"/>
          </a:p>
          <a:p>
            <a:pPr marL="0" indent="0" algn="ctr" eaLnBrk="1" hangingPunct="1">
              <a:lnSpc>
                <a:spcPts val="2000"/>
              </a:lnSpc>
              <a:spcBef>
                <a:spcPts val="0"/>
              </a:spcBef>
              <a:buFontTx/>
              <a:buNone/>
            </a:pPr>
            <a:r>
              <a:rPr lang="en-US" sz="2000" i="1"/>
              <a:t>(aka Golgi Apparatus or Golgi Complex)</a:t>
            </a:r>
            <a:r>
              <a:rPr lang="en-US" sz="4000" i="1"/>
              <a:t> </a:t>
            </a:r>
          </a:p>
          <a:p>
            <a:pPr marL="0" indent="0" algn="ctr" eaLnBrk="1" hangingPunct="1">
              <a:lnSpc>
                <a:spcPct val="90000"/>
              </a:lnSpc>
              <a:buFontTx/>
              <a:buNone/>
            </a:pPr>
            <a:r>
              <a:rPr lang="en-US" sz="2400" b="1"/>
              <a:t>All Eukaryotic Cells</a:t>
            </a:r>
            <a:endParaRPr lang="en-US" sz="2400"/>
          </a:p>
          <a:p>
            <a:pPr marL="0" indent="0" eaLnBrk="1" hangingPunct="1">
              <a:lnSpc>
                <a:spcPct val="90000"/>
              </a:lnSpc>
              <a:buFontTx/>
              <a:buNone/>
            </a:pPr>
            <a:r>
              <a:rPr lang="en-US" sz="3600" b="1"/>
              <a:t>Structure: </a:t>
            </a:r>
          </a:p>
          <a:p>
            <a:pPr marL="0" indent="0" eaLnBrk="1" hangingPunct="1">
              <a:lnSpc>
                <a:spcPct val="90000"/>
              </a:lnSpc>
              <a:buNone/>
            </a:pPr>
            <a:r>
              <a:rPr lang="en-US" sz="2400"/>
              <a:t>Made of </a:t>
            </a:r>
            <a:r>
              <a:rPr lang="en-US" sz="2400" b="1"/>
              <a:t>5-8 sacs </a:t>
            </a:r>
            <a:r>
              <a:rPr lang="en-US" sz="3600" b="1"/>
              <a:t>Function: </a:t>
            </a:r>
          </a:p>
          <a:p>
            <a:pPr eaLnBrk="1" hangingPunct="1"/>
            <a:r>
              <a:rPr lang="en-US" sz="2400" b="1"/>
              <a:t>Processes </a:t>
            </a:r>
            <a:r>
              <a:rPr lang="en-US" sz="2400"/>
              <a:t>and </a:t>
            </a:r>
            <a:r>
              <a:rPr lang="en-US" sz="2400" b="1"/>
              <a:t>packages proteins </a:t>
            </a:r>
            <a:r>
              <a:rPr lang="en-US" sz="2400"/>
              <a:t>&amp; </a:t>
            </a:r>
            <a:r>
              <a:rPr lang="en-US" sz="2400" b="1"/>
              <a:t>lipids</a:t>
            </a:r>
          </a:p>
          <a:p>
            <a:pPr eaLnBrk="1" hangingPunct="1"/>
            <a:r>
              <a:rPr lang="en-US" sz="2400" b="1"/>
              <a:t>Move materials </a:t>
            </a:r>
            <a:r>
              <a:rPr lang="en-US" sz="2400"/>
              <a:t>within the cell and out of the cell in small sac called “</a:t>
            </a:r>
            <a:r>
              <a:rPr lang="en-US" sz="2400" b="1"/>
              <a:t>vesicle</a:t>
            </a:r>
            <a:r>
              <a:rPr lang="en-US" sz="2400"/>
              <a:t>”</a:t>
            </a:r>
          </a:p>
        </p:txBody>
      </p:sp>
      <p:cxnSp>
        <p:nvCxnSpPr>
          <p:cNvPr id="20" name="Straight Arrow Connector 19"/>
          <p:cNvCxnSpPr/>
          <p:nvPr/>
        </p:nvCxnSpPr>
        <p:spPr>
          <a:xfrm>
            <a:off x="599060" y="609600"/>
            <a:ext cx="1248790" cy="2881084"/>
          </a:xfrm>
          <a:prstGeom prst="straightConnector1">
            <a:avLst/>
          </a:prstGeom>
          <a:ln>
            <a:solidFill>
              <a:srgbClr val="FF3300"/>
            </a:solidFill>
            <a:tailEnd type="arrow"/>
          </a:ln>
        </p:spPr>
        <p:style>
          <a:lnRef idx="3">
            <a:schemeClr val="dk1"/>
          </a:lnRef>
          <a:fillRef idx="0">
            <a:schemeClr val="dk1"/>
          </a:fillRef>
          <a:effectRef idx="2">
            <a:schemeClr val="dk1"/>
          </a:effectRef>
          <a:fontRef idx="minor">
            <a:schemeClr val="tx1"/>
          </a:fontRef>
        </p:style>
      </p:cxnSp>
      <p:cxnSp>
        <p:nvCxnSpPr>
          <p:cNvPr id="21" name="Straight Arrow Connector 20"/>
          <p:cNvCxnSpPr/>
          <p:nvPr/>
        </p:nvCxnSpPr>
        <p:spPr>
          <a:xfrm>
            <a:off x="599060" y="609600"/>
            <a:ext cx="1305940" cy="838200"/>
          </a:xfrm>
          <a:prstGeom prst="straightConnector1">
            <a:avLst/>
          </a:prstGeom>
          <a:ln>
            <a:solidFill>
              <a:srgbClr val="FF3300"/>
            </a:solidFill>
            <a:tailEnd type="arrow"/>
          </a:ln>
        </p:spPr>
        <p:style>
          <a:lnRef idx="3">
            <a:schemeClr val="dk1"/>
          </a:lnRef>
          <a:fillRef idx="0">
            <a:schemeClr val="dk1"/>
          </a:fillRef>
          <a:effectRef idx="2">
            <a:schemeClr val="dk1"/>
          </a:effectRef>
          <a:fontRef idx="minor">
            <a:schemeClr val="tx1"/>
          </a:fontRef>
        </p:style>
      </p:cxnSp>
      <p:pic>
        <p:nvPicPr>
          <p:cNvPr id="30722" name="Picture 2" descr="C:\Users\mzaher\AppData\Local\Microsoft\Windows\Temporary Internet Files\Content.IE5\M6JX7GJN\MP900442400[1].jpg"/>
          <p:cNvPicPr>
            <a:picLocks noChangeAspect="1" noChangeArrowheads="1"/>
          </p:cNvPicPr>
          <p:nvPr/>
        </p:nvPicPr>
        <p:blipFill rotWithShape="1">
          <a:blip r:embed="rId4">
            <a:extLst>
              <a:ext uri="{28A0092B-C50C-407E-A947-70E740481C1C}">
                <a14:useLocalDpi xmlns:a14="http://schemas.microsoft.com/office/drawing/2010/main" val="0"/>
              </a:ext>
            </a:extLst>
          </a:blip>
          <a:srcRect b="12240"/>
          <a:stretch/>
        </p:blipFill>
        <p:spPr bwMode="auto">
          <a:xfrm>
            <a:off x="76200" y="4661562"/>
            <a:ext cx="3543300" cy="2073067"/>
          </a:xfrm>
          <a:prstGeom prst="rect">
            <a:avLst/>
          </a:prstGeom>
          <a:noFill/>
          <a:extLst>
            <a:ext uri="{909E8E84-426E-40dd-AFC4-6F175D3DCCD1}">
              <a14:hiddenFill xmlns:a14="http://schemas.microsoft.com/office/drawing/2010/main" xmlns="">
                <a:solidFill>
                  <a:srgbClr val="FFFFFF"/>
                </a:solidFill>
              </a14:hiddenFill>
            </a:ext>
          </a:extLst>
        </p:spPr>
      </p:pic>
      <p:sp>
        <p:nvSpPr>
          <p:cNvPr id="26" name="Rounded Rectangular Callout 25"/>
          <p:cNvSpPr/>
          <p:nvPr/>
        </p:nvSpPr>
        <p:spPr>
          <a:xfrm>
            <a:off x="3124200" y="4661562"/>
            <a:ext cx="2133600" cy="726637"/>
          </a:xfrm>
          <a:prstGeom prst="wedgeRoundRectCallout">
            <a:avLst>
              <a:gd name="adj1" fmla="val -49649"/>
              <a:gd name="adj2" fmla="val 119244"/>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000" b="1">
                <a:solidFill>
                  <a:schemeClr val="tx1"/>
                </a:solidFill>
              </a:rPr>
              <a:t>Pack it up, Move it out!</a:t>
            </a:r>
          </a:p>
        </p:txBody>
      </p:sp>
      <p:sp>
        <p:nvSpPr>
          <p:cNvPr id="16" name="TextBox 15"/>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
        <p:nvSpPr>
          <p:cNvPr id="10" name="Rectangle 3"/>
          <p:cNvSpPr txBox="1">
            <a:spLocks noChangeArrowheads="1"/>
          </p:cNvSpPr>
          <p:nvPr/>
        </p:nvSpPr>
        <p:spPr bwMode="auto">
          <a:xfrm>
            <a:off x="5000624" y="1753967"/>
            <a:ext cx="3962400" cy="34466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eaLnBrk="1" hangingPunct="1">
              <a:lnSpc>
                <a:spcPct val="90000"/>
              </a:lnSpc>
              <a:buFontTx/>
              <a:buNone/>
            </a:pPr>
            <a:r>
              <a:rPr lang="en-US" sz="4400" b="1"/>
              <a:t>Golgi Bodies</a:t>
            </a:r>
            <a:endParaRPr lang="en-US" sz="4400"/>
          </a:p>
          <a:p>
            <a:pPr marL="0" indent="0" algn="ctr" eaLnBrk="1" hangingPunct="1">
              <a:lnSpc>
                <a:spcPct val="90000"/>
              </a:lnSpc>
              <a:buFontTx/>
              <a:buNone/>
            </a:pPr>
            <a:r>
              <a:rPr lang="en-US"/>
              <a:t>What if this organelle were missing from the cell?</a:t>
            </a:r>
          </a:p>
          <a:p>
            <a:pPr algn="just" eaLnBrk="1" hangingPunct="1">
              <a:lnSpc>
                <a:spcPct val="90000"/>
              </a:lnSpc>
            </a:pPr>
            <a:r>
              <a:rPr lang="en-US" sz="2800"/>
              <a:t>Cell would not be able to package or transport materials efficiently</a:t>
            </a:r>
          </a:p>
          <a:p>
            <a:pPr marL="0" indent="0" algn="just" eaLnBrk="1" hangingPunct="1">
              <a:lnSpc>
                <a:spcPct val="90000"/>
              </a:lnSpc>
              <a:buFontTx/>
              <a:buNone/>
            </a:pPr>
            <a:endParaRPr lang="en-US" sz="2400"/>
          </a:p>
        </p:txBody>
      </p:sp>
    </p:spTree>
    <p:extLst>
      <p:ext uri="{BB962C8B-B14F-4D97-AF65-F5344CB8AC3E}">
        <p14:creationId xmlns:p14="http://schemas.microsoft.com/office/powerpoint/2010/main" val="689507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2772">
                                            <p:txEl>
                                              <p:pRg st="0" end="0"/>
                                            </p:txEl>
                                          </p:spTgt>
                                        </p:tgtEl>
                                      </p:cBhvr>
                                    </p:animEffect>
                                    <p:set>
                                      <p:cBhvr>
                                        <p:cTn id="7" dur="1" fill="hold">
                                          <p:stCondLst>
                                            <p:cond delay="499"/>
                                          </p:stCondLst>
                                        </p:cTn>
                                        <p:tgtEl>
                                          <p:spTgt spid="32772">
                                            <p:txEl>
                                              <p:pRg st="0" end="0"/>
                                            </p:txEl>
                                          </p:spTgt>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2772">
                                            <p:txEl>
                                              <p:pRg st="1" end="1"/>
                                            </p:txEl>
                                          </p:spTgt>
                                        </p:tgtEl>
                                      </p:cBhvr>
                                    </p:animEffect>
                                    <p:set>
                                      <p:cBhvr>
                                        <p:cTn id="10" dur="1" fill="hold">
                                          <p:stCondLst>
                                            <p:cond delay="499"/>
                                          </p:stCondLst>
                                        </p:cTn>
                                        <p:tgtEl>
                                          <p:spTgt spid="32772">
                                            <p:txEl>
                                              <p:pRg st="1" end="1"/>
                                            </p:txEl>
                                          </p:spTgt>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32772">
                                            <p:txEl>
                                              <p:pRg st="2" end="2"/>
                                            </p:txEl>
                                          </p:spTgt>
                                        </p:tgtEl>
                                      </p:cBhvr>
                                    </p:animEffect>
                                    <p:set>
                                      <p:cBhvr>
                                        <p:cTn id="13" dur="1" fill="hold">
                                          <p:stCondLst>
                                            <p:cond delay="499"/>
                                          </p:stCondLst>
                                        </p:cTn>
                                        <p:tgtEl>
                                          <p:spTgt spid="32772">
                                            <p:txEl>
                                              <p:pRg st="2" end="2"/>
                                            </p:txEl>
                                          </p:spTgt>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32772">
                                            <p:txEl>
                                              <p:pRg st="3" end="3"/>
                                            </p:txEl>
                                          </p:spTgt>
                                        </p:tgtEl>
                                      </p:cBhvr>
                                    </p:animEffect>
                                    <p:set>
                                      <p:cBhvr>
                                        <p:cTn id="16" dur="1" fill="hold">
                                          <p:stCondLst>
                                            <p:cond delay="499"/>
                                          </p:stCondLst>
                                        </p:cTn>
                                        <p:tgtEl>
                                          <p:spTgt spid="32772">
                                            <p:txEl>
                                              <p:pRg st="3" end="3"/>
                                            </p:txEl>
                                          </p:spTgt>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32772">
                                            <p:txEl>
                                              <p:pRg st="4" end="4"/>
                                            </p:txEl>
                                          </p:spTgt>
                                        </p:tgtEl>
                                      </p:cBhvr>
                                    </p:animEffect>
                                    <p:set>
                                      <p:cBhvr>
                                        <p:cTn id="19" dur="1" fill="hold">
                                          <p:stCondLst>
                                            <p:cond delay="499"/>
                                          </p:stCondLst>
                                        </p:cTn>
                                        <p:tgtEl>
                                          <p:spTgt spid="32772">
                                            <p:txEl>
                                              <p:pRg st="4" end="4"/>
                                            </p:txEl>
                                          </p:spTgt>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32772">
                                            <p:txEl>
                                              <p:pRg st="5" end="5"/>
                                            </p:txEl>
                                          </p:spTgt>
                                        </p:tgtEl>
                                      </p:cBhvr>
                                    </p:animEffect>
                                    <p:set>
                                      <p:cBhvr>
                                        <p:cTn id="22" dur="1" fill="hold">
                                          <p:stCondLst>
                                            <p:cond delay="499"/>
                                          </p:stCondLst>
                                        </p:cTn>
                                        <p:tgtEl>
                                          <p:spTgt spid="32772">
                                            <p:txEl>
                                              <p:pRg st="5" end="5"/>
                                            </p:txEl>
                                          </p:spTgt>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32772">
                                            <p:txEl>
                                              <p:pRg st="6" end="6"/>
                                            </p:txEl>
                                          </p:spTgt>
                                        </p:tgtEl>
                                      </p:cBhvr>
                                    </p:animEffect>
                                    <p:set>
                                      <p:cBhvr>
                                        <p:cTn id="25" dur="1" fill="hold">
                                          <p:stCondLst>
                                            <p:cond delay="499"/>
                                          </p:stCondLst>
                                        </p:cTn>
                                        <p:tgtEl>
                                          <p:spTgt spid="32772">
                                            <p:txEl>
                                              <p:pRg st="6" end="6"/>
                                            </p:txEl>
                                          </p:spTgt>
                                        </p:tgtEl>
                                        <p:attrNameLst>
                                          <p:attrName>style.visibility</p:attrName>
                                        </p:attrNameLst>
                                      </p:cBhvr>
                                      <p:to>
                                        <p:strVal val="hidden"/>
                                      </p:to>
                                    </p:se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build="p"/>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3174" t="16723" r="15833" b="3358"/>
          <a:stretch/>
        </p:blipFill>
        <p:spPr>
          <a:xfrm>
            <a:off x="5540439" y="145143"/>
            <a:ext cx="3298761" cy="1836057"/>
          </a:xfrm>
          <a:prstGeom prst="rect">
            <a:avLst/>
          </a:prstGeom>
        </p:spPr>
      </p:pic>
      <p:pic>
        <p:nvPicPr>
          <p:cNvPr id="29701" name="Picture 5" descr="http://images.clipart.com/thb/thb6/CL/artineed/spot_illustration/transportation_metro_subway_street_car_001/15723690.thb.jpg?00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6311" y="4302806"/>
            <a:ext cx="3333750" cy="2295526"/>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9207" t="8282" r="20000" b="13206"/>
          <a:stretch/>
        </p:blipFill>
        <p:spPr>
          <a:xfrm>
            <a:off x="5529489" y="1987311"/>
            <a:ext cx="3157311" cy="1975089"/>
          </a:xfrm>
          <a:prstGeom prst="rect">
            <a:avLst/>
          </a:prstGeom>
        </p:spPr>
      </p:pic>
      <p:sp>
        <p:nvSpPr>
          <p:cNvPr id="31747" name="Rectangle 3"/>
          <p:cNvSpPr>
            <a:spLocks noGrp="1" noChangeArrowheads="1"/>
          </p:cNvSpPr>
          <p:nvPr>
            <p:ph type="body" idx="1"/>
          </p:nvPr>
        </p:nvSpPr>
        <p:spPr>
          <a:xfrm>
            <a:off x="304800" y="874031"/>
            <a:ext cx="4114800" cy="4993369"/>
          </a:xfrm>
        </p:spPr>
        <p:txBody>
          <a:bodyPr/>
          <a:lstStyle/>
          <a:p>
            <a:pPr marL="0" indent="0" algn="ctr" eaLnBrk="1" hangingPunct="1">
              <a:lnSpc>
                <a:spcPct val="90000"/>
              </a:lnSpc>
              <a:buFontTx/>
              <a:buNone/>
            </a:pPr>
            <a:r>
              <a:rPr lang="en-US" sz="4400" b="1"/>
              <a:t>Endoplasmic Reticulum</a:t>
            </a:r>
            <a:endParaRPr lang="en-US" sz="4400"/>
          </a:p>
          <a:p>
            <a:pPr marL="0" indent="0" algn="ctr" eaLnBrk="1" hangingPunct="1">
              <a:lnSpc>
                <a:spcPct val="90000"/>
              </a:lnSpc>
              <a:buFontTx/>
              <a:buNone/>
            </a:pPr>
            <a:r>
              <a:rPr lang="en-US" b="1"/>
              <a:t>All Eukaryotic cells</a:t>
            </a:r>
          </a:p>
          <a:p>
            <a:pPr marL="0" indent="0" eaLnBrk="1" hangingPunct="1">
              <a:lnSpc>
                <a:spcPct val="90000"/>
              </a:lnSpc>
              <a:buFontTx/>
              <a:buNone/>
            </a:pPr>
            <a:r>
              <a:rPr lang="en-US" b="1"/>
              <a:t>Structure: </a:t>
            </a:r>
          </a:p>
          <a:p>
            <a:pPr eaLnBrk="1" hangingPunct="1"/>
            <a:r>
              <a:rPr lang="en-US" sz="2400"/>
              <a:t>Series of </a:t>
            </a:r>
            <a:r>
              <a:rPr lang="en-US" sz="2400" b="1"/>
              <a:t>tubes and sacs</a:t>
            </a:r>
          </a:p>
          <a:p>
            <a:pPr lvl="1" eaLnBrk="1" hangingPunct="1"/>
            <a:r>
              <a:rPr lang="en-US" sz="2000" b="1"/>
              <a:t>Smooth</a:t>
            </a:r>
            <a:r>
              <a:rPr lang="en-US" sz="2000"/>
              <a:t>: without ribosomes</a:t>
            </a:r>
          </a:p>
          <a:p>
            <a:pPr lvl="1" eaLnBrk="1" hangingPunct="1"/>
            <a:r>
              <a:rPr lang="en-US" sz="2000" b="1"/>
              <a:t>Rough</a:t>
            </a:r>
            <a:r>
              <a:rPr lang="en-US" sz="2000"/>
              <a:t>: with ribosomes</a:t>
            </a:r>
          </a:p>
          <a:p>
            <a:pPr marL="0" indent="0" eaLnBrk="1" hangingPunct="1">
              <a:lnSpc>
                <a:spcPct val="90000"/>
              </a:lnSpc>
              <a:buFontTx/>
              <a:buNone/>
            </a:pPr>
            <a:r>
              <a:rPr lang="en-US" b="1"/>
              <a:t>Function: </a:t>
            </a:r>
          </a:p>
          <a:p>
            <a:pPr marL="0" indent="0" eaLnBrk="1" hangingPunct="1">
              <a:buFontTx/>
              <a:buNone/>
            </a:pPr>
            <a:r>
              <a:rPr lang="en-US" sz="2400" b="1"/>
              <a:t>Transports proteins </a:t>
            </a:r>
            <a:r>
              <a:rPr lang="en-US" sz="2400"/>
              <a:t>and breaks down drugs in the cell</a:t>
            </a:r>
          </a:p>
        </p:txBody>
      </p:sp>
      <p:cxnSp>
        <p:nvCxnSpPr>
          <p:cNvPr id="8" name="Straight Arrow Connector 7"/>
          <p:cNvCxnSpPr/>
          <p:nvPr/>
        </p:nvCxnSpPr>
        <p:spPr>
          <a:xfrm>
            <a:off x="4876800" y="1371600"/>
            <a:ext cx="2895600" cy="1676400"/>
          </a:xfrm>
          <a:prstGeom prst="straightConnector1">
            <a:avLst/>
          </a:prstGeom>
          <a:ln>
            <a:solidFill>
              <a:srgbClr val="FF3300"/>
            </a:solidFill>
            <a:tailEnd type="arrow"/>
          </a:ln>
        </p:spPr>
        <p:style>
          <a:lnRef idx="3">
            <a:schemeClr val="dk1"/>
          </a:lnRef>
          <a:fillRef idx="0">
            <a:schemeClr val="dk1"/>
          </a:fillRef>
          <a:effectRef idx="2">
            <a:schemeClr val="dk1"/>
          </a:effectRef>
          <a:fontRef idx="minor">
            <a:schemeClr val="tx1"/>
          </a:fontRef>
        </p:style>
      </p:cxnSp>
      <p:cxnSp>
        <p:nvCxnSpPr>
          <p:cNvPr id="13" name="Straight Arrow Connector 12"/>
          <p:cNvCxnSpPr/>
          <p:nvPr/>
        </p:nvCxnSpPr>
        <p:spPr>
          <a:xfrm flipV="1">
            <a:off x="4876800" y="1063171"/>
            <a:ext cx="1600200" cy="308429"/>
          </a:xfrm>
          <a:prstGeom prst="straightConnector1">
            <a:avLst/>
          </a:prstGeom>
          <a:ln>
            <a:solidFill>
              <a:srgbClr val="FF3300"/>
            </a:solidFill>
            <a:tailEnd type="arrow"/>
          </a:ln>
        </p:spPr>
        <p:style>
          <a:lnRef idx="3">
            <a:schemeClr val="dk1"/>
          </a:lnRef>
          <a:fillRef idx="0">
            <a:schemeClr val="dk1"/>
          </a:fillRef>
          <a:effectRef idx="2">
            <a:schemeClr val="dk1"/>
          </a:effectRef>
          <a:fontRef idx="minor">
            <a:schemeClr val="tx1"/>
          </a:fontRef>
        </p:style>
      </p:cxnSp>
      <p:sp>
        <p:nvSpPr>
          <p:cNvPr id="25" name="Rounded Rectangular Callout 24"/>
          <p:cNvSpPr/>
          <p:nvPr/>
        </p:nvSpPr>
        <p:spPr>
          <a:xfrm>
            <a:off x="4267200" y="3962400"/>
            <a:ext cx="1773268" cy="562429"/>
          </a:xfrm>
          <a:prstGeom prst="wedgeRoundRectCallout">
            <a:avLst>
              <a:gd name="adj1" fmla="val 32375"/>
              <a:gd name="adj2" fmla="val 198643"/>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000" b="1">
                <a:solidFill>
                  <a:schemeClr val="tx1"/>
                </a:solidFill>
              </a:rPr>
              <a:t>All Aboard!</a:t>
            </a:r>
          </a:p>
        </p:txBody>
      </p:sp>
      <p:sp>
        <p:nvSpPr>
          <p:cNvPr id="19" name="TextBox 18"/>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
        <p:nvSpPr>
          <p:cNvPr id="10" name="Rectangle 3"/>
          <p:cNvSpPr txBox="1">
            <a:spLocks noChangeArrowheads="1"/>
          </p:cNvSpPr>
          <p:nvPr/>
        </p:nvSpPr>
        <p:spPr bwMode="auto">
          <a:xfrm>
            <a:off x="381000" y="885824"/>
            <a:ext cx="3962400" cy="48291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eaLnBrk="1" hangingPunct="1">
              <a:lnSpc>
                <a:spcPct val="90000"/>
              </a:lnSpc>
              <a:buFontTx/>
              <a:buNone/>
            </a:pPr>
            <a:r>
              <a:rPr lang="en-US" sz="4400" b="1"/>
              <a:t>Endoplasmic Reticulum</a:t>
            </a:r>
            <a:endParaRPr lang="en-US" sz="4400"/>
          </a:p>
          <a:p>
            <a:pPr marL="0" indent="0" algn="ctr" eaLnBrk="1" hangingPunct="1">
              <a:lnSpc>
                <a:spcPct val="90000"/>
              </a:lnSpc>
              <a:buFontTx/>
              <a:buNone/>
            </a:pPr>
            <a:r>
              <a:rPr lang="en-US"/>
              <a:t>What if this organelle were missing from the cell?</a:t>
            </a:r>
          </a:p>
          <a:p>
            <a:pPr algn="just" eaLnBrk="1" hangingPunct="1">
              <a:lnSpc>
                <a:spcPct val="90000"/>
              </a:lnSpc>
            </a:pPr>
            <a:r>
              <a:rPr lang="en-US" sz="2800"/>
              <a:t>Some ribosomes would not have a home </a:t>
            </a:r>
          </a:p>
          <a:p>
            <a:pPr algn="just" eaLnBrk="1" hangingPunct="1">
              <a:lnSpc>
                <a:spcPct val="90000"/>
              </a:lnSpc>
            </a:pPr>
            <a:r>
              <a:rPr lang="en-US" sz="2800"/>
              <a:t>Proteins would not have a system of transport</a:t>
            </a:r>
          </a:p>
          <a:p>
            <a:pPr marL="0" indent="0" algn="just" eaLnBrk="1" hangingPunct="1">
              <a:lnSpc>
                <a:spcPct val="90000"/>
              </a:lnSpc>
              <a:buFontTx/>
              <a:buNone/>
            </a:pPr>
            <a:endParaRPr lang="en-US" sz="2400"/>
          </a:p>
        </p:txBody>
      </p:sp>
    </p:spTree>
    <p:extLst>
      <p:ext uri="{BB962C8B-B14F-4D97-AF65-F5344CB8AC3E}">
        <p14:creationId xmlns:p14="http://schemas.microsoft.com/office/powerpoint/2010/main" val="3193161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747">
                                            <p:txEl>
                                              <p:pRg st="0" end="0"/>
                                            </p:txEl>
                                          </p:spTgt>
                                        </p:tgtEl>
                                      </p:cBhvr>
                                    </p:animEffect>
                                    <p:set>
                                      <p:cBhvr>
                                        <p:cTn id="7" dur="1" fill="hold">
                                          <p:stCondLst>
                                            <p:cond delay="499"/>
                                          </p:stCondLst>
                                        </p:cTn>
                                        <p:tgtEl>
                                          <p:spTgt spid="31747">
                                            <p:txEl>
                                              <p:pRg st="0" end="0"/>
                                            </p:txEl>
                                          </p:spTgt>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1747">
                                            <p:txEl>
                                              <p:pRg st="1" end="1"/>
                                            </p:txEl>
                                          </p:spTgt>
                                        </p:tgtEl>
                                      </p:cBhvr>
                                    </p:animEffect>
                                    <p:set>
                                      <p:cBhvr>
                                        <p:cTn id="10" dur="1" fill="hold">
                                          <p:stCondLst>
                                            <p:cond delay="499"/>
                                          </p:stCondLst>
                                        </p:cTn>
                                        <p:tgtEl>
                                          <p:spTgt spid="31747">
                                            <p:txEl>
                                              <p:pRg st="1" end="1"/>
                                            </p:txEl>
                                          </p:spTgt>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31747">
                                            <p:txEl>
                                              <p:pRg st="2" end="2"/>
                                            </p:txEl>
                                          </p:spTgt>
                                        </p:tgtEl>
                                      </p:cBhvr>
                                    </p:animEffect>
                                    <p:set>
                                      <p:cBhvr>
                                        <p:cTn id="13" dur="1" fill="hold">
                                          <p:stCondLst>
                                            <p:cond delay="499"/>
                                          </p:stCondLst>
                                        </p:cTn>
                                        <p:tgtEl>
                                          <p:spTgt spid="31747">
                                            <p:txEl>
                                              <p:pRg st="2" end="2"/>
                                            </p:txEl>
                                          </p:spTgt>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31747">
                                            <p:txEl>
                                              <p:pRg st="3" end="3"/>
                                            </p:txEl>
                                          </p:spTgt>
                                        </p:tgtEl>
                                      </p:cBhvr>
                                    </p:animEffect>
                                    <p:set>
                                      <p:cBhvr>
                                        <p:cTn id="16" dur="1" fill="hold">
                                          <p:stCondLst>
                                            <p:cond delay="499"/>
                                          </p:stCondLst>
                                        </p:cTn>
                                        <p:tgtEl>
                                          <p:spTgt spid="31747">
                                            <p:txEl>
                                              <p:pRg st="3" end="3"/>
                                            </p:txEl>
                                          </p:spTgt>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31747">
                                            <p:txEl>
                                              <p:pRg st="4" end="4"/>
                                            </p:txEl>
                                          </p:spTgt>
                                        </p:tgtEl>
                                      </p:cBhvr>
                                    </p:animEffect>
                                    <p:set>
                                      <p:cBhvr>
                                        <p:cTn id="19" dur="1" fill="hold">
                                          <p:stCondLst>
                                            <p:cond delay="499"/>
                                          </p:stCondLst>
                                        </p:cTn>
                                        <p:tgtEl>
                                          <p:spTgt spid="31747">
                                            <p:txEl>
                                              <p:pRg st="4" end="4"/>
                                            </p:txEl>
                                          </p:spTgt>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31747">
                                            <p:txEl>
                                              <p:pRg st="5" end="5"/>
                                            </p:txEl>
                                          </p:spTgt>
                                        </p:tgtEl>
                                      </p:cBhvr>
                                    </p:animEffect>
                                    <p:set>
                                      <p:cBhvr>
                                        <p:cTn id="22" dur="1" fill="hold">
                                          <p:stCondLst>
                                            <p:cond delay="499"/>
                                          </p:stCondLst>
                                        </p:cTn>
                                        <p:tgtEl>
                                          <p:spTgt spid="31747">
                                            <p:txEl>
                                              <p:pRg st="5" end="5"/>
                                            </p:txEl>
                                          </p:spTgt>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31747">
                                            <p:txEl>
                                              <p:pRg st="6" end="6"/>
                                            </p:txEl>
                                          </p:spTgt>
                                        </p:tgtEl>
                                      </p:cBhvr>
                                    </p:animEffect>
                                    <p:set>
                                      <p:cBhvr>
                                        <p:cTn id="25" dur="1" fill="hold">
                                          <p:stCondLst>
                                            <p:cond delay="499"/>
                                          </p:stCondLst>
                                        </p:cTn>
                                        <p:tgtEl>
                                          <p:spTgt spid="31747">
                                            <p:txEl>
                                              <p:pRg st="6" end="6"/>
                                            </p:txEl>
                                          </p:spTgt>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31747">
                                            <p:txEl>
                                              <p:pRg st="7" end="7"/>
                                            </p:txEl>
                                          </p:spTgt>
                                        </p:tgtEl>
                                      </p:cBhvr>
                                    </p:animEffect>
                                    <p:set>
                                      <p:cBhvr>
                                        <p:cTn id="28" dur="1" fill="hold">
                                          <p:stCondLst>
                                            <p:cond delay="499"/>
                                          </p:stCondLst>
                                        </p:cTn>
                                        <p:tgtEl>
                                          <p:spTgt spid="31747">
                                            <p:txEl>
                                              <p:pRg st="7" end="7"/>
                                            </p:txEl>
                                          </p:spTgt>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zaher\AppData\Local\Microsoft\Windows\Temporary Internet Files\Content.IE5\1SCHT11Y\MC900343819[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62400" y="3048000"/>
            <a:ext cx="4953000" cy="3581400"/>
          </a:xfrm>
          <a:prstGeom prst="rect">
            <a:avLst/>
          </a:prstGeom>
          <a:noFill/>
          <a:extLst>
            <a:ext uri="{909E8E84-426E-40dd-AFC4-6F175D3DCCD1}">
              <a14:hiddenFill xmlns:a14="http://schemas.microsoft.com/office/drawing/2010/main" xmlns="">
                <a:solidFill>
                  <a:srgbClr val="FFFFFF"/>
                </a:solidFill>
              </a14:hiddenFill>
            </a:ext>
          </a:extLst>
        </p:spPr>
      </p:pic>
      <p:sp>
        <p:nvSpPr>
          <p:cNvPr id="18435" name="Rectangle 3"/>
          <p:cNvSpPr>
            <a:spLocks noGrp="1" noChangeArrowheads="1"/>
          </p:cNvSpPr>
          <p:nvPr>
            <p:ph type="subTitle" idx="1"/>
          </p:nvPr>
        </p:nvSpPr>
        <p:spPr>
          <a:xfrm>
            <a:off x="420914" y="928914"/>
            <a:ext cx="8342086" cy="1661886"/>
          </a:xfrm>
        </p:spPr>
        <p:txBody>
          <a:bodyPr/>
          <a:lstStyle/>
          <a:p>
            <a:pPr eaLnBrk="1" hangingPunct="1"/>
            <a:r>
              <a:rPr lang="en-US" b="1"/>
              <a:t>The Needs &amp; Characteristics of Living Things</a:t>
            </a:r>
            <a:endParaRPr lang="en-US" b="1">
              <a:solidFill>
                <a:schemeClr val="accent2"/>
              </a:solidFill>
            </a:endParaRPr>
          </a:p>
          <a:p>
            <a:pPr algn="just" eaLnBrk="1" hangingPunct="1"/>
            <a:r>
              <a:rPr lang="en-US" b="1"/>
              <a:t>What You Do:  </a:t>
            </a:r>
            <a:r>
              <a:rPr lang="en-US" sz="3000"/>
              <a:t>On your handout, fill in the graphic organizer with the NEEDS of living things.</a:t>
            </a:r>
            <a:endParaRPr lang="en-US" sz="3000" b="1"/>
          </a:p>
        </p:txBody>
      </p:sp>
      <p:sp>
        <p:nvSpPr>
          <p:cNvPr id="18437" name="AutoShape 5"/>
          <p:cNvSpPr>
            <a:spLocks noChangeArrowheads="1"/>
          </p:cNvSpPr>
          <p:nvPr/>
        </p:nvSpPr>
        <p:spPr bwMode="auto">
          <a:xfrm>
            <a:off x="783772" y="3160486"/>
            <a:ext cx="2743200" cy="1963057"/>
          </a:xfrm>
          <a:prstGeom prst="cloudCallout">
            <a:avLst>
              <a:gd name="adj1" fmla="val 66766"/>
              <a:gd name="adj2" fmla="val 16902"/>
            </a:avLst>
          </a:prstGeom>
          <a:ln>
            <a:headEnd/>
            <a:tailEnd/>
          </a:ln>
        </p:spPr>
        <p:style>
          <a:lnRef idx="3">
            <a:schemeClr val="lt1"/>
          </a:lnRef>
          <a:fillRef idx="1">
            <a:schemeClr val="accent3"/>
          </a:fillRef>
          <a:effectRef idx="1">
            <a:schemeClr val="accent3"/>
          </a:effectRef>
          <a:fontRef idx="minor">
            <a:schemeClr val="lt1"/>
          </a:fontRef>
        </p:style>
        <p:txBody>
          <a:bodyPr/>
          <a:lstStyle/>
          <a:p>
            <a:pPr algn="ctr"/>
            <a:r>
              <a:rPr lang="en-US" sz="2400" b="1" err="1">
                <a:solidFill>
                  <a:schemeClr val="tx1"/>
                </a:solidFill>
              </a:rPr>
              <a:t>H</a:t>
            </a:r>
            <a:r>
              <a:rPr lang="en-US" sz="2400" b="1" err="1">
                <a:solidFill>
                  <a:schemeClr val="tx1"/>
                </a:solidFill>
                <a:latin typeface="+mn-lt"/>
              </a:rPr>
              <a:t>mmmm</a:t>
            </a:r>
            <a:r>
              <a:rPr lang="en-US" sz="2400" b="1">
                <a:solidFill>
                  <a:schemeClr val="tx1"/>
                </a:solidFill>
                <a:latin typeface="+mn-lt"/>
              </a:rPr>
              <a:t>… what DO I need?...</a:t>
            </a:r>
          </a:p>
        </p:txBody>
      </p:sp>
      <p:sp>
        <p:nvSpPr>
          <p:cNvPr id="5" name="TextBox 4"/>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extLst>
      <p:ext uri="{BB962C8B-B14F-4D97-AF65-F5344CB8AC3E}">
        <p14:creationId xmlns:p14="http://schemas.microsoft.com/office/powerpoint/2010/main" val="9841679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9192" t="9032" r="19735" b="12737"/>
          <a:stretch/>
        </p:blipFill>
        <p:spPr>
          <a:xfrm>
            <a:off x="99786" y="2344385"/>
            <a:ext cx="3739243" cy="2321629"/>
          </a:xfrm>
          <a:prstGeom prst="rect">
            <a:avLst/>
          </a:prstGeom>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698" t="17006" r="16190" b="3357"/>
          <a:stretch/>
        </p:blipFill>
        <p:spPr>
          <a:xfrm>
            <a:off x="990600" y="228600"/>
            <a:ext cx="3639457" cy="2015590"/>
          </a:xfrm>
          <a:prstGeom prst="rect">
            <a:avLst/>
          </a:prstGeom>
        </p:spPr>
      </p:pic>
      <p:sp>
        <p:nvSpPr>
          <p:cNvPr id="32772" name="Rectangle 4"/>
          <p:cNvSpPr>
            <a:spLocks noGrp="1" noChangeArrowheads="1"/>
          </p:cNvSpPr>
          <p:nvPr>
            <p:ph type="body" idx="1"/>
          </p:nvPr>
        </p:nvSpPr>
        <p:spPr>
          <a:xfrm>
            <a:off x="4826532" y="955402"/>
            <a:ext cx="4239079" cy="5029200"/>
          </a:xfrm>
        </p:spPr>
        <p:txBody>
          <a:bodyPr/>
          <a:lstStyle/>
          <a:p>
            <a:pPr marL="0" indent="0" algn="ctr" eaLnBrk="1" hangingPunct="1">
              <a:lnSpc>
                <a:spcPct val="90000"/>
              </a:lnSpc>
              <a:buFontTx/>
              <a:buNone/>
            </a:pPr>
            <a:r>
              <a:rPr lang="en-US" sz="3800" b="1"/>
              <a:t>Lysosome </a:t>
            </a:r>
            <a:r>
              <a:rPr lang="en-US" sz="3800"/>
              <a:t>(Animal)</a:t>
            </a:r>
          </a:p>
          <a:p>
            <a:pPr marL="0" indent="0" algn="ctr" eaLnBrk="1" hangingPunct="1">
              <a:lnSpc>
                <a:spcPct val="90000"/>
              </a:lnSpc>
              <a:buFontTx/>
              <a:buNone/>
            </a:pPr>
            <a:r>
              <a:rPr lang="en-US" sz="3800" b="1"/>
              <a:t>Lytic Vacuole </a:t>
            </a:r>
            <a:r>
              <a:rPr lang="en-US" sz="3800"/>
              <a:t>(Plant)</a:t>
            </a:r>
            <a:r>
              <a:rPr lang="en-US" sz="4000"/>
              <a:t> </a:t>
            </a:r>
          </a:p>
          <a:p>
            <a:pPr marL="0" indent="0" algn="ctr" eaLnBrk="1" hangingPunct="1">
              <a:lnSpc>
                <a:spcPct val="90000"/>
              </a:lnSpc>
              <a:buFontTx/>
              <a:buNone/>
            </a:pPr>
            <a:r>
              <a:rPr lang="en-US" sz="2400" b="1"/>
              <a:t>All Eukaryotic Cells</a:t>
            </a:r>
            <a:endParaRPr lang="en-US" sz="2400"/>
          </a:p>
          <a:p>
            <a:pPr marL="0" indent="0" eaLnBrk="1" hangingPunct="1">
              <a:lnSpc>
                <a:spcPct val="90000"/>
              </a:lnSpc>
              <a:buFontTx/>
              <a:buNone/>
            </a:pPr>
            <a:r>
              <a:rPr lang="en-US" sz="3600" b="1"/>
              <a:t>Structure: </a:t>
            </a:r>
          </a:p>
          <a:p>
            <a:pPr marL="0" indent="0" eaLnBrk="1" hangingPunct="1">
              <a:lnSpc>
                <a:spcPct val="90000"/>
              </a:lnSpc>
              <a:buFontTx/>
              <a:buNone/>
            </a:pPr>
            <a:r>
              <a:rPr lang="en-US" sz="2400" b="1"/>
              <a:t>Vesicle </a:t>
            </a:r>
            <a:r>
              <a:rPr lang="en-US" sz="2400"/>
              <a:t>built by the Golgi bodies</a:t>
            </a:r>
          </a:p>
          <a:p>
            <a:pPr marL="0" indent="0" eaLnBrk="1" hangingPunct="1">
              <a:lnSpc>
                <a:spcPct val="90000"/>
              </a:lnSpc>
              <a:buFontTx/>
              <a:buNone/>
            </a:pPr>
            <a:r>
              <a:rPr lang="en-US" sz="3600" b="1"/>
              <a:t>Function: </a:t>
            </a:r>
          </a:p>
          <a:p>
            <a:pPr eaLnBrk="1" hangingPunct="1">
              <a:lnSpc>
                <a:spcPct val="90000"/>
              </a:lnSpc>
            </a:pPr>
            <a:r>
              <a:rPr lang="en-US" sz="2400" b="1"/>
              <a:t>Digests </a:t>
            </a:r>
            <a:r>
              <a:rPr lang="en-US" sz="2400"/>
              <a:t>excess or worn out organelles, food particles, and engulfed viruses or bacteria. </a:t>
            </a:r>
          </a:p>
          <a:p>
            <a:pPr eaLnBrk="1" hangingPunct="1">
              <a:lnSpc>
                <a:spcPct val="90000"/>
              </a:lnSpc>
            </a:pPr>
            <a:r>
              <a:rPr lang="en-US" sz="2400"/>
              <a:t>“</a:t>
            </a:r>
            <a:r>
              <a:rPr lang="en-US" sz="2400" b="1"/>
              <a:t>Disposal</a:t>
            </a:r>
            <a:r>
              <a:rPr lang="en-US" sz="2400"/>
              <a:t>” of the cell</a:t>
            </a:r>
          </a:p>
        </p:txBody>
      </p:sp>
      <p:cxnSp>
        <p:nvCxnSpPr>
          <p:cNvPr id="20" name="Straight Arrow Connector 19"/>
          <p:cNvCxnSpPr/>
          <p:nvPr/>
        </p:nvCxnSpPr>
        <p:spPr>
          <a:xfrm>
            <a:off x="694872" y="732972"/>
            <a:ext cx="419100" cy="2057400"/>
          </a:xfrm>
          <a:prstGeom prst="straightConnector1">
            <a:avLst/>
          </a:prstGeom>
          <a:ln>
            <a:solidFill>
              <a:srgbClr val="FF3300"/>
            </a:solidFill>
            <a:tailEnd type="arrow"/>
          </a:ln>
        </p:spPr>
        <p:style>
          <a:lnRef idx="3">
            <a:schemeClr val="dk1"/>
          </a:lnRef>
          <a:fillRef idx="0">
            <a:schemeClr val="dk1"/>
          </a:fillRef>
          <a:effectRef idx="2">
            <a:schemeClr val="dk1"/>
          </a:effectRef>
          <a:fontRef idx="minor">
            <a:schemeClr val="tx1"/>
          </a:fontRef>
        </p:style>
      </p:cxnSp>
      <p:cxnSp>
        <p:nvCxnSpPr>
          <p:cNvPr id="21" name="Straight Arrow Connector 20"/>
          <p:cNvCxnSpPr/>
          <p:nvPr/>
        </p:nvCxnSpPr>
        <p:spPr>
          <a:xfrm>
            <a:off x="694872" y="732972"/>
            <a:ext cx="571500" cy="257628"/>
          </a:xfrm>
          <a:prstGeom prst="straightConnector1">
            <a:avLst/>
          </a:prstGeom>
          <a:ln>
            <a:solidFill>
              <a:srgbClr val="FF3300"/>
            </a:solidFill>
            <a:tailEnd type="arrow"/>
          </a:ln>
        </p:spPr>
        <p:style>
          <a:lnRef idx="3">
            <a:schemeClr val="dk1"/>
          </a:lnRef>
          <a:fillRef idx="0">
            <a:schemeClr val="dk1"/>
          </a:fillRef>
          <a:effectRef idx="2">
            <a:schemeClr val="dk1"/>
          </a:effectRef>
          <a:fontRef idx="minor">
            <a:schemeClr val="tx1"/>
          </a:fontRef>
        </p:style>
      </p:cxnSp>
      <p:pic>
        <p:nvPicPr>
          <p:cNvPr id="28673" name="Picture 1" descr="C:\Users\mzaher\AppData\Local\Microsoft\Windows\Temporary Internet Files\Content.IE5\E3UR9CZ6\MP900405360[1].jp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5953" r="25284" b="7147"/>
          <a:stretch/>
        </p:blipFill>
        <p:spPr bwMode="auto">
          <a:xfrm>
            <a:off x="2017598" y="4579669"/>
            <a:ext cx="2945782" cy="2165613"/>
          </a:xfrm>
          <a:prstGeom prst="rect">
            <a:avLst/>
          </a:prstGeom>
          <a:noFill/>
          <a:extLst>
            <a:ext uri="{909E8E84-426E-40dd-AFC4-6F175D3DCCD1}">
              <a14:hiddenFill xmlns:a14="http://schemas.microsoft.com/office/drawing/2010/main" xmlns="">
                <a:solidFill>
                  <a:srgbClr val="FFFFFF"/>
                </a:solidFill>
              </a14:hiddenFill>
            </a:ext>
          </a:extLst>
        </p:spPr>
      </p:pic>
      <p:sp>
        <p:nvSpPr>
          <p:cNvPr id="26" name="Rounded Rectangular Callout 25"/>
          <p:cNvSpPr/>
          <p:nvPr/>
        </p:nvSpPr>
        <p:spPr>
          <a:xfrm>
            <a:off x="1422820" y="5021403"/>
            <a:ext cx="1485900" cy="726637"/>
          </a:xfrm>
          <a:prstGeom prst="wedgeRoundRectCallout">
            <a:avLst>
              <a:gd name="adj1" fmla="val 94308"/>
              <a:gd name="adj2" fmla="val -42549"/>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000" b="1">
                <a:solidFill>
                  <a:schemeClr val="tx1"/>
                </a:solidFill>
              </a:rPr>
              <a:t>Break it DOWN!</a:t>
            </a:r>
          </a:p>
        </p:txBody>
      </p:sp>
      <p:sp>
        <p:nvSpPr>
          <p:cNvPr id="15" name="TextBox 14"/>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
        <p:nvSpPr>
          <p:cNvPr id="10" name="Rectangle 3"/>
          <p:cNvSpPr txBox="1">
            <a:spLocks noChangeArrowheads="1"/>
          </p:cNvSpPr>
          <p:nvPr/>
        </p:nvSpPr>
        <p:spPr bwMode="auto">
          <a:xfrm>
            <a:off x="5029200" y="1600200"/>
            <a:ext cx="3962400" cy="381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eaLnBrk="1" hangingPunct="1">
              <a:lnSpc>
                <a:spcPct val="90000"/>
              </a:lnSpc>
              <a:buFontTx/>
              <a:buNone/>
            </a:pPr>
            <a:r>
              <a:rPr lang="en-US" sz="4400" b="1"/>
              <a:t>Lysosome</a:t>
            </a:r>
            <a:endParaRPr lang="en-US" sz="4400"/>
          </a:p>
          <a:p>
            <a:pPr marL="0" indent="0" algn="ctr" eaLnBrk="1" hangingPunct="1">
              <a:lnSpc>
                <a:spcPct val="90000"/>
              </a:lnSpc>
              <a:buFontTx/>
              <a:buNone/>
            </a:pPr>
            <a:r>
              <a:rPr lang="en-US"/>
              <a:t>What if this organelle were missing from the cell?</a:t>
            </a:r>
          </a:p>
          <a:p>
            <a:pPr algn="just" eaLnBrk="1" hangingPunct="1">
              <a:lnSpc>
                <a:spcPct val="90000"/>
              </a:lnSpc>
            </a:pPr>
            <a:r>
              <a:rPr lang="en-US" sz="2800"/>
              <a:t>Cells would not be able to break down materials</a:t>
            </a:r>
            <a:endParaRPr lang="en-US" sz="2400"/>
          </a:p>
        </p:txBody>
      </p:sp>
    </p:spTree>
    <p:extLst>
      <p:ext uri="{BB962C8B-B14F-4D97-AF65-F5344CB8AC3E}">
        <p14:creationId xmlns:p14="http://schemas.microsoft.com/office/powerpoint/2010/main" val="569997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2772">
                                            <p:txEl>
                                              <p:pRg st="0" end="0"/>
                                            </p:txEl>
                                          </p:spTgt>
                                        </p:tgtEl>
                                      </p:cBhvr>
                                    </p:animEffect>
                                    <p:set>
                                      <p:cBhvr>
                                        <p:cTn id="7" dur="1" fill="hold">
                                          <p:stCondLst>
                                            <p:cond delay="499"/>
                                          </p:stCondLst>
                                        </p:cTn>
                                        <p:tgtEl>
                                          <p:spTgt spid="32772">
                                            <p:txEl>
                                              <p:pRg st="0" end="0"/>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2772">
                                            <p:txEl>
                                              <p:pRg st="1" end="1"/>
                                            </p:txEl>
                                          </p:spTgt>
                                        </p:tgtEl>
                                      </p:cBhvr>
                                    </p:animEffect>
                                    <p:set>
                                      <p:cBhvr>
                                        <p:cTn id="12" dur="1" fill="hold">
                                          <p:stCondLst>
                                            <p:cond delay="499"/>
                                          </p:stCondLst>
                                        </p:cTn>
                                        <p:tgtEl>
                                          <p:spTgt spid="32772">
                                            <p:txEl>
                                              <p:pRg st="1" end="1"/>
                                            </p:txEl>
                                          </p:spTgt>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32772">
                                            <p:txEl>
                                              <p:pRg st="2" end="2"/>
                                            </p:txEl>
                                          </p:spTgt>
                                        </p:tgtEl>
                                      </p:cBhvr>
                                    </p:animEffect>
                                    <p:set>
                                      <p:cBhvr>
                                        <p:cTn id="15" dur="1" fill="hold">
                                          <p:stCondLst>
                                            <p:cond delay="499"/>
                                          </p:stCondLst>
                                        </p:cTn>
                                        <p:tgtEl>
                                          <p:spTgt spid="32772">
                                            <p:txEl>
                                              <p:pRg st="2" end="2"/>
                                            </p:txEl>
                                          </p:spTgt>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32772">
                                            <p:txEl>
                                              <p:pRg st="3" end="3"/>
                                            </p:txEl>
                                          </p:spTgt>
                                        </p:tgtEl>
                                      </p:cBhvr>
                                    </p:animEffect>
                                    <p:set>
                                      <p:cBhvr>
                                        <p:cTn id="18" dur="1" fill="hold">
                                          <p:stCondLst>
                                            <p:cond delay="499"/>
                                          </p:stCondLst>
                                        </p:cTn>
                                        <p:tgtEl>
                                          <p:spTgt spid="32772">
                                            <p:txEl>
                                              <p:pRg st="3" end="3"/>
                                            </p:txEl>
                                          </p:spTgt>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32772">
                                            <p:txEl>
                                              <p:pRg st="4" end="4"/>
                                            </p:txEl>
                                          </p:spTgt>
                                        </p:tgtEl>
                                      </p:cBhvr>
                                    </p:animEffect>
                                    <p:set>
                                      <p:cBhvr>
                                        <p:cTn id="21" dur="1" fill="hold">
                                          <p:stCondLst>
                                            <p:cond delay="499"/>
                                          </p:stCondLst>
                                        </p:cTn>
                                        <p:tgtEl>
                                          <p:spTgt spid="32772">
                                            <p:txEl>
                                              <p:pRg st="4" end="4"/>
                                            </p:txEl>
                                          </p:spTgt>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32772">
                                            <p:txEl>
                                              <p:pRg st="5" end="5"/>
                                            </p:txEl>
                                          </p:spTgt>
                                        </p:tgtEl>
                                      </p:cBhvr>
                                    </p:animEffect>
                                    <p:set>
                                      <p:cBhvr>
                                        <p:cTn id="24" dur="1" fill="hold">
                                          <p:stCondLst>
                                            <p:cond delay="499"/>
                                          </p:stCondLst>
                                        </p:cTn>
                                        <p:tgtEl>
                                          <p:spTgt spid="32772">
                                            <p:txEl>
                                              <p:pRg st="5" end="5"/>
                                            </p:txEl>
                                          </p:spTgt>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500"/>
                                        <p:tgtEl>
                                          <p:spTgt spid="32772">
                                            <p:txEl>
                                              <p:pRg st="6" end="6"/>
                                            </p:txEl>
                                          </p:spTgt>
                                        </p:tgtEl>
                                      </p:cBhvr>
                                    </p:animEffect>
                                    <p:set>
                                      <p:cBhvr>
                                        <p:cTn id="27" dur="1" fill="hold">
                                          <p:stCondLst>
                                            <p:cond delay="499"/>
                                          </p:stCondLst>
                                        </p:cTn>
                                        <p:tgtEl>
                                          <p:spTgt spid="32772">
                                            <p:txEl>
                                              <p:pRg st="6" end="6"/>
                                            </p:txEl>
                                          </p:spTgt>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500"/>
                                        <p:tgtEl>
                                          <p:spTgt spid="32772">
                                            <p:txEl>
                                              <p:pRg st="7" end="7"/>
                                            </p:txEl>
                                          </p:spTgt>
                                        </p:tgtEl>
                                      </p:cBhvr>
                                    </p:animEffect>
                                    <p:set>
                                      <p:cBhvr>
                                        <p:cTn id="30" dur="1" fill="hold">
                                          <p:stCondLst>
                                            <p:cond delay="499"/>
                                          </p:stCondLst>
                                        </p:cTn>
                                        <p:tgtEl>
                                          <p:spTgt spid="32772">
                                            <p:txEl>
                                              <p:pRg st="7" end="7"/>
                                            </p:txEl>
                                          </p:spTgt>
                                        </p:tgtEl>
                                        <p:attrNameLst>
                                          <p:attrName>style.visibility</p:attrName>
                                        </p:attrNameLst>
                                      </p:cBhvr>
                                      <p:to>
                                        <p:strVal val="hidden"/>
                                      </p:to>
                                    </p:se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build="p"/>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645" t="16911" r="17474" b="2908"/>
          <a:stretch/>
        </p:blipFill>
        <p:spPr>
          <a:xfrm>
            <a:off x="5486400" y="2442465"/>
            <a:ext cx="3500161" cy="1981719"/>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9524" t="7437" r="19048" b="11518"/>
          <a:stretch/>
        </p:blipFill>
        <p:spPr>
          <a:xfrm>
            <a:off x="5884586" y="257193"/>
            <a:ext cx="3101975" cy="1985264"/>
          </a:xfrm>
          <a:prstGeom prst="rect">
            <a:avLst/>
          </a:prstGeom>
        </p:spPr>
      </p:pic>
      <p:sp>
        <p:nvSpPr>
          <p:cNvPr id="31747" name="Rectangle 3"/>
          <p:cNvSpPr>
            <a:spLocks noGrp="1" noChangeArrowheads="1"/>
          </p:cNvSpPr>
          <p:nvPr>
            <p:ph type="body" idx="1"/>
          </p:nvPr>
        </p:nvSpPr>
        <p:spPr>
          <a:xfrm>
            <a:off x="304800" y="762000"/>
            <a:ext cx="4114800" cy="5324474"/>
          </a:xfrm>
        </p:spPr>
        <p:txBody>
          <a:bodyPr/>
          <a:lstStyle/>
          <a:p>
            <a:pPr marL="0" indent="0" algn="ctr" eaLnBrk="1" hangingPunct="1">
              <a:lnSpc>
                <a:spcPct val="90000"/>
              </a:lnSpc>
              <a:buFontTx/>
              <a:buNone/>
            </a:pPr>
            <a:r>
              <a:rPr lang="en-US" sz="4400" b="1"/>
              <a:t>Vacuole</a:t>
            </a:r>
            <a:endParaRPr lang="en-US" sz="4400"/>
          </a:p>
          <a:p>
            <a:pPr marL="0" indent="0" algn="ctr" eaLnBrk="1" hangingPunct="1">
              <a:lnSpc>
                <a:spcPct val="90000"/>
              </a:lnSpc>
              <a:buFontTx/>
              <a:buNone/>
            </a:pPr>
            <a:r>
              <a:rPr lang="en-US" b="1"/>
              <a:t>All Eukaryotic cells</a:t>
            </a:r>
          </a:p>
          <a:p>
            <a:pPr marL="0" indent="0" eaLnBrk="1" hangingPunct="1">
              <a:lnSpc>
                <a:spcPct val="90000"/>
              </a:lnSpc>
              <a:buFontTx/>
              <a:buNone/>
            </a:pPr>
            <a:r>
              <a:rPr lang="en-US" b="1"/>
              <a:t>Structure: </a:t>
            </a:r>
          </a:p>
          <a:p>
            <a:r>
              <a:rPr lang="en-US" sz="2400"/>
              <a:t>LARGE in plant cells, small in animal cells. </a:t>
            </a:r>
          </a:p>
          <a:p>
            <a:r>
              <a:rPr lang="en-US" sz="2400"/>
              <a:t>Contains water &amp; nutrients 	</a:t>
            </a:r>
          </a:p>
          <a:p>
            <a:pPr marL="0" indent="0" eaLnBrk="1" hangingPunct="1">
              <a:lnSpc>
                <a:spcPct val="90000"/>
              </a:lnSpc>
              <a:buFontTx/>
              <a:buNone/>
            </a:pPr>
            <a:r>
              <a:rPr lang="en-US" b="1"/>
              <a:t>Function: </a:t>
            </a:r>
          </a:p>
          <a:p>
            <a:pPr eaLnBrk="1" hangingPunct="1"/>
            <a:r>
              <a:rPr lang="en-US" sz="2400"/>
              <a:t>Help </a:t>
            </a:r>
            <a:r>
              <a:rPr lang="en-US" sz="2400" b="1"/>
              <a:t>plants maintain shape</a:t>
            </a:r>
          </a:p>
          <a:p>
            <a:pPr eaLnBrk="1" hangingPunct="1"/>
            <a:r>
              <a:rPr lang="en-US" sz="2400" b="1"/>
              <a:t>Storage</a:t>
            </a:r>
            <a:r>
              <a:rPr lang="en-US" sz="2400"/>
              <a:t>, </a:t>
            </a:r>
            <a:r>
              <a:rPr lang="en-US" sz="2400" b="1"/>
              <a:t>digestion</a:t>
            </a:r>
            <a:r>
              <a:rPr lang="en-US" sz="2400"/>
              <a:t>, &amp; </a:t>
            </a:r>
            <a:r>
              <a:rPr lang="en-US" sz="2400" b="1"/>
              <a:t>waste removal</a:t>
            </a:r>
          </a:p>
        </p:txBody>
      </p:sp>
      <p:cxnSp>
        <p:nvCxnSpPr>
          <p:cNvPr id="8" name="Straight Arrow Connector 7"/>
          <p:cNvCxnSpPr/>
          <p:nvPr/>
        </p:nvCxnSpPr>
        <p:spPr>
          <a:xfrm>
            <a:off x="4876800" y="1371600"/>
            <a:ext cx="1248228" cy="1734456"/>
          </a:xfrm>
          <a:prstGeom prst="straightConnector1">
            <a:avLst/>
          </a:prstGeom>
          <a:ln>
            <a:solidFill>
              <a:srgbClr val="FF3300"/>
            </a:solidFill>
            <a:tailEnd type="arrow"/>
          </a:ln>
        </p:spPr>
        <p:style>
          <a:lnRef idx="3">
            <a:schemeClr val="dk1"/>
          </a:lnRef>
          <a:fillRef idx="0">
            <a:schemeClr val="dk1"/>
          </a:fillRef>
          <a:effectRef idx="2">
            <a:schemeClr val="dk1"/>
          </a:effectRef>
          <a:fontRef idx="minor">
            <a:schemeClr val="tx1"/>
          </a:fontRef>
        </p:style>
      </p:cxnSp>
      <p:cxnSp>
        <p:nvCxnSpPr>
          <p:cNvPr id="13" name="Straight Arrow Connector 12"/>
          <p:cNvCxnSpPr/>
          <p:nvPr/>
        </p:nvCxnSpPr>
        <p:spPr>
          <a:xfrm flipV="1">
            <a:off x="4876800" y="914400"/>
            <a:ext cx="2359680" cy="457200"/>
          </a:xfrm>
          <a:prstGeom prst="straightConnector1">
            <a:avLst/>
          </a:prstGeom>
          <a:ln>
            <a:solidFill>
              <a:srgbClr val="FF3300"/>
            </a:solidFill>
            <a:tailEnd type="arrow"/>
          </a:ln>
        </p:spPr>
        <p:style>
          <a:lnRef idx="3">
            <a:schemeClr val="dk1"/>
          </a:lnRef>
          <a:fillRef idx="0">
            <a:schemeClr val="dk1"/>
          </a:fillRef>
          <a:effectRef idx="2">
            <a:schemeClr val="dk1"/>
          </a:effectRef>
          <a:fontRef idx="minor">
            <a:schemeClr val="tx1"/>
          </a:fontRef>
        </p:style>
      </p:cxnSp>
      <p:pic>
        <p:nvPicPr>
          <p:cNvPr id="33794" name="Picture 2" descr="http://images.clipart.com/thb/thb8/CL/pub5397_070313/37190567.thb.jpg?100162014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1941" y="4857749"/>
            <a:ext cx="4199659" cy="1847851"/>
          </a:xfrm>
          <a:prstGeom prst="rect">
            <a:avLst/>
          </a:prstGeom>
          <a:noFill/>
          <a:extLst>
            <a:ext uri="{909E8E84-426E-40dd-AFC4-6F175D3DCCD1}">
              <a14:hiddenFill xmlns:a14="http://schemas.microsoft.com/office/drawing/2010/main" xmlns="">
                <a:solidFill>
                  <a:srgbClr val="FFFFFF"/>
                </a:solidFill>
              </a14:hiddenFill>
            </a:ext>
          </a:extLst>
        </p:spPr>
      </p:pic>
      <p:sp>
        <p:nvSpPr>
          <p:cNvPr id="25" name="Rounded Rectangular Callout 24"/>
          <p:cNvSpPr/>
          <p:nvPr/>
        </p:nvSpPr>
        <p:spPr>
          <a:xfrm>
            <a:off x="4322732" y="4191000"/>
            <a:ext cx="1773268" cy="762000"/>
          </a:xfrm>
          <a:prstGeom prst="wedgeRoundRectCallout">
            <a:avLst>
              <a:gd name="adj1" fmla="val 59386"/>
              <a:gd name="adj2" fmla="val 72929"/>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000" b="1">
                <a:solidFill>
                  <a:schemeClr val="tx1"/>
                </a:solidFill>
              </a:rPr>
              <a:t>Let’s go for a dip!</a:t>
            </a:r>
          </a:p>
        </p:txBody>
      </p:sp>
      <p:sp>
        <p:nvSpPr>
          <p:cNvPr id="14" name="TextBox 13"/>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
        <p:nvSpPr>
          <p:cNvPr id="10" name="Rectangle 3"/>
          <p:cNvSpPr txBox="1">
            <a:spLocks noChangeArrowheads="1"/>
          </p:cNvSpPr>
          <p:nvPr/>
        </p:nvSpPr>
        <p:spPr bwMode="auto">
          <a:xfrm>
            <a:off x="361952" y="1371600"/>
            <a:ext cx="3962400" cy="41814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eaLnBrk="1" hangingPunct="1">
              <a:lnSpc>
                <a:spcPct val="90000"/>
              </a:lnSpc>
              <a:buFontTx/>
              <a:buNone/>
            </a:pPr>
            <a:r>
              <a:rPr lang="en-US" sz="4400" b="1"/>
              <a:t>Vacuole</a:t>
            </a:r>
            <a:endParaRPr lang="en-US" sz="4400"/>
          </a:p>
          <a:p>
            <a:pPr marL="0" indent="0" algn="ctr" eaLnBrk="1" hangingPunct="1">
              <a:lnSpc>
                <a:spcPct val="90000"/>
              </a:lnSpc>
              <a:buFontTx/>
              <a:buNone/>
            </a:pPr>
            <a:r>
              <a:rPr lang="en-US"/>
              <a:t>What if this organelle were missing from the cell?</a:t>
            </a:r>
          </a:p>
          <a:p>
            <a:pPr algn="just" eaLnBrk="1" hangingPunct="1">
              <a:lnSpc>
                <a:spcPct val="90000"/>
              </a:lnSpc>
            </a:pPr>
            <a:r>
              <a:rPr lang="en-US" sz="2800"/>
              <a:t>Cell would not have a storage area for water, food, etc.</a:t>
            </a:r>
          </a:p>
          <a:p>
            <a:pPr algn="just" eaLnBrk="1" hangingPunct="1">
              <a:lnSpc>
                <a:spcPct val="90000"/>
              </a:lnSpc>
            </a:pPr>
            <a:r>
              <a:rPr lang="en-US" sz="2800"/>
              <a:t>Plant cells would lose shape</a:t>
            </a:r>
          </a:p>
          <a:p>
            <a:pPr marL="0" indent="0" algn="just" eaLnBrk="1" hangingPunct="1">
              <a:lnSpc>
                <a:spcPct val="90000"/>
              </a:lnSpc>
              <a:buFontTx/>
              <a:buNone/>
            </a:pPr>
            <a:endParaRPr lang="en-US" sz="2400"/>
          </a:p>
        </p:txBody>
      </p:sp>
    </p:spTree>
    <p:extLst>
      <p:ext uri="{BB962C8B-B14F-4D97-AF65-F5344CB8AC3E}">
        <p14:creationId xmlns:p14="http://schemas.microsoft.com/office/powerpoint/2010/main" val="3449533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747">
                                            <p:txEl>
                                              <p:pRg st="0" end="0"/>
                                            </p:txEl>
                                          </p:spTgt>
                                        </p:tgtEl>
                                      </p:cBhvr>
                                    </p:animEffect>
                                    <p:set>
                                      <p:cBhvr>
                                        <p:cTn id="7" dur="1" fill="hold">
                                          <p:stCondLst>
                                            <p:cond delay="499"/>
                                          </p:stCondLst>
                                        </p:cTn>
                                        <p:tgtEl>
                                          <p:spTgt spid="31747">
                                            <p:txEl>
                                              <p:pRg st="0" end="0"/>
                                            </p:txEl>
                                          </p:spTgt>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1747">
                                            <p:txEl>
                                              <p:pRg st="1" end="1"/>
                                            </p:txEl>
                                          </p:spTgt>
                                        </p:tgtEl>
                                      </p:cBhvr>
                                    </p:animEffect>
                                    <p:set>
                                      <p:cBhvr>
                                        <p:cTn id="10" dur="1" fill="hold">
                                          <p:stCondLst>
                                            <p:cond delay="499"/>
                                          </p:stCondLst>
                                        </p:cTn>
                                        <p:tgtEl>
                                          <p:spTgt spid="31747">
                                            <p:txEl>
                                              <p:pRg st="1" end="1"/>
                                            </p:txEl>
                                          </p:spTgt>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31747">
                                            <p:txEl>
                                              <p:pRg st="2" end="2"/>
                                            </p:txEl>
                                          </p:spTgt>
                                        </p:tgtEl>
                                      </p:cBhvr>
                                    </p:animEffect>
                                    <p:set>
                                      <p:cBhvr>
                                        <p:cTn id="13" dur="1" fill="hold">
                                          <p:stCondLst>
                                            <p:cond delay="499"/>
                                          </p:stCondLst>
                                        </p:cTn>
                                        <p:tgtEl>
                                          <p:spTgt spid="31747">
                                            <p:txEl>
                                              <p:pRg st="2" end="2"/>
                                            </p:txEl>
                                          </p:spTgt>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31747">
                                            <p:txEl>
                                              <p:pRg st="3" end="3"/>
                                            </p:txEl>
                                          </p:spTgt>
                                        </p:tgtEl>
                                      </p:cBhvr>
                                    </p:animEffect>
                                    <p:set>
                                      <p:cBhvr>
                                        <p:cTn id="16" dur="1" fill="hold">
                                          <p:stCondLst>
                                            <p:cond delay="499"/>
                                          </p:stCondLst>
                                        </p:cTn>
                                        <p:tgtEl>
                                          <p:spTgt spid="31747">
                                            <p:txEl>
                                              <p:pRg st="3" end="3"/>
                                            </p:txEl>
                                          </p:spTgt>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31747">
                                            <p:txEl>
                                              <p:pRg st="4" end="4"/>
                                            </p:txEl>
                                          </p:spTgt>
                                        </p:tgtEl>
                                      </p:cBhvr>
                                    </p:animEffect>
                                    <p:set>
                                      <p:cBhvr>
                                        <p:cTn id="19" dur="1" fill="hold">
                                          <p:stCondLst>
                                            <p:cond delay="499"/>
                                          </p:stCondLst>
                                        </p:cTn>
                                        <p:tgtEl>
                                          <p:spTgt spid="31747">
                                            <p:txEl>
                                              <p:pRg st="4" end="4"/>
                                            </p:txEl>
                                          </p:spTgt>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31747">
                                            <p:txEl>
                                              <p:pRg st="5" end="5"/>
                                            </p:txEl>
                                          </p:spTgt>
                                        </p:tgtEl>
                                      </p:cBhvr>
                                    </p:animEffect>
                                    <p:set>
                                      <p:cBhvr>
                                        <p:cTn id="22" dur="1" fill="hold">
                                          <p:stCondLst>
                                            <p:cond delay="499"/>
                                          </p:stCondLst>
                                        </p:cTn>
                                        <p:tgtEl>
                                          <p:spTgt spid="31747">
                                            <p:txEl>
                                              <p:pRg st="5" end="5"/>
                                            </p:txEl>
                                          </p:spTgt>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31747">
                                            <p:txEl>
                                              <p:pRg st="6" end="6"/>
                                            </p:txEl>
                                          </p:spTgt>
                                        </p:tgtEl>
                                      </p:cBhvr>
                                    </p:animEffect>
                                    <p:set>
                                      <p:cBhvr>
                                        <p:cTn id="25" dur="1" fill="hold">
                                          <p:stCondLst>
                                            <p:cond delay="499"/>
                                          </p:stCondLst>
                                        </p:cTn>
                                        <p:tgtEl>
                                          <p:spTgt spid="31747">
                                            <p:txEl>
                                              <p:pRg st="6" end="6"/>
                                            </p:txEl>
                                          </p:spTgt>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31747">
                                            <p:txEl>
                                              <p:pRg st="7" end="7"/>
                                            </p:txEl>
                                          </p:spTgt>
                                        </p:tgtEl>
                                      </p:cBhvr>
                                    </p:animEffect>
                                    <p:set>
                                      <p:cBhvr>
                                        <p:cTn id="28" dur="1" fill="hold">
                                          <p:stCondLst>
                                            <p:cond delay="499"/>
                                          </p:stCondLst>
                                        </p:cTn>
                                        <p:tgtEl>
                                          <p:spTgt spid="31747">
                                            <p:txEl>
                                              <p:pRg st="7" end="7"/>
                                            </p:txEl>
                                          </p:spTgt>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P spid="1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images.clipart.com/thw/thw11/CL/5344_2005010018/000803_1075_12/22414843.thb.jpg?000803_1075_1255_v__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192" y="5011960"/>
            <a:ext cx="5087508" cy="1846040"/>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93767" l="12500" r="88828">
                        <a14:foregroundMark x1="26484" y1="24100" x2="60313" y2="66759"/>
                        <a14:foregroundMark x1="62344" y1="71053" x2="78438" y2="70776"/>
                        <a14:foregroundMark x1="70469" y1="71053" x2="70313" y2="78670"/>
                        <a14:foregroundMark x1="77969" y1="66482" x2="76172" y2="39197"/>
                        <a14:foregroundMark x1="76172" y1="39197" x2="85078" y2="43490"/>
                        <a14:foregroundMark x1="85078" y1="43490" x2="85703" y2="63435"/>
                      </a14:backgroundRemoval>
                    </a14:imgEffect>
                  </a14:imgLayer>
                </a14:imgProps>
              </a:ext>
              <a:ext uri="{28A0092B-C50C-407E-A947-70E740481C1C}">
                <a14:useLocalDpi xmlns:a14="http://schemas.microsoft.com/office/drawing/2010/main" val="0"/>
              </a:ext>
            </a:extLst>
          </a:blip>
          <a:srcRect l="10724" r="10952" b="4970"/>
          <a:stretch/>
        </p:blipFill>
        <p:spPr>
          <a:xfrm>
            <a:off x="218622" y="2334659"/>
            <a:ext cx="4048578" cy="2770741"/>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9084" t="8750" r="19101" b="12455"/>
          <a:stretch/>
        </p:blipFill>
        <p:spPr>
          <a:xfrm>
            <a:off x="1266372" y="381000"/>
            <a:ext cx="3753496" cy="2322926"/>
          </a:xfrm>
          <a:prstGeom prst="rect">
            <a:avLst/>
          </a:prstGeom>
        </p:spPr>
      </p:pic>
      <p:sp>
        <p:nvSpPr>
          <p:cNvPr id="32772" name="Rectangle 4"/>
          <p:cNvSpPr>
            <a:spLocks noGrp="1" noChangeArrowheads="1"/>
          </p:cNvSpPr>
          <p:nvPr>
            <p:ph type="body" idx="1"/>
          </p:nvPr>
        </p:nvSpPr>
        <p:spPr>
          <a:xfrm>
            <a:off x="5257800" y="1371600"/>
            <a:ext cx="3505200" cy="4038600"/>
          </a:xfrm>
        </p:spPr>
        <p:txBody>
          <a:bodyPr/>
          <a:lstStyle/>
          <a:p>
            <a:pPr marL="0" indent="0" algn="ctr" eaLnBrk="1" hangingPunct="1">
              <a:lnSpc>
                <a:spcPct val="90000"/>
              </a:lnSpc>
              <a:buFontTx/>
              <a:buNone/>
            </a:pPr>
            <a:r>
              <a:rPr lang="en-US" sz="3800" b="1"/>
              <a:t>Cell Wall</a:t>
            </a:r>
            <a:r>
              <a:rPr lang="en-US" sz="4000"/>
              <a:t> </a:t>
            </a:r>
          </a:p>
          <a:p>
            <a:pPr marL="0" indent="0" algn="ctr" eaLnBrk="1" hangingPunct="1">
              <a:lnSpc>
                <a:spcPct val="90000"/>
              </a:lnSpc>
              <a:buFontTx/>
              <a:buNone/>
            </a:pPr>
            <a:r>
              <a:rPr lang="en-US" sz="2400" b="1"/>
              <a:t>All Prokaryotic Cells &amp; Eukaryotic PLANT Cells ONLY</a:t>
            </a:r>
            <a:endParaRPr lang="en-US" sz="2400"/>
          </a:p>
          <a:p>
            <a:pPr marL="0" indent="0" eaLnBrk="1" hangingPunct="1">
              <a:lnSpc>
                <a:spcPct val="90000"/>
              </a:lnSpc>
              <a:buFontTx/>
              <a:buNone/>
            </a:pPr>
            <a:r>
              <a:rPr lang="en-US" sz="3600" b="1"/>
              <a:t>Structure: </a:t>
            </a:r>
          </a:p>
          <a:p>
            <a:pPr marL="0" indent="0" eaLnBrk="1" hangingPunct="1">
              <a:lnSpc>
                <a:spcPct val="90000"/>
              </a:lnSpc>
              <a:buFontTx/>
              <a:buNone/>
            </a:pPr>
            <a:r>
              <a:rPr lang="en-US" sz="2400"/>
              <a:t>Found only in </a:t>
            </a:r>
            <a:r>
              <a:rPr lang="en-US" sz="2400" b="1"/>
              <a:t>plant cells </a:t>
            </a:r>
            <a:r>
              <a:rPr lang="en-US" sz="2400"/>
              <a:t>&amp; </a:t>
            </a:r>
            <a:r>
              <a:rPr lang="en-US" sz="2400" b="1"/>
              <a:t>bacteria cells</a:t>
            </a:r>
          </a:p>
          <a:p>
            <a:pPr marL="0" indent="0" eaLnBrk="1" hangingPunct="1">
              <a:lnSpc>
                <a:spcPct val="90000"/>
              </a:lnSpc>
              <a:buFontTx/>
              <a:buNone/>
            </a:pPr>
            <a:r>
              <a:rPr lang="en-US" sz="3600" b="1"/>
              <a:t>Function: </a:t>
            </a:r>
          </a:p>
          <a:p>
            <a:pPr marL="0" indent="0" eaLnBrk="1" hangingPunct="1">
              <a:lnSpc>
                <a:spcPct val="90000"/>
              </a:lnSpc>
              <a:buFontTx/>
              <a:buNone/>
            </a:pPr>
            <a:r>
              <a:rPr lang="en-US" sz="2400" b="1"/>
              <a:t>Supports </a:t>
            </a:r>
            <a:r>
              <a:rPr lang="en-US" sz="2400"/>
              <a:t>&amp; </a:t>
            </a:r>
            <a:r>
              <a:rPr lang="en-US" sz="2400" b="1"/>
              <a:t>protects </a:t>
            </a:r>
            <a:r>
              <a:rPr lang="en-US" sz="2400"/>
              <a:t>cells</a:t>
            </a:r>
          </a:p>
        </p:txBody>
      </p:sp>
      <p:cxnSp>
        <p:nvCxnSpPr>
          <p:cNvPr id="20" name="Straight Arrow Connector 19"/>
          <p:cNvCxnSpPr/>
          <p:nvPr/>
        </p:nvCxnSpPr>
        <p:spPr>
          <a:xfrm>
            <a:off x="690336" y="762000"/>
            <a:ext cx="528864" cy="2057400"/>
          </a:xfrm>
          <a:prstGeom prst="straightConnector1">
            <a:avLst/>
          </a:prstGeom>
          <a:ln>
            <a:solidFill>
              <a:srgbClr val="FF3300"/>
            </a:solidFill>
            <a:tailEnd type="arrow"/>
          </a:ln>
        </p:spPr>
        <p:style>
          <a:lnRef idx="3">
            <a:schemeClr val="dk1"/>
          </a:lnRef>
          <a:fillRef idx="0">
            <a:schemeClr val="dk1"/>
          </a:fillRef>
          <a:effectRef idx="2">
            <a:schemeClr val="dk1"/>
          </a:effectRef>
          <a:fontRef idx="minor">
            <a:schemeClr val="tx1"/>
          </a:fontRef>
        </p:style>
      </p:cxnSp>
      <p:cxnSp>
        <p:nvCxnSpPr>
          <p:cNvPr id="21" name="Straight Arrow Connector 20"/>
          <p:cNvCxnSpPr/>
          <p:nvPr/>
        </p:nvCxnSpPr>
        <p:spPr>
          <a:xfrm>
            <a:off x="694872" y="732972"/>
            <a:ext cx="1057728" cy="1248228"/>
          </a:xfrm>
          <a:prstGeom prst="straightConnector1">
            <a:avLst/>
          </a:prstGeom>
          <a:ln>
            <a:solidFill>
              <a:srgbClr val="FF3300"/>
            </a:solidFill>
            <a:tailEnd type="arrow"/>
          </a:ln>
        </p:spPr>
        <p:style>
          <a:lnRef idx="3">
            <a:schemeClr val="dk1"/>
          </a:lnRef>
          <a:fillRef idx="0">
            <a:schemeClr val="dk1"/>
          </a:fillRef>
          <a:effectRef idx="2">
            <a:schemeClr val="dk1"/>
          </a:effectRef>
          <a:fontRef idx="minor">
            <a:schemeClr val="tx1"/>
          </a:fontRef>
        </p:style>
      </p:cxnSp>
      <p:sp>
        <p:nvSpPr>
          <p:cNvPr id="26" name="Rounded Rectangular Callout 25"/>
          <p:cNvSpPr/>
          <p:nvPr/>
        </p:nvSpPr>
        <p:spPr>
          <a:xfrm>
            <a:off x="3733800" y="4742081"/>
            <a:ext cx="1485900" cy="726637"/>
          </a:xfrm>
          <a:prstGeom prst="wedgeRoundRectCallout">
            <a:avLst>
              <a:gd name="adj1" fmla="val -90308"/>
              <a:gd name="adj2" fmla="val 71306"/>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000" b="1">
                <a:solidFill>
                  <a:schemeClr val="tx1"/>
                </a:solidFill>
              </a:rPr>
              <a:t>Need some support?</a:t>
            </a:r>
          </a:p>
        </p:txBody>
      </p:sp>
      <p:sp>
        <p:nvSpPr>
          <p:cNvPr id="14" name="TextBox 13"/>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
        <p:nvSpPr>
          <p:cNvPr id="10" name="Rectangle 3"/>
          <p:cNvSpPr txBox="1">
            <a:spLocks noChangeArrowheads="1"/>
          </p:cNvSpPr>
          <p:nvPr/>
        </p:nvSpPr>
        <p:spPr bwMode="auto">
          <a:xfrm>
            <a:off x="5029200" y="1600200"/>
            <a:ext cx="3962400" cy="381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eaLnBrk="1" hangingPunct="1">
              <a:lnSpc>
                <a:spcPct val="90000"/>
              </a:lnSpc>
              <a:buFontTx/>
              <a:buNone/>
            </a:pPr>
            <a:r>
              <a:rPr lang="en-US" sz="4400" b="1"/>
              <a:t>Cell Wall</a:t>
            </a:r>
            <a:endParaRPr lang="en-US" sz="4400"/>
          </a:p>
          <a:p>
            <a:pPr marL="0" indent="0" algn="ctr" eaLnBrk="1" hangingPunct="1">
              <a:lnSpc>
                <a:spcPct val="90000"/>
              </a:lnSpc>
              <a:buFontTx/>
              <a:buNone/>
            </a:pPr>
            <a:r>
              <a:rPr lang="en-US"/>
              <a:t>What if this organelle were missing from the cell?</a:t>
            </a:r>
          </a:p>
          <a:p>
            <a:pPr algn="just" eaLnBrk="1" hangingPunct="1">
              <a:lnSpc>
                <a:spcPct val="90000"/>
              </a:lnSpc>
            </a:pPr>
            <a:r>
              <a:rPr lang="en-US" sz="2800"/>
              <a:t>Plant and bacteria cells would lack support and protection</a:t>
            </a:r>
          </a:p>
          <a:p>
            <a:pPr marL="0" indent="0" algn="just" eaLnBrk="1" hangingPunct="1">
              <a:lnSpc>
                <a:spcPct val="90000"/>
              </a:lnSpc>
              <a:buFontTx/>
              <a:buNone/>
            </a:pPr>
            <a:endParaRPr lang="en-US" sz="2400"/>
          </a:p>
        </p:txBody>
      </p:sp>
    </p:spTree>
    <p:extLst>
      <p:ext uri="{BB962C8B-B14F-4D97-AF65-F5344CB8AC3E}">
        <p14:creationId xmlns:p14="http://schemas.microsoft.com/office/powerpoint/2010/main" val="3638487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2772">
                                            <p:txEl>
                                              <p:pRg st="0" end="0"/>
                                            </p:txEl>
                                          </p:spTgt>
                                        </p:tgtEl>
                                      </p:cBhvr>
                                    </p:animEffect>
                                    <p:set>
                                      <p:cBhvr>
                                        <p:cTn id="7" dur="1" fill="hold">
                                          <p:stCondLst>
                                            <p:cond delay="499"/>
                                          </p:stCondLst>
                                        </p:cTn>
                                        <p:tgtEl>
                                          <p:spTgt spid="32772">
                                            <p:txEl>
                                              <p:pRg st="0" end="0"/>
                                            </p:txEl>
                                          </p:spTgt>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2772">
                                            <p:txEl>
                                              <p:pRg st="1" end="1"/>
                                            </p:txEl>
                                          </p:spTgt>
                                        </p:tgtEl>
                                      </p:cBhvr>
                                    </p:animEffect>
                                    <p:set>
                                      <p:cBhvr>
                                        <p:cTn id="10" dur="1" fill="hold">
                                          <p:stCondLst>
                                            <p:cond delay="499"/>
                                          </p:stCondLst>
                                        </p:cTn>
                                        <p:tgtEl>
                                          <p:spTgt spid="32772">
                                            <p:txEl>
                                              <p:pRg st="1" end="1"/>
                                            </p:txEl>
                                          </p:spTgt>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32772">
                                            <p:txEl>
                                              <p:pRg st="2" end="2"/>
                                            </p:txEl>
                                          </p:spTgt>
                                        </p:tgtEl>
                                      </p:cBhvr>
                                    </p:animEffect>
                                    <p:set>
                                      <p:cBhvr>
                                        <p:cTn id="13" dur="1" fill="hold">
                                          <p:stCondLst>
                                            <p:cond delay="499"/>
                                          </p:stCondLst>
                                        </p:cTn>
                                        <p:tgtEl>
                                          <p:spTgt spid="32772">
                                            <p:txEl>
                                              <p:pRg st="2" end="2"/>
                                            </p:txEl>
                                          </p:spTgt>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32772">
                                            <p:txEl>
                                              <p:pRg st="3" end="3"/>
                                            </p:txEl>
                                          </p:spTgt>
                                        </p:tgtEl>
                                      </p:cBhvr>
                                    </p:animEffect>
                                    <p:set>
                                      <p:cBhvr>
                                        <p:cTn id="16" dur="1" fill="hold">
                                          <p:stCondLst>
                                            <p:cond delay="499"/>
                                          </p:stCondLst>
                                        </p:cTn>
                                        <p:tgtEl>
                                          <p:spTgt spid="32772">
                                            <p:txEl>
                                              <p:pRg st="3" end="3"/>
                                            </p:txEl>
                                          </p:spTgt>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32772">
                                            <p:txEl>
                                              <p:pRg st="4" end="4"/>
                                            </p:txEl>
                                          </p:spTgt>
                                        </p:tgtEl>
                                      </p:cBhvr>
                                    </p:animEffect>
                                    <p:set>
                                      <p:cBhvr>
                                        <p:cTn id="19" dur="1" fill="hold">
                                          <p:stCondLst>
                                            <p:cond delay="499"/>
                                          </p:stCondLst>
                                        </p:cTn>
                                        <p:tgtEl>
                                          <p:spTgt spid="32772">
                                            <p:txEl>
                                              <p:pRg st="4" end="4"/>
                                            </p:txEl>
                                          </p:spTgt>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32772">
                                            <p:txEl>
                                              <p:pRg st="5" end="5"/>
                                            </p:txEl>
                                          </p:spTgt>
                                        </p:tgtEl>
                                      </p:cBhvr>
                                    </p:animEffect>
                                    <p:set>
                                      <p:cBhvr>
                                        <p:cTn id="22" dur="1" fill="hold">
                                          <p:stCondLst>
                                            <p:cond delay="499"/>
                                          </p:stCondLst>
                                        </p:cTn>
                                        <p:tgtEl>
                                          <p:spTgt spid="32772">
                                            <p:txEl>
                                              <p:pRg st="5" end="5"/>
                                            </p:txEl>
                                          </p:spTgt>
                                        </p:tgtEl>
                                        <p:attrNameLst>
                                          <p:attrName>style.visibility</p:attrName>
                                        </p:attrNameLst>
                                      </p:cBhvr>
                                      <p:to>
                                        <p:strVal val="hidden"/>
                                      </p:to>
                                    </p:se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build="p"/>
      <p:bldP spid="1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2857" t="18623" r="16190" b="3146"/>
          <a:stretch/>
        </p:blipFill>
        <p:spPr>
          <a:xfrm rot="158434">
            <a:off x="517681" y="3773517"/>
            <a:ext cx="5029345" cy="2741486"/>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8889" t="9407" r="19524" b="13769"/>
          <a:stretch/>
        </p:blipFill>
        <p:spPr>
          <a:xfrm rot="20698420">
            <a:off x="264064" y="1158318"/>
            <a:ext cx="4302679" cy="2604504"/>
          </a:xfrm>
          <a:prstGeom prst="rect">
            <a:avLst/>
          </a:prstGeom>
        </p:spPr>
      </p:pic>
      <p:sp>
        <p:nvSpPr>
          <p:cNvPr id="28674" name="Rectangle 2"/>
          <p:cNvSpPr>
            <a:spLocks noGrp="1" noChangeArrowheads="1"/>
          </p:cNvSpPr>
          <p:nvPr>
            <p:ph type="title"/>
          </p:nvPr>
        </p:nvSpPr>
        <p:spPr>
          <a:xfrm>
            <a:off x="457200" y="152400"/>
            <a:ext cx="8229600" cy="762000"/>
          </a:xfrm>
        </p:spPr>
        <p:txBody>
          <a:bodyPr/>
          <a:lstStyle/>
          <a:p>
            <a:pPr eaLnBrk="1" hangingPunct="1"/>
            <a:r>
              <a:rPr lang="en-US" b="1"/>
              <a:t>Let’s Compare…</a:t>
            </a:r>
          </a:p>
        </p:txBody>
      </p:sp>
      <p:pic>
        <p:nvPicPr>
          <p:cNvPr id="7" name="Picture 6"/>
          <p:cNvPicPr>
            <a:picLocks noChangeAspect="1"/>
          </p:cNvPicPr>
          <p:nvPr/>
        </p:nvPicPr>
        <p:blipFill rotWithShape="1">
          <a:blip r:embed="rId4">
            <a:extLst>
              <a:ext uri="{BEBA8EAE-BF5A-486C-A8C5-ECC9F3942E4B}">
                <a14:imgProps xmlns:a14="http://schemas.microsoft.com/office/drawing/2010/main">
                  <a14:imgLayer r:embed="rId5">
                    <a14:imgEffect>
                      <a14:backgroundRemoval t="0" b="92936" l="12969" r="87969">
                        <a14:foregroundMark x1="28125" y1="22853" x2="60313" y2="68144"/>
                        <a14:foregroundMark x1="62578" y1="70776" x2="77422" y2="74931"/>
                        <a14:foregroundMark x1="78047" y1="68144" x2="76094" y2="39335"/>
                        <a14:foregroundMark x1="76094" y1="39335" x2="85000" y2="43490"/>
                      </a14:backgroundRemoval>
                    </a14:imgEffect>
                  </a14:imgLayer>
                </a14:imgProps>
              </a:ext>
              <a:ext uri="{28A0092B-C50C-407E-A947-70E740481C1C}">
                <a14:useLocalDpi xmlns:a14="http://schemas.microsoft.com/office/drawing/2010/main" val="0"/>
              </a:ext>
            </a:extLst>
          </a:blip>
          <a:srcRect l="12309" r="11195" b="6717"/>
          <a:stretch/>
        </p:blipFill>
        <p:spPr>
          <a:xfrm rot="3306443">
            <a:off x="5294557" y="2153341"/>
            <a:ext cx="4389679" cy="3019419"/>
          </a:xfrm>
          <a:prstGeom prst="rect">
            <a:avLst/>
          </a:prstGeom>
        </p:spPr>
      </p:pic>
      <p:cxnSp>
        <p:nvCxnSpPr>
          <p:cNvPr id="6" name="Straight Arrow Connector 5"/>
          <p:cNvCxnSpPr/>
          <p:nvPr/>
        </p:nvCxnSpPr>
        <p:spPr>
          <a:xfrm flipH="1">
            <a:off x="3810000" y="1447800"/>
            <a:ext cx="1676400" cy="228600"/>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cxnSp>
        <p:nvCxnSpPr>
          <p:cNvPr id="26" name="Straight Arrow Connector 25"/>
          <p:cNvCxnSpPr>
            <a:stCxn id="25" idx="2"/>
          </p:cNvCxnSpPr>
          <p:nvPr/>
        </p:nvCxnSpPr>
        <p:spPr>
          <a:xfrm>
            <a:off x="6078367" y="1447800"/>
            <a:ext cx="1084433" cy="914400"/>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cxnSp>
        <p:nvCxnSpPr>
          <p:cNvPr id="27" name="Straight Arrow Connector 26"/>
          <p:cNvCxnSpPr/>
          <p:nvPr/>
        </p:nvCxnSpPr>
        <p:spPr>
          <a:xfrm flipH="1">
            <a:off x="3124200" y="1447800"/>
            <a:ext cx="2667000" cy="2667000"/>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sp>
        <p:nvSpPr>
          <p:cNvPr id="25" name="TextBox 24"/>
          <p:cNvSpPr txBox="1"/>
          <p:nvPr/>
        </p:nvSpPr>
        <p:spPr>
          <a:xfrm>
            <a:off x="4830808" y="1078468"/>
            <a:ext cx="2495118" cy="369332"/>
          </a:xfrm>
          <a:prstGeom prst="rect">
            <a:avLst/>
          </a:prstGeom>
          <a:noFill/>
        </p:spPr>
        <p:txBody>
          <a:bodyPr wrap="square" rtlCol="0">
            <a:spAutoFit/>
          </a:bodyPr>
          <a:lstStyle/>
          <a:p>
            <a:pPr algn="ctr"/>
            <a:r>
              <a:rPr lang="en-US">
                <a:latin typeface="+mn-lt"/>
              </a:rPr>
              <a:t>Genetic Material - DNA</a:t>
            </a:r>
          </a:p>
        </p:txBody>
      </p:sp>
      <p:cxnSp>
        <p:nvCxnSpPr>
          <p:cNvPr id="36" name="Straight Arrow Connector 35"/>
          <p:cNvCxnSpPr/>
          <p:nvPr/>
        </p:nvCxnSpPr>
        <p:spPr>
          <a:xfrm flipH="1">
            <a:off x="3032353" y="2689170"/>
            <a:ext cx="1676400" cy="0"/>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cxnSp>
        <p:nvCxnSpPr>
          <p:cNvPr id="37" name="Straight Arrow Connector 36"/>
          <p:cNvCxnSpPr/>
          <p:nvPr/>
        </p:nvCxnSpPr>
        <p:spPr>
          <a:xfrm flipH="1">
            <a:off x="3619500" y="2781300"/>
            <a:ext cx="1376057" cy="2933700"/>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cxnSp>
        <p:nvCxnSpPr>
          <p:cNvPr id="38" name="Straight Arrow Connector 37"/>
          <p:cNvCxnSpPr/>
          <p:nvPr/>
        </p:nvCxnSpPr>
        <p:spPr>
          <a:xfrm>
            <a:off x="5334000" y="2781300"/>
            <a:ext cx="1269094" cy="628650"/>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sp>
        <p:nvSpPr>
          <p:cNvPr id="44" name="TextBox 43"/>
          <p:cNvSpPr txBox="1"/>
          <p:nvPr/>
        </p:nvSpPr>
        <p:spPr>
          <a:xfrm>
            <a:off x="3981882" y="2275904"/>
            <a:ext cx="2495118" cy="369332"/>
          </a:xfrm>
          <a:prstGeom prst="rect">
            <a:avLst/>
          </a:prstGeom>
          <a:noFill/>
        </p:spPr>
        <p:txBody>
          <a:bodyPr wrap="square" rtlCol="0">
            <a:spAutoFit/>
          </a:bodyPr>
          <a:lstStyle/>
          <a:p>
            <a:pPr algn="ctr"/>
            <a:r>
              <a:rPr lang="en-US">
                <a:latin typeface="+mn-lt"/>
              </a:rPr>
              <a:t>Cell Membrane</a:t>
            </a:r>
          </a:p>
        </p:txBody>
      </p:sp>
      <p:cxnSp>
        <p:nvCxnSpPr>
          <p:cNvPr id="45" name="Straight Arrow Connector 44"/>
          <p:cNvCxnSpPr/>
          <p:nvPr/>
        </p:nvCxnSpPr>
        <p:spPr>
          <a:xfrm>
            <a:off x="5486400" y="3409950"/>
            <a:ext cx="1768730" cy="744980"/>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cxnSp>
        <p:nvCxnSpPr>
          <p:cNvPr id="47" name="Straight Arrow Connector 46"/>
          <p:cNvCxnSpPr/>
          <p:nvPr/>
        </p:nvCxnSpPr>
        <p:spPr>
          <a:xfrm flipH="1" flipV="1">
            <a:off x="1371600" y="3095626"/>
            <a:ext cx="3086100" cy="107977"/>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cxnSp>
        <p:nvCxnSpPr>
          <p:cNvPr id="48" name="Straight Arrow Connector 47"/>
          <p:cNvCxnSpPr/>
          <p:nvPr/>
        </p:nvCxnSpPr>
        <p:spPr>
          <a:xfrm flipH="1">
            <a:off x="4457700" y="3409950"/>
            <a:ext cx="771742" cy="1466850"/>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sp>
        <p:nvSpPr>
          <p:cNvPr id="55" name="TextBox 54"/>
          <p:cNvSpPr txBox="1"/>
          <p:nvPr/>
        </p:nvSpPr>
        <p:spPr>
          <a:xfrm>
            <a:off x="3969354" y="3018937"/>
            <a:ext cx="2495118" cy="369332"/>
          </a:xfrm>
          <a:prstGeom prst="rect">
            <a:avLst/>
          </a:prstGeom>
          <a:noFill/>
        </p:spPr>
        <p:txBody>
          <a:bodyPr wrap="square" rtlCol="0">
            <a:spAutoFit/>
          </a:bodyPr>
          <a:lstStyle/>
          <a:p>
            <a:pPr algn="ctr"/>
            <a:r>
              <a:rPr lang="en-US">
                <a:latin typeface="+mn-lt"/>
              </a:rPr>
              <a:t>Cytoplasm</a:t>
            </a:r>
          </a:p>
        </p:txBody>
      </p:sp>
      <p:cxnSp>
        <p:nvCxnSpPr>
          <p:cNvPr id="57" name="Straight Arrow Connector 56"/>
          <p:cNvCxnSpPr/>
          <p:nvPr/>
        </p:nvCxnSpPr>
        <p:spPr>
          <a:xfrm flipH="1" flipV="1">
            <a:off x="3589665" y="2057400"/>
            <a:ext cx="1405892" cy="120134"/>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cxnSp>
        <p:nvCxnSpPr>
          <p:cNvPr id="58" name="Straight Arrow Connector 57"/>
          <p:cNvCxnSpPr>
            <a:stCxn id="63" idx="2"/>
          </p:cNvCxnSpPr>
          <p:nvPr/>
        </p:nvCxnSpPr>
        <p:spPr>
          <a:xfrm flipH="1">
            <a:off x="4352216" y="2362200"/>
            <a:ext cx="1247559" cy="2028357"/>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cxnSp>
        <p:nvCxnSpPr>
          <p:cNvPr id="59" name="Straight Arrow Connector 58"/>
          <p:cNvCxnSpPr/>
          <p:nvPr/>
        </p:nvCxnSpPr>
        <p:spPr>
          <a:xfrm>
            <a:off x="5968547" y="2330176"/>
            <a:ext cx="1211886" cy="1327424"/>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sp>
        <p:nvSpPr>
          <p:cNvPr id="63" name="TextBox 62"/>
          <p:cNvSpPr txBox="1"/>
          <p:nvPr/>
        </p:nvSpPr>
        <p:spPr>
          <a:xfrm>
            <a:off x="4352216" y="1992868"/>
            <a:ext cx="2495118" cy="369332"/>
          </a:xfrm>
          <a:prstGeom prst="rect">
            <a:avLst/>
          </a:prstGeom>
          <a:noFill/>
        </p:spPr>
        <p:txBody>
          <a:bodyPr wrap="square" rtlCol="0">
            <a:spAutoFit/>
          </a:bodyPr>
          <a:lstStyle/>
          <a:p>
            <a:pPr algn="ctr"/>
            <a:r>
              <a:rPr lang="en-US">
                <a:latin typeface="+mn-lt"/>
              </a:rPr>
              <a:t>Ribosome</a:t>
            </a:r>
          </a:p>
        </p:txBody>
      </p:sp>
      <p:sp>
        <p:nvSpPr>
          <p:cNvPr id="28692" name="TextBox 28691"/>
          <p:cNvSpPr txBox="1"/>
          <p:nvPr/>
        </p:nvSpPr>
        <p:spPr>
          <a:xfrm>
            <a:off x="279380" y="152400"/>
            <a:ext cx="8559820" cy="738664"/>
          </a:xfrm>
          <a:prstGeom prst="rect">
            <a:avLst/>
          </a:prstGeom>
          <a:solidFill>
            <a:schemeClr val="bg1"/>
          </a:solidFill>
        </p:spPr>
        <p:txBody>
          <a:bodyPr wrap="square" rtlCol="0">
            <a:spAutoFit/>
          </a:bodyPr>
          <a:lstStyle/>
          <a:p>
            <a:pPr algn="ctr"/>
            <a:r>
              <a:rPr lang="en-US" sz="4200" b="1">
                <a:latin typeface="+mn-lt"/>
              </a:rPr>
              <a:t>In both Prokaryotes and Eukaryotes:</a:t>
            </a:r>
          </a:p>
        </p:txBody>
      </p:sp>
      <p:cxnSp>
        <p:nvCxnSpPr>
          <p:cNvPr id="66" name="Straight Arrow Connector 65"/>
          <p:cNvCxnSpPr/>
          <p:nvPr/>
        </p:nvCxnSpPr>
        <p:spPr>
          <a:xfrm>
            <a:off x="6949190" y="1078468"/>
            <a:ext cx="231243" cy="978932"/>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cxnSp>
        <p:nvCxnSpPr>
          <p:cNvPr id="67" name="Straight Arrow Connector 66"/>
          <p:cNvCxnSpPr/>
          <p:nvPr/>
        </p:nvCxnSpPr>
        <p:spPr>
          <a:xfrm flipH="1">
            <a:off x="4191001" y="1078468"/>
            <a:ext cx="2285999" cy="826532"/>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sp>
        <p:nvSpPr>
          <p:cNvPr id="73" name="TextBox 72"/>
          <p:cNvSpPr txBox="1"/>
          <p:nvPr/>
        </p:nvSpPr>
        <p:spPr>
          <a:xfrm>
            <a:off x="5029200" y="770771"/>
            <a:ext cx="3291700" cy="369332"/>
          </a:xfrm>
          <a:prstGeom prst="rect">
            <a:avLst/>
          </a:prstGeom>
          <a:noFill/>
        </p:spPr>
        <p:txBody>
          <a:bodyPr wrap="square" rtlCol="0">
            <a:spAutoFit/>
          </a:bodyPr>
          <a:lstStyle/>
          <a:p>
            <a:pPr algn="ctr"/>
            <a:r>
              <a:rPr lang="en-US">
                <a:latin typeface="+mn-lt"/>
              </a:rPr>
              <a:t>Cell Wall – Bacteria and Plants</a:t>
            </a:r>
          </a:p>
        </p:txBody>
      </p:sp>
      <p:sp>
        <p:nvSpPr>
          <p:cNvPr id="75" name="TextBox 74"/>
          <p:cNvSpPr txBox="1"/>
          <p:nvPr/>
        </p:nvSpPr>
        <p:spPr>
          <a:xfrm>
            <a:off x="2057148" y="152400"/>
            <a:ext cx="4799350" cy="769441"/>
          </a:xfrm>
          <a:prstGeom prst="rect">
            <a:avLst/>
          </a:prstGeom>
          <a:solidFill>
            <a:schemeClr val="bg1"/>
          </a:solidFill>
        </p:spPr>
        <p:txBody>
          <a:bodyPr wrap="square" rtlCol="0">
            <a:spAutoFit/>
          </a:bodyPr>
          <a:lstStyle/>
          <a:p>
            <a:pPr algn="ctr"/>
            <a:r>
              <a:rPr lang="en-US" sz="4400" b="1">
                <a:latin typeface="+mn-lt"/>
              </a:rPr>
              <a:t>Only in Eukaryotes:</a:t>
            </a:r>
          </a:p>
        </p:txBody>
      </p:sp>
      <p:cxnSp>
        <p:nvCxnSpPr>
          <p:cNvPr id="76" name="Straight Arrow Connector 75"/>
          <p:cNvCxnSpPr/>
          <p:nvPr/>
        </p:nvCxnSpPr>
        <p:spPr>
          <a:xfrm flipH="1">
            <a:off x="855833" y="1140103"/>
            <a:ext cx="597846" cy="1593001"/>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cxnSp>
        <p:nvCxnSpPr>
          <p:cNvPr id="77" name="Straight Arrow Connector 76"/>
          <p:cNvCxnSpPr/>
          <p:nvPr/>
        </p:nvCxnSpPr>
        <p:spPr>
          <a:xfrm flipH="1">
            <a:off x="1453679" y="1140103"/>
            <a:ext cx="146521" cy="3871140"/>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sp>
        <p:nvSpPr>
          <p:cNvPr id="80" name="TextBox 79"/>
          <p:cNvSpPr txBox="1"/>
          <p:nvPr/>
        </p:nvSpPr>
        <p:spPr>
          <a:xfrm>
            <a:off x="279380" y="737175"/>
            <a:ext cx="2495118" cy="369332"/>
          </a:xfrm>
          <a:prstGeom prst="rect">
            <a:avLst/>
          </a:prstGeom>
          <a:noFill/>
        </p:spPr>
        <p:txBody>
          <a:bodyPr wrap="square" rtlCol="0">
            <a:spAutoFit/>
          </a:bodyPr>
          <a:lstStyle/>
          <a:p>
            <a:pPr algn="ctr"/>
            <a:r>
              <a:rPr lang="en-US">
                <a:latin typeface="+mn-lt"/>
              </a:rPr>
              <a:t>Mitochondria</a:t>
            </a:r>
          </a:p>
        </p:txBody>
      </p:sp>
      <p:cxnSp>
        <p:nvCxnSpPr>
          <p:cNvPr id="81" name="Straight Arrow Connector 80"/>
          <p:cNvCxnSpPr/>
          <p:nvPr/>
        </p:nvCxnSpPr>
        <p:spPr>
          <a:xfrm flipV="1">
            <a:off x="762000" y="2330176"/>
            <a:ext cx="1386590" cy="1332874"/>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cxnSp>
        <p:nvCxnSpPr>
          <p:cNvPr id="83" name="Straight Arrow Connector 82"/>
          <p:cNvCxnSpPr/>
          <p:nvPr/>
        </p:nvCxnSpPr>
        <p:spPr>
          <a:xfrm>
            <a:off x="762000" y="4069830"/>
            <a:ext cx="693295" cy="568261"/>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sp>
        <p:nvSpPr>
          <p:cNvPr id="85" name="TextBox 84"/>
          <p:cNvSpPr txBox="1"/>
          <p:nvPr/>
        </p:nvSpPr>
        <p:spPr>
          <a:xfrm>
            <a:off x="59961" y="3715488"/>
            <a:ext cx="1154756" cy="369332"/>
          </a:xfrm>
          <a:prstGeom prst="rect">
            <a:avLst/>
          </a:prstGeom>
          <a:noFill/>
        </p:spPr>
        <p:txBody>
          <a:bodyPr wrap="square" rtlCol="0">
            <a:spAutoFit/>
          </a:bodyPr>
          <a:lstStyle/>
          <a:p>
            <a:pPr algn="ctr"/>
            <a:r>
              <a:rPr lang="en-US">
                <a:latin typeface="+mn-lt"/>
              </a:rPr>
              <a:t>Vacuole</a:t>
            </a:r>
          </a:p>
        </p:txBody>
      </p:sp>
      <p:cxnSp>
        <p:nvCxnSpPr>
          <p:cNvPr id="87" name="Straight Arrow Connector 86"/>
          <p:cNvCxnSpPr/>
          <p:nvPr/>
        </p:nvCxnSpPr>
        <p:spPr>
          <a:xfrm flipH="1" flipV="1">
            <a:off x="3467795" y="2352501"/>
            <a:ext cx="2610572" cy="3177833"/>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cxnSp>
        <p:nvCxnSpPr>
          <p:cNvPr id="89" name="Straight Arrow Connector 88"/>
          <p:cNvCxnSpPr/>
          <p:nvPr/>
        </p:nvCxnSpPr>
        <p:spPr>
          <a:xfrm flipH="1" flipV="1">
            <a:off x="3889950" y="4606552"/>
            <a:ext cx="1901250" cy="923782"/>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sp>
        <p:nvSpPr>
          <p:cNvPr id="92" name="TextBox 91"/>
          <p:cNvSpPr txBox="1"/>
          <p:nvPr/>
        </p:nvSpPr>
        <p:spPr>
          <a:xfrm>
            <a:off x="5448780" y="5530334"/>
            <a:ext cx="2495118" cy="369332"/>
          </a:xfrm>
          <a:prstGeom prst="rect">
            <a:avLst/>
          </a:prstGeom>
          <a:noFill/>
        </p:spPr>
        <p:txBody>
          <a:bodyPr wrap="square" rtlCol="0">
            <a:spAutoFit/>
          </a:bodyPr>
          <a:lstStyle/>
          <a:p>
            <a:pPr algn="ctr"/>
            <a:r>
              <a:rPr lang="en-US">
                <a:latin typeface="+mn-lt"/>
              </a:rPr>
              <a:t>Endoplasmic Reticulum</a:t>
            </a:r>
          </a:p>
        </p:txBody>
      </p:sp>
      <p:cxnSp>
        <p:nvCxnSpPr>
          <p:cNvPr id="95" name="Straight Arrow Connector 94"/>
          <p:cNvCxnSpPr/>
          <p:nvPr/>
        </p:nvCxnSpPr>
        <p:spPr>
          <a:xfrm flipH="1" flipV="1">
            <a:off x="3152414" y="1734610"/>
            <a:ext cx="3218351" cy="3795724"/>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cxnSp>
        <p:nvCxnSpPr>
          <p:cNvPr id="97" name="Straight Arrow Connector 96"/>
          <p:cNvCxnSpPr/>
          <p:nvPr/>
        </p:nvCxnSpPr>
        <p:spPr>
          <a:xfrm flipH="1" flipV="1">
            <a:off x="4972722" y="4975884"/>
            <a:ext cx="1105645" cy="554450"/>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sp>
        <p:nvSpPr>
          <p:cNvPr id="99" name="TextBox 98"/>
          <p:cNvSpPr txBox="1"/>
          <p:nvPr/>
        </p:nvSpPr>
        <p:spPr>
          <a:xfrm>
            <a:off x="5448780" y="5520635"/>
            <a:ext cx="2495118" cy="369332"/>
          </a:xfrm>
          <a:prstGeom prst="rect">
            <a:avLst/>
          </a:prstGeom>
          <a:noFill/>
        </p:spPr>
        <p:txBody>
          <a:bodyPr wrap="square" rtlCol="0">
            <a:spAutoFit/>
          </a:bodyPr>
          <a:lstStyle/>
          <a:p>
            <a:pPr algn="ctr"/>
            <a:r>
              <a:rPr lang="en-US">
                <a:latin typeface="+mn-lt"/>
              </a:rPr>
              <a:t>Lysosome/Lytic Vacuole</a:t>
            </a:r>
          </a:p>
        </p:txBody>
      </p:sp>
      <p:cxnSp>
        <p:nvCxnSpPr>
          <p:cNvPr id="103" name="Straight Arrow Connector 102"/>
          <p:cNvCxnSpPr/>
          <p:nvPr/>
        </p:nvCxnSpPr>
        <p:spPr>
          <a:xfrm flipH="1">
            <a:off x="857449" y="1078468"/>
            <a:ext cx="357268" cy="1159616"/>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sp>
        <p:nvSpPr>
          <p:cNvPr id="106" name="TextBox 105"/>
          <p:cNvSpPr txBox="1"/>
          <p:nvPr/>
        </p:nvSpPr>
        <p:spPr>
          <a:xfrm>
            <a:off x="288813" y="725054"/>
            <a:ext cx="1997187" cy="369332"/>
          </a:xfrm>
          <a:prstGeom prst="rect">
            <a:avLst/>
          </a:prstGeom>
          <a:noFill/>
        </p:spPr>
        <p:txBody>
          <a:bodyPr wrap="square" rtlCol="0">
            <a:spAutoFit/>
          </a:bodyPr>
          <a:lstStyle/>
          <a:p>
            <a:pPr algn="ctr"/>
            <a:r>
              <a:rPr lang="en-US">
                <a:latin typeface="+mn-lt"/>
              </a:rPr>
              <a:t>Chloroplast</a:t>
            </a:r>
          </a:p>
        </p:txBody>
      </p:sp>
      <p:cxnSp>
        <p:nvCxnSpPr>
          <p:cNvPr id="107" name="Straight Arrow Connector 106"/>
          <p:cNvCxnSpPr/>
          <p:nvPr/>
        </p:nvCxnSpPr>
        <p:spPr>
          <a:xfrm flipH="1">
            <a:off x="1954342" y="3663050"/>
            <a:ext cx="2604948" cy="559180"/>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cxnSp>
        <p:nvCxnSpPr>
          <p:cNvPr id="109" name="Straight Arrow Connector 108"/>
          <p:cNvCxnSpPr/>
          <p:nvPr/>
        </p:nvCxnSpPr>
        <p:spPr>
          <a:xfrm flipH="1" flipV="1">
            <a:off x="2979295" y="1424233"/>
            <a:ext cx="1579995" cy="1985717"/>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sp>
        <p:nvSpPr>
          <p:cNvPr id="111" name="TextBox 110"/>
          <p:cNvSpPr txBox="1"/>
          <p:nvPr/>
        </p:nvSpPr>
        <p:spPr>
          <a:xfrm>
            <a:off x="4250492" y="3352800"/>
            <a:ext cx="1921708" cy="369332"/>
          </a:xfrm>
          <a:prstGeom prst="rect">
            <a:avLst/>
          </a:prstGeom>
          <a:noFill/>
        </p:spPr>
        <p:txBody>
          <a:bodyPr wrap="square" rtlCol="0">
            <a:spAutoFit/>
          </a:bodyPr>
          <a:lstStyle/>
          <a:p>
            <a:pPr algn="ctr"/>
            <a:r>
              <a:rPr lang="en-US">
                <a:latin typeface="+mn-lt"/>
              </a:rPr>
              <a:t>Golgi Bodies</a:t>
            </a:r>
          </a:p>
        </p:txBody>
      </p:sp>
      <p:sp>
        <p:nvSpPr>
          <p:cNvPr id="112" name="TextBox 111"/>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25"/>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6"/>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27"/>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26"/>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44"/>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36"/>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37"/>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38"/>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55"/>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45"/>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47"/>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48"/>
                                        </p:tgtEl>
                                        <p:attrNameLst>
                                          <p:attrName>style.visibility</p:attrName>
                                        </p:attrNameLst>
                                      </p:cBhvr>
                                      <p:to>
                                        <p:strVal val="hidden"/>
                                      </p:to>
                                    </p:set>
                                  </p:childTnLst>
                                </p:cTn>
                              </p:par>
                              <p:par>
                                <p:cTn id="63" presetID="1" presetClass="entr" presetSubtype="0" fill="hold" grpId="0" nodeType="withEffect">
                                  <p:stCondLst>
                                    <p:cond delay="0"/>
                                  </p:stCondLst>
                                  <p:childTnLst>
                                    <p:set>
                                      <p:cBhvr>
                                        <p:cTn id="64" dur="1" fill="hold">
                                          <p:stCondLst>
                                            <p:cond delay="0"/>
                                          </p:stCondLst>
                                        </p:cTn>
                                        <p:tgtEl>
                                          <p:spTgt spid="63"/>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7"/>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58"/>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5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63"/>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0"/>
                                          </p:stCondLst>
                                        </p:cTn>
                                        <p:tgtEl>
                                          <p:spTgt spid="57"/>
                                        </p:tgtEl>
                                        <p:attrNameLst>
                                          <p:attrName>style.visibility</p:attrName>
                                        </p:attrNameLst>
                                      </p:cBhvr>
                                      <p:to>
                                        <p:strVal val="hidden"/>
                                      </p:to>
                                    </p:set>
                                  </p:childTnLst>
                                </p:cTn>
                              </p:par>
                              <p:par>
                                <p:cTn id="77" presetID="1" presetClass="exit" presetSubtype="0" fill="hold" nodeType="withEffect">
                                  <p:stCondLst>
                                    <p:cond delay="0"/>
                                  </p:stCondLst>
                                  <p:childTnLst>
                                    <p:set>
                                      <p:cBhvr>
                                        <p:cTn id="78" dur="1" fill="hold">
                                          <p:stCondLst>
                                            <p:cond delay="0"/>
                                          </p:stCondLst>
                                        </p:cTn>
                                        <p:tgtEl>
                                          <p:spTgt spid="58"/>
                                        </p:tgtEl>
                                        <p:attrNameLst>
                                          <p:attrName>style.visibility</p:attrName>
                                        </p:attrNameLst>
                                      </p:cBhvr>
                                      <p:to>
                                        <p:strVal val="hidden"/>
                                      </p:to>
                                    </p:set>
                                  </p:childTnLst>
                                </p:cTn>
                              </p:par>
                              <p:par>
                                <p:cTn id="79" presetID="1" presetClass="exit" presetSubtype="0" fill="hold" nodeType="withEffect">
                                  <p:stCondLst>
                                    <p:cond delay="0"/>
                                  </p:stCondLst>
                                  <p:childTnLst>
                                    <p:set>
                                      <p:cBhvr>
                                        <p:cTn id="80" dur="1" fill="hold">
                                          <p:stCondLst>
                                            <p:cond delay="0"/>
                                          </p:stCondLst>
                                        </p:cTn>
                                        <p:tgtEl>
                                          <p:spTgt spid="59"/>
                                        </p:tgtEl>
                                        <p:attrNameLst>
                                          <p:attrName>style.visibility</p:attrName>
                                        </p:attrNameLst>
                                      </p:cBhvr>
                                      <p:to>
                                        <p:strVal val="hidden"/>
                                      </p:to>
                                    </p:set>
                                  </p:childTnLst>
                                </p:cTn>
                              </p:par>
                              <p:par>
                                <p:cTn id="81" presetID="1" presetClass="entr" presetSubtype="0" fill="hold" grpId="0" nodeType="withEffect">
                                  <p:stCondLst>
                                    <p:cond delay="0"/>
                                  </p:stCondLst>
                                  <p:childTnLst>
                                    <p:set>
                                      <p:cBhvr>
                                        <p:cTn id="82" dur="1" fill="hold">
                                          <p:stCondLst>
                                            <p:cond delay="0"/>
                                          </p:stCondLst>
                                        </p:cTn>
                                        <p:tgtEl>
                                          <p:spTgt spid="73"/>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67"/>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6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1" nodeType="clickEffect">
                                  <p:stCondLst>
                                    <p:cond delay="0"/>
                                  </p:stCondLst>
                                  <p:childTnLst>
                                    <p:set>
                                      <p:cBhvr>
                                        <p:cTn id="90" dur="1" fill="hold">
                                          <p:stCondLst>
                                            <p:cond delay="0"/>
                                          </p:stCondLst>
                                        </p:cTn>
                                        <p:tgtEl>
                                          <p:spTgt spid="73"/>
                                        </p:tgtEl>
                                        <p:attrNameLst>
                                          <p:attrName>style.visibility</p:attrName>
                                        </p:attrNameLst>
                                      </p:cBhvr>
                                      <p:to>
                                        <p:strVal val="hidden"/>
                                      </p:to>
                                    </p:set>
                                  </p:childTnLst>
                                </p:cTn>
                              </p:par>
                              <p:par>
                                <p:cTn id="91" presetID="1" presetClass="exit" presetSubtype="0" fill="hold" nodeType="withEffect">
                                  <p:stCondLst>
                                    <p:cond delay="0"/>
                                  </p:stCondLst>
                                  <p:childTnLst>
                                    <p:set>
                                      <p:cBhvr>
                                        <p:cTn id="92" dur="1" fill="hold">
                                          <p:stCondLst>
                                            <p:cond delay="0"/>
                                          </p:stCondLst>
                                        </p:cTn>
                                        <p:tgtEl>
                                          <p:spTgt spid="66"/>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67"/>
                                        </p:tgtEl>
                                        <p:attrNameLst>
                                          <p:attrName>style.visibility</p:attrName>
                                        </p:attrNameLst>
                                      </p:cBhvr>
                                      <p:to>
                                        <p:strVal val="hidden"/>
                                      </p:to>
                                    </p:set>
                                  </p:childTnLst>
                                </p:cTn>
                              </p:par>
                              <p:par>
                                <p:cTn id="95" presetID="1" presetClass="exit" presetSubtype="0" fill="hold" grpId="1" nodeType="withEffect">
                                  <p:stCondLst>
                                    <p:cond delay="0"/>
                                  </p:stCondLst>
                                  <p:childTnLst>
                                    <p:set>
                                      <p:cBhvr>
                                        <p:cTn id="96" dur="1" fill="hold">
                                          <p:stCondLst>
                                            <p:cond delay="0"/>
                                          </p:stCondLst>
                                        </p:cTn>
                                        <p:tgtEl>
                                          <p:spTgt spid="28692"/>
                                        </p:tgtEl>
                                        <p:attrNameLst>
                                          <p:attrName>style.visibility</p:attrName>
                                        </p:attrNameLst>
                                      </p:cBhvr>
                                      <p:to>
                                        <p:strVal val="hidden"/>
                                      </p:to>
                                    </p:set>
                                  </p:childTnLst>
                                </p:cTn>
                              </p:par>
                              <p:par>
                                <p:cTn id="97" presetID="1" presetClass="entr" presetSubtype="0" fill="hold" grpId="0" nodeType="withEffect">
                                  <p:stCondLst>
                                    <p:cond delay="0"/>
                                  </p:stCondLst>
                                  <p:childTnLst>
                                    <p:set>
                                      <p:cBhvr>
                                        <p:cTn id="98" dur="1" fill="hold">
                                          <p:stCondLst>
                                            <p:cond delay="0"/>
                                          </p:stCondLst>
                                        </p:cTn>
                                        <p:tgtEl>
                                          <p:spTgt spid="75"/>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80"/>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76"/>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77"/>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1" nodeType="clickEffect">
                                  <p:stCondLst>
                                    <p:cond delay="0"/>
                                  </p:stCondLst>
                                  <p:childTnLst>
                                    <p:set>
                                      <p:cBhvr>
                                        <p:cTn id="110" dur="1" fill="hold">
                                          <p:stCondLst>
                                            <p:cond delay="0"/>
                                          </p:stCondLst>
                                        </p:cTn>
                                        <p:tgtEl>
                                          <p:spTgt spid="80"/>
                                        </p:tgtEl>
                                        <p:attrNameLst>
                                          <p:attrName>style.visibility</p:attrName>
                                        </p:attrNameLst>
                                      </p:cBhvr>
                                      <p:to>
                                        <p:strVal val="hidden"/>
                                      </p:to>
                                    </p:set>
                                  </p:childTnLst>
                                </p:cTn>
                              </p:par>
                              <p:par>
                                <p:cTn id="111" presetID="1" presetClass="exit" presetSubtype="0" fill="hold" nodeType="withEffect">
                                  <p:stCondLst>
                                    <p:cond delay="0"/>
                                  </p:stCondLst>
                                  <p:childTnLst>
                                    <p:set>
                                      <p:cBhvr>
                                        <p:cTn id="112" dur="1" fill="hold">
                                          <p:stCondLst>
                                            <p:cond delay="0"/>
                                          </p:stCondLst>
                                        </p:cTn>
                                        <p:tgtEl>
                                          <p:spTgt spid="76"/>
                                        </p:tgtEl>
                                        <p:attrNameLst>
                                          <p:attrName>style.visibility</p:attrName>
                                        </p:attrNameLst>
                                      </p:cBhvr>
                                      <p:to>
                                        <p:strVal val="hidden"/>
                                      </p:to>
                                    </p:set>
                                  </p:childTnLst>
                                </p:cTn>
                              </p:par>
                              <p:par>
                                <p:cTn id="113" presetID="1" presetClass="exit" presetSubtype="0" fill="hold" nodeType="withEffect">
                                  <p:stCondLst>
                                    <p:cond delay="0"/>
                                  </p:stCondLst>
                                  <p:childTnLst>
                                    <p:set>
                                      <p:cBhvr>
                                        <p:cTn id="114" dur="1" fill="hold">
                                          <p:stCondLst>
                                            <p:cond delay="0"/>
                                          </p:stCondLst>
                                        </p:cTn>
                                        <p:tgtEl>
                                          <p:spTgt spid="77"/>
                                        </p:tgtEl>
                                        <p:attrNameLst>
                                          <p:attrName>style.visibility</p:attrName>
                                        </p:attrNameLst>
                                      </p:cBhvr>
                                      <p:to>
                                        <p:strVal val="hidden"/>
                                      </p:to>
                                    </p:set>
                                  </p:childTnLst>
                                </p:cTn>
                              </p:par>
                              <p:par>
                                <p:cTn id="115" presetID="1" presetClass="entr" presetSubtype="0" fill="hold" grpId="0" nodeType="withEffect">
                                  <p:stCondLst>
                                    <p:cond delay="0"/>
                                  </p:stCondLst>
                                  <p:childTnLst>
                                    <p:set>
                                      <p:cBhvr>
                                        <p:cTn id="116" dur="1" fill="hold">
                                          <p:stCondLst>
                                            <p:cond delay="0"/>
                                          </p:stCondLst>
                                        </p:cTn>
                                        <p:tgtEl>
                                          <p:spTgt spid="85"/>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81"/>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83"/>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xit" presetSubtype="0" fill="hold" grpId="1" nodeType="clickEffect">
                                  <p:stCondLst>
                                    <p:cond delay="0"/>
                                  </p:stCondLst>
                                  <p:childTnLst>
                                    <p:set>
                                      <p:cBhvr>
                                        <p:cTn id="124" dur="1" fill="hold">
                                          <p:stCondLst>
                                            <p:cond delay="0"/>
                                          </p:stCondLst>
                                        </p:cTn>
                                        <p:tgtEl>
                                          <p:spTgt spid="85"/>
                                        </p:tgtEl>
                                        <p:attrNameLst>
                                          <p:attrName>style.visibility</p:attrName>
                                        </p:attrNameLst>
                                      </p:cBhvr>
                                      <p:to>
                                        <p:strVal val="hidden"/>
                                      </p:to>
                                    </p:set>
                                  </p:childTnLst>
                                </p:cTn>
                              </p:par>
                              <p:par>
                                <p:cTn id="125" presetID="1" presetClass="exit" presetSubtype="0" fill="hold" nodeType="withEffect">
                                  <p:stCondLst>
                                    <p:cond delay="0"/>
                                  </p:stCondLst>
                                  <p:childTnLst>
                                    <p:set>
                                      <p:cBhvr>
                                        <p:cTn id="126" dur="1" fill="hold">
                                          <p:stCondLst>
                                            <p:cond delay="0"/>
                                          </p:stCondLst>
                                        </p:cTn>
                                        <p:tgtEl>
                                          <p:spTgt spid="81"/>
                                        </p:tgtEl>
                                        <p:attrNameLst>
                                          <p:attrName>style.visibility</p:attrName>
                                        </p:attrNameLst>
                                      </p:cBhvr>
                                      <p:to>
                                        <p:strVal val="hidden"/>
                                      </p:to>
                                    </p:set>
                                  </p:childTnLst>
                                </p:cTn>
                              </p:par>
                              <p:par>
                                <p:cTn id="127" presetID="1" presetClass="exit" presetSubtype="0" fill="hold" nodeType="withEffect">
                                  <p:stCondLst>
                                    <p:cond delay="0"/>
                                  </p:stCondLst>
                                  <p:childTnLst>
                                    <p:set>
                                      <p:cBhvr>
                                        <p:cTn id="128" dur="1" fill="hold">
                                          <p:stCondLst>
                                            <p:cond delay="0"/>
                                          </p:stCondLst>
                                        </p:cTn>
                                        <p:tgtEl>
                                          <p:spTgt spid="83"/>
                                        </p:tgtEl>
                                        <p:attrNameLst>
                                          <p:attrName>style.visibility</p:attrName>
                                        </p:attrNameLst>
                                      </p:cBhvr>
                                      <p:to>
                                        <p:strVal val="hidden"/>
                                      </p:to>
                                    </p:set>
                                  </p:childTnLst>
                                </p:cTn>
                              </p:par>
                              <p:par>
                                <p:cTn id="129" presetID="1" presetClass="entr" presetSubtype="0" fill="hold" grpId="0" nodeType="withEffect">
                                  <p:stCondLst>
                                    <p:cond delay="0"/>
                                  </p:stCondLst>
                                  <p:childTnLst>
                                    <p:set>
                                      <p:cBhvr>
                                        <p:cTn id="130" dur="1" fill="hold">
                                          <p:stCondLst>
                                            <p:cond delay="0"/>
                                          </p:stCondLst>
                                        </p:cTn>
                                        <p:tgtEl>
                                          <p:spTgt spid="92"/>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87"/>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89"/>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xit" presetSubtype="0" fill="hold" grpId="1" nodeType="clickEffect">
                                  <p:stCondLst>
                                    <p:cond delay="0"/>
                                  </p:stCondLst>
                                  <p:childTnLst>
                                    <p:set>
                                      <p:cBhvr>
                                        <p:cTn id="138" dur="1" fill="hold">
                                          <p:stCondLst>
                                            <p:cond delay="0"/>
                                          </p:stCondLst>
                                        </p:cTn>
                                        <p:tgtEl>
                                          <p:spTgt spid="92"/>
                                        </p:tgtEl>
                                        <p:attrNameLst>
                                          <p:attrName>style.visibility</p:attrName>
                                        </p:attrNameLst>
                                      </p:cBhvr>
                                      <p:to>
                                        <p:strVal val="hidden"/>
                                      </p:to>
                                    </p:set>
                                  </p:childTnLst>
                                </p:cTn>
                              </p:par>
                              <p:par>
                                <p:cTn id="139" presetID="1" presetClass="exit" presetSubtype="0" fill="hold" nodeType="withEffect">
                                  <p:stCondLst>
                                    <p:cond delay="0"/>
                                  </p:stCondLst>
                                  <p:childTnLst>
                                    <p:set>
                                      <p:cBhvr>
                                        <p:cTn id="140" dur="1" fill="hold">
                                          <p:stCondLst>
                                            <p:cond delay="0"/>
                                          </p:stCondLst>
                                        </p:cTn>
                                        <p:tgtEl>
                                          <p:spTgt spid="87"/>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89"/>
                                        </p:tgtEl>
                                        <p:attrNameLst>
                                          <p:attrName>style.visibility</p:attrName>
                                        </p:attrNameLst>
                                      </p:cBhvr>
                                      <p:to>
                                        <p:strVal val="hidden"/>
                                      </p:to>
                                    </p:set>
                                  </p:childTnLst>
                                </p:cTn>
                              </p:par>
                              <p:par>
                                <p:cTn id="143" presetID="1" presetClass="entr" presetSubtype="0" fill="hold" grpId="0" nodeType="withEffect">
                                  <p:stCondLst>
                                    <p:cond delay="0"/>
                                  </p:stCondLst>
                                  <p:childTnLst>
                                    <p:set>
                                      <p:cBhvr>
                                        <p:cTn id="144" dur="1" fill="hold">
                                          <p:stCondLst>
                                            <p:cond delay="0"/>
                                          </p:stCondLst>
                                        </p:cTn>
                                        <p:tgtEl>
                                          <p:spTgt spid="99"/>
                                        </p:tgtEl>
                                        <p:attrNameLst>
                                          <p:attrName>style.visibility</p:attrName>
                                        </p:attrNameLst>
                                      </p:cBhvr>
                                      <p:to>
                                        <p:strVal val="visible"/>
                                      </p:to>
                                    </p:set>
                                  </p:childTnLst>
                                </p:cTn>
                              </p:par>
                              <p:par>
                                <p:cTn id="145" presetID="1" presetClass="entr" presetSubtype="0" fill="hold" nodeType="withEffect">
                                  <p:stCondLst>
                                    <p:cond delay="0"/>
                                  </p:stCondLst>
                                  <p:childTnLst>
                                    <p:set>
                                      <p:cBhvr>
                                        <p:cTn id="146" dur="1" fill="hold">
                                          <p:stCondLst>
                                            <p:cond delay="0"/>
                                          </p:stCondLst>
                                        </p:cTn>
                                        <p:tgtEl>
                                          <p:spTgt spid="95"/>
                                        </p:tgtEl>
                                        <p:attrNameLst>
                                          <p:attrName>style.visibility</p:attrName>
                                        </p:attrNameLst>
                                      </p:cBhvr>
                                      <p:to>
                                        <p:strVal val="visible"/>
                                      </p:to>
                                    </p:set>
                                  </p:childTnLst>
                                </p:cTn>
                              </p:par>
                              <p:par>
                                <p:cTn id="147" presetID="1" presetClass="entr" presetSubtype="0" fill="hold" nodeType="withEffect">
                                  <p:stCondLst>
                                    <p:cond delay="0"/>
                                  </p:stCondLst>
                                  <p:childTnLst>
                                    <p:set>
                                      <p:cBhvr>
                                        <p:cTn id="148" dur="1" fill="hold">
                                          <p:stCondLst>
                                            <p:cond delay="0"/>
                                          </p:stCondLst>
                                        </p:cTn>
                                        <p:tgtEl>
                                          <p:spTgt spid="97"/>
                                        </p:tgtEl>
                                        <p:attrNameLst>
                                          <p:attrName>style.visibility</p:attrName>
                                        </p:attrNameLst>
                                      </p:cBhvr>
                                      <p:to>
                                        <p:strVal val="visible"/>
                                      </p:to>
                                    </p:set>
                                  </p:childTnLst>
                                </p:cTn>
                              </p:par>
                            </p:childTnLst>
                          </p:cTn>
                        </p:par>
                      </p:childTnLst>
                    </p:cTn>
                  </p:par>
                  <p:par>
                    <p:cTn id="149" fill="hold">
                      <p:stCondLst>
                        <p:cond delay="indefinite"/>
                      </p:stCondLst>
                      <p:childTnLst>
                        <p:par>
                          <p:cTn id="150" fill="hold">
                            <p:stCondLst>
                              <p:cond delay="0"/>
                            </p:stCondLst>
                            <p:childTnLst>
                              <p:par>
                                <p:cTn id="151" presetID="1" presetClass="exit" presetSubtype="0" fill="hold" grpId="1" nodeType="clickEffect">
                                  <p:stCondLst>
                                    <p:cond delay="0"/>
                                  </p:stCondLst>
                                  <p:childTnLst>
                                    <p:set>
                                      <p:cBhvr>
                                        <p:cTn id="152" dur="1" fill="hold">
                                          <p:stCondLst>
                                            <p:cond delay="0"/>
                                          </p:stCondLst>
                                        </p:cTn>
                                        <p:tgtEl>
                                          <p:spTgt spid="99"/>
                                        </p:tgtEl>
                                        <p:attrNameLst>
                                          <p:attrName>style.visibility</p:attrName>
                                        </p:attrNameLst>
                                      </p:cBhvr>
                                      <p:to>
                                        <p:strVal val="hidden"/>
                                      </p:to>
                                    </p:set>
                                  </p:childTnLst>
                                </p:cTn>
                              </p:par>
                              <p:par>
                                <p:cTn id="153" presetID="1" presetClass="exit" presetSubtype="0" fill="hold" nodeType="withEffect">
                                  <p:stCondLst>
                                    <p:cond delay="0"/>
                                  </p:stCondLst>
                                  <p:childTnLst>
                                    <p:set>
                                      <p:cBhvr>
                                        <p:cTn id="154" dur="1" fill="hold">
                                          <p:stCondLst>
                                            <p:cond delay="0"/>
                                          </p:stCondLst>
                                        </p:cTn>
                                        <p:tgtEl>
                                          <p:spTgt spid="95"/>
                                        </p:tgtEl>
                                        <p:attrNameLst>
                                          <p:attrName>style.visibility</p:attrName>
                                        </p:attrNameLst>
                                      </p:cBhvr>
                                      <p:to>
                                        <p:strVal val="hidden"/>
                                      </p:to>
                                    </p:set>
                                  </p:childTnLst>
                                </p:cTn>
                              </p:par>
                              <p:par>
                                <p:cTn id="155" presetID="1" presetClass="exit" presetSubtype="0" fill="hold" nodeType="withEffect">
                                  <p:stCondLst>
                                    <p:cond delay="0"/>
                                  </p:stCondLst>
                                  <p:childTnLst>
                                    <p:set>
                                      <p:cBhvr>
                                        <p:cTn id="156" dur="1" fill="hold">
                                          <p:stCondLst>
                                            <p:cond delay="0"/>
                                          </p:stCondLst>
                                        </p:cTn>
                                        <p:tgtEl>
                                          <p:spTgt spid="97"/>
                                        </p:tgtEl>
                                        <p:attrNameLst>
                                          <p:attrName>style.visibility</p:attrName>
                                        </p:attrNameLst>
                                      </p:cBhvr>
                                      <p:to>
                                        <p:strVal val="hidden"/>
                                      </p:to>
                                    </p:set>
                                  </p:childTnLst>
                                </p:cTn>
                              </p:par>
                              <p:par>
                                <p:cTn id="157" presetID="1" presetClass="entr" presetSubtype="0" fill="hold" grpId="0" nodeType="withEffect">
                                  <p:stCondLst>
                                    <p:cond delay="0"/>
                                  </p:stCondLst>
                                  <p:childTnLst>
                                    <p:set>
                                      <p:cBhvr>
                                        <p:cTn id="158" dur="1" fill="hold">
                                          <p:stCondLst>
                                            <p:cond delay="0"/>
                                          </p:stCondLst>
                                        </p:cTn>
                                        <p:tgtEl>
                                          <p:spTgt spid="106"/>
                                        </p:tgtEl>
                                        <p:attrNameLst>
                                          <p:attrName>style.visibility</p:attrName>
                                        </p:attrNameLst>
                                      </p:cBhvr>
                                      <p:to>
                                        <p:strVal val="visible"/>
                                      </p:to>
                                    </p:set>
                                  </p:childTnLst>
                                </p:cTn>
                              </p:par>
                              <p:par>
                                <p:cTn id="159" presetID="1" presetClass="entr" presetSubtype="0" fill="hold" nodeType="withEffect">
                                  <p:stCondLst>
                                    <p:cond delay="0"/>
                                  </p:stCondLst>
                                  <p:childTnLst>
                                    <p:set>
                                      <p:cBhvr>
                                        <p:cTn id="160" dur="1" fill="hold">
                                          <p:stCondLst>
                                            <p:cond delay="0"/>
                                          </p:stCondLst>
                                        </p:cTn>
                                        <p:tgtEl>
                                          <p:spTgt spid="103"/>
                                        </p:tgtEl>
                                        <p:attrNameLst>
                                          <p:attrName>style.visibility</p:attrName>
                                        </p:attrNameLst>
                                      </p:cBhvr>
                                      <p:to>
                                        <p:strVal val="visible"/>
                                      </p:to>
                                    </p:set>
                                  </p:childTnLst>
                                </p:cTn>
                              </p:par>
                            </p:childTnLst>
                          </p:cTn>
                        </p:par>
                      </p:childTnLst>
                    </p:cTn>
                  </p:par>
                  <p:par>
                    <p:cTn id="161" fill="hold">
                      <p:stCondLst>
                        <p:cond delay="indefinite"/>
                      </p:stCondLst>
                      <p:childTnLst>
                        <p:par>
                          <p:cTn id="162" fill="hold">
                            <p:stCondLst>
                              <p:cond delay="0"/>
                            </p:stCondLst>
                            <p:childTnLst>
                              <p:par>
                                <p:cTn id="163" presetID="1" presetClass="exit" presetSubtype="0" fill="hold" grpId="1" nodeType="clickEffect">
                                  <p:stCondLst>
                                    <p:cond delay="0"/>
                                  </p:stCondLst>
                                  <p:childTnLst>
                                    <p:set>
                                      <p:cBhvr>
                                        <p:cTn id="164" dur="1" fill="hold">
                                          <p:stCondLst>
                                            <p:cond delay="0"/>
                                          </p:stCondLst>
                                        </p:cTn>
                                        <p:tgtEl>
                                          <p:spTgt spid="106"/>
                                        </p:tgtEl>
                                        <p:attrNameLst>
                                          <p:attrName>style.visibility</p:attrName>
                                        </p:attrNameLst>
                                      </p:cBhvr>
                                      <p:to>
                                        <p:strVal val="hidden"/>
                                      </p:to>
                                    </p:set>
                                  </p:childTnLst>
                                </p:cTn>
                              </p:par>
                              <p:par>
                                <p:cTn id="165" presetID="1" presetClass="exit" presetSubtype="0" fill="hold" nodeType="withEffect">
                                  <p:stCondLst>
                                    <p:cond delay="0"/>
                                  </p:stCondLst>
                                  <p:childTnLst>
                                    <p:set>
                                      <p:cBhvr>
                                        <p:cTn id="166" dur="1" fill="hold">
                                          <p:stCondLst>
                                            <p:cond delay="0"/>
                                          </p:stCondLst>
                                        </p:cTn>
                                        <p:tgtEl>
                                          <p:spTgt spid="103"/>
                                        </p:tgtEl>
                                        <p:attrNameLst>
                                          <p:attrName>style.visibility</p:attrName>
                                        </p:attrNameLst>
                                      </p:cBhvr>
                                      <p:to>
                                        <p:strVal val="hidden"/>
                                      </p:to>
                                    </p:set>
                                  </p:childTnLst>
                                </p:cTn>
                              </p:par>
                              <p:par>
                                <p:cTn id="167" presetID="1" presetClass="entr" presetSubtype="0" fill="hold" grpId="0" nodeType="withEffect">
                                  <p:stCondLst>
                                    <p:cond delay="0"/>
                                  </p:stCondLst>
                                  <p:childTnLst>
                                    <p:set>
                                      <p:cBhvr>
                                        <p:cTn id="168" dur="1" fill="hold">
                                          <p:stCondLst>
                                            <p:cond delay="0"/>
                                          </p:stCondLst>
                                        </p:cTn>
                                        <p:tgtEl>
                                          <p:spTgt spid="111"/>
                                        </p:tgtEl>
                                        <p:attrNameLst>
                                          <p:attrName>style.visibility</p:attrName>
                                        </p:attrNameLst>
                                      </p:cBhvr>
                                      <p:to>
                                        <p:strVal val="visible"/>
                                      </p:to>
                                    </p:set>
                                  </p:childTnLst>
                                </p:cTn>
                              </p:par>
                              <p:par>
                                <p:cTn id="169" presetID="1" presetClass="entr" presetSubtype="0" fill="hold" nodeType="withEffect">
                                  <p:stCondLst>
                                    <p:cond delay="0"/>
                                  </p:stCondLst>
                                  <p:childTnLst>
                                    <p:set>
                                      <p:cBhvr>
                                        <p:cTn id="170" dur="1" fill="hold">
                                          <p:stCondLst>
                                            <p:cond delay="0"/>
                                          </p:stCondLst>
                                        </p:cTn>
                                        <p:tgtEl>
                                          <p:spTgt spid="107"/>
                                        </p:tgtEl>
                                        <p:attrNameLst>
                                          <p:attrName>style.visibility</p:attrName>
                                        </p:attrNameLst>
                                      </p:cBhvr>
                                      <p:to>
                                        <p:strVal val="visible"/>
                                      </p:to>
                                    </p:set>
                                  </p:childTnLst>
                                </p:cTn>
                              </p:par>
                              <p:par>
                                <p:cTn id="171" presetID="1" presetClass="entr" presetSubtype="0" fill="hold" nodeType="withEffect">
                                  <p:stCondLst>
                                    <p:cond delay="0"/>
                                  </p:stCondLst>
                                  <p:childTnLst>
                                    <p:set>
                                      <p:cBhvr>
                                        <p:cTn id="172" dur="1" fill="hold">
                                          <p:stCondLst>
                                            <p:cond delay="0"/>
                                          </p:stCondLst>
                                        </p:cTn>
                                        <p:tgtEl>
                                          <p:spTgt spid="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P spid="44" grpId="0"/>
      <p:bldP spid="44" grpId="1"/>
      <p:bldP spid="55" grpId="0"/>
      <p:bldP spid="55" grpId="1"/>
      <p:bldP spid="63" grpId="0"/>
      <p:bldP spid="63" grpId="1"/>
      <p:bldP spid="28692" grpId="0" animBg="1"/>
      <p:bldP spid="28692" grpId="1" animBg="1"/>
      <p:bldP spid="73" grpId="0"/>
      <p:bldP spid="73" grpId="1"/>
      <p:bldP spid="75" grpId="0" animBg="1"/>
      <p:bldP spid="80" grpId="0"/>
      <p:bldP spid="80" grpId="1"/>
      <p:bldP spid="85" grpId="0"/>
      <p:bldP spid="85" grpId="1"/>
      <p:bldP spid="92" grpId="0"/>
      <p:bldP spid="92" grpId="1"/>
      <p:bldP spid="99" grpId="0"/>
      <p:bldP spid="99" grpId="1"/>
      <p:bldP spid="106" grpId="0"/>
      <p:bldP spid="106" grpId="1"/>
      <p:bldP spid="11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304800"/>
            <a:ext cx="8229600" cy="914400"/>
          </a:xfrm>
        </p:spPr>
        <p:txBody>
          <a:bodyPr/>
          <a:lstStyle/>
          <a:p>
            <a:pPr eaLnBrk="1" hangingPunct="1"/>
            <a:r>
              <a:rPr lang="en-US" sz="3600" b="1">
                <a:solidFill>
                  <a:schemeClr val="tx1"/>
                </a:solidFill>
              </a:rPr>
              <a:t>How many can you remember?</a:t>
            </a:r>
          </a:p>
        </p:txBody>
      </p:sp>
      <p:sp>
        <p:nvSpPr>
          <p:cNvPr id="41988" name="Oval 4"/>
          <p:cNvSpPr>
            <a:spLocks noChangeArrowheads="1"/>
          </p:cNvSpPr>
          <p:nvPr/>
        </p:nvSpPr>
        <p:spPr bwMode="auto">
          <a:xfrm>
            <a:off x="1981200" y="1302424"/>
            <a:ext cx="259766" cy="519351"/>
          </a:xfrm>
          <a:prstGeom prst="ellips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endParaRPr lang="en-US" b="1">
              <a:solidFill>
                <a:srgbClr val="FF6600"/>
              </a:solidFill>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857" t="18623" r="16190" b="3146"/>
          <a:stretch/>
        </p:blipFill>
        <p:spPr>
          <a:xfrm>
            <a:off x="181112" y="1366696"/>
            <a:ext cx="8806858" cy="4800600"/>
          </a:xfrm>
          <a:prstGeom prst="rect">
            <a:avLst/>
          </a:prstGeom>
        </p:spPr>
      </p:pic>
      <p:cxnSp>
        <p:nvCxnSpPr>
          <p:cNvPr id="3" name="Straight Arrow Connector 2"/>
          <p:cNvCxnSpPr/>
          <p:nvPr/>
        </p:nvCxnSpPr>
        <p:spPr>
          <a:xfrm>
            <a:off x="3124200" y="1366696"/>
            <a:ext cx="1219200" cy="1147904"/>
          </a:xfrm>
          <a:prstGeom prst="straightConnector1">
            <a:avLst/>
          </a:prstGeom>
          <a:ln>
            <a:solidFill>
              <a:srgbClr val="FF0066"/>
            </a:solidFill>
            <a:tailEnd type="arrow"/>
          </a:ln>
        </p:spPr>
        <p:style>
          <a:lnRef idx="3">
            <a:schemeClr val="dk1"/>
          </a:lnRef>
          <a:fillRef idx="0">
            <a:schemeClr val="dk1"/>
          </a:fillRef>
          <a:effectRef idx="2">
            <a:schemeClr val="dk1"/>
          </a:effectRef>
          <a:fontRef idx="minor">
            <a:schemeClr val="tx1"/>
          </a:fontRef>
        </p:style>
      </p:cxnSp>
      <p:cxnSp>
        <p:nvCxnSpPr>
          <p:cNvPr id="8" name="Straight Arrow Connector 7"/>
          <p:cNvCxnSpPr/>
          <p:nvPr/>
        </p:nvCxnSpPr>
        <p:spPr>
          <a:xfrm>
            <a:off x="2514600" y="1519096"/>
            <a:ext cx="1219200" cy="1147904"/>
          </a:xfrm>
          <a:prstGeom prst="straightConnector1">
            <a:avLst/>
          </a:prstGeom>
          <a:ln>
            <a:solidFill>
              <a:srgbClr val="FF0066"/>
            </a:solidFill>
            <a:tailEnd type="arrow"/>
          </a:ln>
        </p:spPr>
        <p:style>
          <a:lnRef idx="3">
            <a:schemeClr val="dk1"/>
          </a:lnRef>
          <a:fillRef idx="0">
            <a:schemeClr val="dk1"/>
          </a:fillRef>
          <a:effectRef idx="2">
            <a:schemeClr val="dk1"/>
          </a:effectRef>
          <a:fontRef idx="minor">
            <a:schemeClr val="tx1"/>
          </a:fontRef>
        </p:style>
      </p:cxnSp>
      <p:cxnSp>
        <p:nvCxnSpPr>
          <p:cNvPr id="9" name="Straight Arrow Connector 8"/>
          <p:cNvCxnSpPr/>
          <p:nvPr/>
        </p:nvCxnSpPr>
        <p:spPr>
          <a:xfrm flipH="1">
            <a:off x="5551714" y="1219200"/>
            <a:ext cx="1611086" cy="1093475"/>
          </a:xfrm>
          <a:prstGeom prst="straightConnector1">
            <a:avLst/>
          </a:prstGeom>
          <a:ln>
            <a:solidFill>
              <a:srgbClr val="FF0066"/>
            </a:solidFill>
            <a:tailEnd type="arrow"/>
          </a:ln>
        </p:spPr>
        <p:style>
          <a:lnRef idx="3">
            <a:schemeClr val="dk1"/>
          </a:lnRef>
          <a:fillRef idx="0">
            <a:schemeClr val="dk1"/>
          </a:fillRef>
          <a:effectRef idx="2">
            <a:schemeClr val="dk1"/>
          </a:effectRef>
          <a:fontRef idx="minor">
            <a:schemeClr val="tx1"/>
          </a:fontRef>
        </p:style>
      </p:cxnSp>
      <p:cxnSp>
        <p:nvCxnSpPr>
          <p:cNvPr id="11" name="Straight Arrow Connector 10"/>
          <p:cNvCxnSpPr/>
          <p:nvPr/>
        </p:nvCxnSpPr>
        <p:spPr>
          <a:xfrm flipV="1">
            <a:off x="838200" y="3012990"/>
            <a:ext cx="914400" cy="1991105"/>
          </a:xfrm>
          <a:prstGeom prst="straightConnector1">
            <a:avLst/>
          </a:prstGeom>
          <a:ln>
            <a:solidFill>
              <a:srgbClr val="FF0066"/>
            </a:solidFill>
            <a:tailEnd type="arrow"/>
          </a:ln>
        </p:spPr>
        <p:style>
          <a:lnRef idx="3">
            <a:schemeClr val="dk1"/>
          </a:lnRef>
          <a:fillRef idx="0">
            <a:schemeClr val="dk1"/>
          </a:fillRef>
          <a:effectRef idx="2">
            <a:schemeClr val="dk1"/>
          </a:effectRef>
          <a:fontRef idx="minor">
            <a:schemeClr val="tx1"/>
          </a:fontRef>
        </p:style>
      </p:cxnSp>
      <p:cxnSp>
        <p:nvCxnSpPr>
          <p:cNvPr id="12" name="Straight Arrow Connector 11"/>
          <p:cNvCxnSpPr/>
          <p:nvPr/>
        </p:nvCxnSpPr>
        <p:spPr>
          <a:xfrm>
            <a:off x="1560286" y="1711508"/>
            <a:ext cx="1219200" cy="1147904"/>
          </a:xfrm>
          <a:prstGeom prst="straightConnector1">
            <a:avLst/>
          </a:prstGeom>
          <a:ln>
            <a:solidFill>
              <a:srgbClr val="FF0066"/>
            </a:solidFill>
            <a:tailEnd type="arrow"/>
          </a:ln>
        </p:spPr>
        <p:style>
          <a:lnRef idx="3">
            <a:schemeClr val="dk1"/>
          </a:lnRef>
          <a:fillRef idx="0">
            <a:schemeClr val="dk1"/>
          </a:fillRef>
          <a:effectRef idx="2">
            <a:schemeClr val="dk1"/>
          </a:effectRef>
          <a:fontRef idx="minor">
            <a:schemeClr val="tx1"/>
          </a:fontRef>
        </p:style>
      </p:cxnSp>
      <p:cxnSp>
        <p:nvCxnSpPr>
          <p:cNvPr id="13" name="Straight Arrow Connector 12"/>
          <p:cNvCxnSpPr/>
          <p:nvPr/>
        </p:nvCxnSpPr>
        <p:spPr>
          <a:xfrm flipH="1">
            <a:off x="7565572" y="2093048"/>
            <a:ext cx="771071" cy="755478"/>
          </a:xfrm>
          <a:prstGeom prst="straightConnector1">
            <a:avLst/>
          </a:prstGeom>
          <a:ln>
            <a:solidFill>
              <a:srgbClr val="FF0066"/>
            </a:solidFill>
            <a:tailEnd type="arrow"/>
          </a:ln>
        </p:spPr>
        <p:style>
          <a:lnRef idx="3">
            <a:schemeClr val="dk1"/>
          </a:lnRef>
          <a:fillRef idx="0">
            <a:schemeClr val="dk1"/>
          </a:fillRef>
          <a:effectRef idx="2">
            <a:schemeClr val="dk1"/>
          </a:effectRef>
          <a:fontRef idx="minor">
            <a:schemeClr val="tx1"/>
          </a:fontRef>
        </p:style>
      </p:cxnSp>
      <p:cxnSp>
        <p:nvCxnSpPr>
          <p:cNvPr id="15" name="Straight Arrow Connector 14"/>
          <p:cNvCxnSpPr>
            <a:stCxn id="21" idx="0"/>
          </p:cNvCxnSpPr>
          <p:nvPr/>
        </p:nvCxnSpPr>
        <p:spPr>
          <a:xfrm flipV="1">
            <a:off x="3378042" y="4000059"/>
            <a:ext cx="965358" cy="2210781"/>
          </a:xfrm>
          <a:prstGeom prst="straightConnector1">
            <a:avLst/>
          </a:prstGeom>
          <a:ln>
            <a:solidFill>
              <a:srgbClr val="FF0066"/>
            </a:solidFill>
            <a:tailEnd type="arrow"/>
          </a:ln>
        </p:spPr>
        <p:style>
          <a:lnRef idx="3">
            <a:schemeClr val="dk1"/>
          </a:lnRef>
          <a:fillRef idx="0">
            <a:schemeClr val="dk1"/>
          </a:fillRef>
          <a:effectRef idx="2">
            <a:schemeClr val="dk1"/>
          </a:effectRef>
          <a:fontRef idx="minor">
            <a:schemeClr val="tx1"/>
          </a:fontRef>
        </p:style>
      </p:cxnSp>
      <p:cxnSp>
        <p:nvCxnSpPr>
          <p:cNvPr id="17" name="Straight Arrow Connector 16"/>
          <p:cNvCxnSpPr/>
          <p:nvPr/>
        </p:nvCxnSpPr>
        <p:spPr>
          <a:xfrm>
            <a:off x="1447800" y="1219200"/>
            <a:ext cx="304800" cy="1560065"/>
          </a:xfrm>
          <a:prstGeom prst="straightConnector1">
            <a:avLst/>
          </a:prstGeom>
          <a:ln>
            <a:solidFill>
              <a:srgbClr val="FF0066"/>
            </a:solidFill>
            <a:tailEnd type="arrow"/>
          </a:ln>
        </p:spPr>
        <p:style>
          <a:lnRef idx="3">
            <a:schemeClr val="dk1"/>
          </a:lnRef>
          <a:fillRef idx="0">
            <a:schemeClr val="dk1"/>
          </a:fillRef>
          <a:effectRef idx="2">
            <a:schemeClr val="dk1"/>
          </a:effectRef>
          <a:fontRef idx="minor">
            <a:schemeClr val="tx1"/>
          </a:fontRef>
        </p:style>
      </p:cxnSp>
      <p:cxnSp>
        <p:nvCxnSpPr>
          <p:cNvPr id="18" name="Straight Arrow Connector 17"/>
          <p:cNvCxnSpPr/>
          <p:nvPr/>
        </p:nvCxnSpPr>
        <p:spPr>
          <a:xfrm flipH="1">
            <a:off x="7108371" y="1562100"/>
            <a:ext cx="664029" cy="1450890"/>
          </a:xfrm>
          <a:prstGeom prst="straightConnector1">
            <a:avLst/>
          </a:prstGeom>
          <a:ln>
            <a:solidFill>
              <a:srgbClr val="FF0066"/>
            </a:solidFill>
            <a:tailEnd type="arrow"/>
          </a:ln>
        </p:spPr>
        <p:style>
          <a:lnRef idx="3">
            <a:schemeClr val="dk1"/>
          </a:lnRef>
          <a:fillRef idx="0">
            <a:schemeClr val="dk1"/>
          </a:fillRef>
          <a:effectRef idx="2">
            <a:schemeClr val="dk1"/>
          </a:effectRef>
          <a:fontRef idx="minor">
            <a:schemeClr val="tx1"/>
          </a:fontRef>
        </p:style>
      </p:cxnSp>
      <p:cxnSp>
        <p:nvCxnSpPr>
          <p:cNvPr id="20" name="Straight Arrow Connector 19"/>
          <p:cNvCxnSpPr/>
          <p:nvPr/>
        </p:nvCxnSpPr>
        <p:spPr>
          <a:xfrm flipV="1">
            <a:off x="1447800" y="5079020"/>
            <a:ext cx="1371600" cy="1397980"/>
          </a:xfrm>
          <a:prstGeom prst="straightConnector1">
            <a:avLst/>
          </a:prstGeom>
          <a:ln>
            <a:solidFill>
              <a:srgbClr val="FF0066"/>
            </a:solidFill>
            <a:tailEnd type="arrow"/>
          </a:ln>
        </p:spPr>
        <p:style>
          <a:lnRef idx="3">
            <a:schemeClr val="dk1"/>
          </a:lnRef>
          <a:fillRef idx="0">
            <a:schemeClr val="dk1"/>
          </a:fillRef>
          <a:effectRef idx="2">
            <a:schemeClr val="dk1"/>
          </a:effectRef>
          <a:fontRef idx="minor">
            <a:schemeClr val="tx1"/>
          </a:fontRef>
        </p:style>
      </p:cxnSp>
      <p:sp>
        <p:nvSpPr>
          <p:cNvPr id="16" name="TextBox 15"/>
          <p:cNvSpPr txBox="1"/>
          <p:nvPr/>
        </p:nvSpPr>
        <p:spPr>
          <a:xfrm>
            <a:off x="181112" y="1377434"/>
            <a:ext cx="2943088" cy="369332"/>
          </a:xfrm>
          <a:prstGeom prst="rect">
            <a:avLst/>
          </a:prstGeom>
          <a:noFill/>
        </p:spPr>
        <p:txBody>
          <a:bodyPr wrap="square" rtlCol="0">
            <a:spAutoFit/>
          </a:bodyPr>
          <a:lstStyle/>
          <a:p>
            <a:pPr algn="ctr"/>
            <a:r>
              <a:rPr lang="en-US" b="1">
                <a:solidFill>
                  <a:srgbClr val="FF6600"/>
                </a:solidFill>
                <a:latin typeface="+mn-lt"/>
              </a:rPr>
              <a:t>Endoplasmic Reticulum</a:t>
            </a:r>
          </a:p>
        </p:txBody>
      </p:sp>
      <p:sp>
        <p:nvSpPr>
          <p:cNvPr id="23" name="TextBox 22"/>
          <p:cNvSpPr txBox="1"/>
          <p:nvPr/>
        </p:nvSpPr>
        <p:spPr>
          <a:xfrm>
            <a:off x="304800" y="926068"/>
            <a:ext cx="2539842" cy="369332"/>
          </a:xfrm>
          <a:prstGeom prst="rect">
            <a:avLst/>
          </a:prstGeom>
          <a:noFill/>
        </p:spPr>
        <p:txBody>
          <a:bodyPr wrap="square" rtlCol="0">
            <a:spAutoFit/>
          </a:bodyPr>
          <a:lstStyle/>
          <a:p>
            <a:pPr algn="ctr"/>
            <a:r>
              <a:rPr lang="en-US" b="1">
                <a:solidFill>
                  <a:srgbClr val="FF6600"/>
                </a:solidFill>
                <a:latin typeface="+mn-lt"/>
              </a:rPr>
              <a:t>Lysosome/Lytic Vacuole</a:t>
            </a:r>
          </a:p>
        </p:txBody>
      </p:sp>
      <p:sp>
        <p:nvSpPr>
          <p:cNvPr id="27" name="TextBox 26"/>
          <p:cNvSpPr txBox="1"/>
          <p:nvPr/>
        </p:nvSpPr>
        <p:spPr>
          <a:xfrm>
            <a:off x="1752600" y="1154668"/>
            <a:ext cx="1371600" cy="369332"/>
          </a:xfrm>
          <a:prstGeom prst="rect">
            <a:avLst/>
          </a:prstGeom>
          <a:noFill/>
        </p:spPr>
        <p:txBody>
          <a:bodyPr wrap="square" rtlCol="0">
            <a:spAutoFit/>
          </a:bodyPr>
          <a:lstStyle/>
          <a:p>
            <a:pPr algn="ctr"/>
            <a:r>
              <a:rPr lang="en-US" b="1">
                <a:solidFill>
                  <a:srgbClr val="FF6600"/>
                </a:solidFill>
                <a:latin typeface="+mn-lt"/>
              </a:rPr>
              <a:t>DNA</a:t>
            </a:r>
          </a:p>
        </p:txBody>
      </p:sp>
      <p:sp>
        <p:nvSpPr>
          <p:cNvPr id="28" name="TextBox 27"/>
          <p:cNvSpPr txBox="1"/>
          <p:nvPr/>
        </p:nvSpPr>
        <p:spPr>
          <a:xfrm>
            <a:off x="2438400" y="1078468"/>
            <a:ext cx="1371600" cy="369332"/>
          </a:xfrm>
          <a:prstGeom prst="rect">
            <a:avLst/>
          </a:prstGeom>
          <a:noFill/>
        </p:spPr>
        <p:txBody>
          <a:bodyPr wrap="square" rtlCol="0">
            <a:spAutoFit/>
          </a:bodyPr>
          <a:lstStyle/>
          <a:p>
            <a:pPr algn="ctr"/>
            <a:r>
              <a:rPr lang="en-US" b="1">
                <a:solidFill>
                  <a:srgbClr val="FF6600"/>
                </a:solidFill>
                <a:latin typeface="+mn-lt"/>
              </a:rPr>
              <a:t>Nucleolus</a:t>
            </a:r>
          </a:p>
        </p:txBody>
      </p:sp>
      <p:sp>
        <p:nvSpPr>
          <p:cNvPr id="2" name="TextBox 1"/>
          <p:cNvSpPr txBox="1"/>
          <p:nvPr/>
        </p:nvSpPr>
        <p:spPr>
          <a:xfrm>
            <a:off x="5867400" y="914400"/>
            <a:ext cx="2434770" cy="369332"/>
          </a:xfrm>
          <a:prstGeom prst="rect">
            <a:avLst/>
          </a:prstGeom>
          <a:noFill/>
        </p:spPr>
        <p:txBody>
          <a:bodyPr wrap="square" rtlCol="0">
            <a:spAutoFit/>
          </a:bodyPr>
          <a:lstStyle/>
          <a:p>
            <a:pPr algn="ctr"/>
            <a:r>
              <a:rPr lang="en-US" b="1">
                <a:solidFill>
                  <a:srgbClr val="FF6600"/>
                </a:solidFill>
                <a:latin typeface="+mj-lt"/>
              </a:rPr>
              <a:t>Nuclear Membrane</a:t>
            </a:r>
          </a:p>
        </p:txBody>
      </p:sp>
      <p:sp>
        <p:nvSpPr>
          <p:cNvPr id="21" name="TextBox 20"/>
          <p:cNvSpPr txBox="1"/>
          <p:nvPr/>
        </p:nvSpPr>
        <p:spPr>
          <a:xfrm>
            <a:off x="2160657" y="6210840"/>
            <a:ext cx="2434770" cy="369332"/>
          </a:xfrm>
          <a:prstGeom prst="rect">
            <a:avLst/>
          </a:prstGeom>
          <a:noFill/>
        </p:spPr>
        <p:txBody>
          <a:bodyPr wrap="square" rtlCol="0">
            <a:spAutoFit/>
          </a:bodyPr>
          <a:lstStyle/>
          <a:p>
            <a:pPr algn="ctr"/>
            <a:r>
              <a:rPr lang="en-US" b="1">
                <a:solidFill>
                  <a:srgbClr val="FF6600"/>
                </a:solidFill>
                <a:latin typeface="+mj-lt"/>
              </a:rPr>
              <a:t>Golgi Bodies</a:t>
            </a:r>
          </a:p>
        </p:txBody>
      </p:sp>
      <p:sp>
        <p:nvSpPr>
          <p:cNvPr id="22" name="TextBox 21"/>
          <p:cNvSpPr txBox="1"/>
          <p:nvPr/>
        </p:nvSpPr>
        <p:spPr>
          <a:xfrm>
            <a:off x="7086600" y="1219200"/>
            <a:ext cx="1386114" cy="369332"/>
          </a:xfrm>
          <a:prstGeom prst="rect">
            <a:avLst/>
          </a:prstGeom>
          <a:noFill/>
        </p:spPr>
        <p:txBody>
          <a:bodyPr wrap="square" rtlCol="0">
            <a:spAutoFit/>
          </a:bodyPr>
          <a:lstStyle/>
          <a:p>
            <a:pPr algn="ctr"/>
            <a:r>
              <a:rPr lang="en-US" b="1">
                <a:solidFill>
                  <a:srgbClr val="FF6600"/>
                </a:solidFill>
                <a:latin typeface="+mj-lt"/>
              </a:rPr>
              <a:t>Ribosome</a:t>
            </a:r>
          </a:p>
        </p:txBody>
      </p:sp>
      <p:sp>
        <p:nvSpPr>
          <p:cNvPr id="24" name="TextBox 23"/>
          <p:cNvSpPr txBox="1"/>
          <p:nvPr/>
        </p:nvSpPr>
        <p:spPr>
          <a:xfrm>
            <a:off x="7543800" y="1752600"/>
            <a:ext cx="1614714" cy="369332"/>
          </a:xfrm>
          <a:prstGeom prst="rect">
            <a:avLst/>
          </a:prstGeom>
          <a:noFill/>
        </p:spPr>
        <p:txBody>
          <a:bodyPr wrap="square" rtlCol="0">
            <a:spAutoFit/>
          </a:bodyPr>
          <a:lstStyle/>
          <a:p>
            <a:pPr algn="ctr"/>
            <a:r>
              <a:rPr lang="en-US" b="1">
                <a:solidFill>
                  <a:srgbClr val="FF6600"/>
                </a:solidFill>
                <a:latin typeface="+mj-lt"/>
              </a:rPr>
              <a:t>Mitochondria</a:t>
            </a:r>
          </a:p>
        </p:txBody>
      </p:sp>
      <p:sp>
        <p:nvSpPr>
          <p:cNvPr id="25" name="TextBox 24"/>
          <p:cNvSpPr txBox="1"/>
          <p:nvPr/>
        </p:nvSpPr>
        <p:spPr>
          <a:xfrm>
            <a:off x="304800" y="6412468"/>
            <a:ext cx="2434770" cy="369332"/>
          </a:xfrm>
          <a:prstGeom prst="rect">
            <a:avLst/>
          </a:prstGeom>
          <a:noFill/>
        </p:spPr>
        <p:txBody>
          <a:bodyPr wrap="square" rtlCol="0">
            <a:spAutoFit/>
          </a:bodyPr>
          <a:lstStyle/>
          <a:p>
            <a:pPr algn="ctr"/>
            <a:r>
              <a:rPr lang="en-US" b="1">
                <a:solidFill>
                  <a:srgbClr val="FF6600"/>
                </a:solidFill>
                <a:latin typeface="+mj-lt"/>
              </a:rPr>
              <a:t>Cell Membrane</a:t>
            </a:r>
          </a:p>
        </p:txBody>
      </p:sp>
      <p:sp>
        <p:nvSpPr>
          <p:cNvPr id="26" name="TextBox 25"/>
          <p:cNvSpPr txBox="1"/>
          <p:nvPr/>
        </p:nvSpPr>
        <p:spPr>
          <a:xfrm>
            <a:off x="5958113" y="6167296"/>
            <a:ext cx="1614714" cy="369332"/>
          </a:xfrm>
          <a:prstGeom prst="rect">
            <a:avLst/>
          </a:prstGeom>
          <a:noFill/>
        </p:spPr>
        <p:txBody>
          <a:bodyPr wrap="square" rtlCol="0">
            <a:spAutoFit/>
          </a:bodyPr>
          <a:lstStyle/>
          <a:p>
            <a:pPr algn="ctr"/>
            <a:r>
              <a:rPr lang="en-US" b="1">
                <a:solidFill>
                  <a:srgbClr val="FF6600"/>
                </a:solidFill>
                <a:latin typeface="+mj-lt"/>
              </a:rPr>
              <a:t>Cytoplasm</a:t>
            </a:r>
          </a:p>
        </p:txBody>
      </p:sp>
      <p:cxnSp>
        <p:nvCxnSpPr>
          <p:cNvPr id="29" name="Straight Arrow Connector 28"/>
          <p:cNvCxnSpPr>
            <a:stCxn id="26" idx="0"/>
          </p:cNvCxnSpPr>
          <p:nvPr/>
        </p:nvCxnSpPr>
        <p:spPr>
          <a:xfrm flipV="1">
            <a:off x="6765470" y="3840893"/>
            <a:ext cx="482679" cy="2326403"/>
          </a:xfrm>
          <a:prstGeom prst="straightConnector1">
            <a:avLst/>
          </a:prstGeom>
          <a:ln>
            <a:solidFill>
              <a:srgbClr val="FF0066"/>
            </a:solidFill>
            <a:tailEnd type="arrow"/>
          </a:ln>
        </p:spPr>
        <p:style>
          <a:lnRef idx="3">
            <a:schemeClr val="dk1"/>
          </a:lnRef>
          <a:fillRef idx="0">
            <a:schemeClr val="dk1"/>
          </a:fillRef>
          <a:effectRef idx="2">
            <a:schemeClr val="dk1"/>
          </a:effectRef>
          <a:fontRef idx="minor">
            <a:schemeClr val="tx1"/>
          </a:fontRef>
        </p:style>
      </p:cxnSp>
      <p:sp>
        <p:nvSpPr>
          <p:cNvPr id="33" name="TextBox 32"/>
          <p:cNvSpPr txBox="1"/>
          <p:nvPr/>
        </p:nvSpPr>
        <p:spPr>
          <a:xfrm>
            <a:off x="0" y="4920783"/>
            <a:ext cx="1614714" cy="369332"/>
          </a:xfrm>
          <a:prstGeom prst="rect">
            <a:avLst/>
          </a:prstGeom>
          <a:noFill/>
        </p:spPr>
        <p:txBody>
          <a:bodyPr wrap="square" rtlCol="0">
            <a:spAutoFit/>
          </a:bodyPr>
          <a:lstStyle/>
          <a:p>
            <a:pPr algn="ctr"/>
            <a:r>
              <a:rPr lang="en-US" b="1">
                <a:solidFill>
                  <a:srgbClr val="FF6600"/>
                </a:solidFill>
                <a:latin typeface="+mj-lt"/>
              </a:rPr>
              <a:t>Vacuole</a:t>
            </a:r>
          </a:p>
        </p:txBody>
      </p:sp>
      <p:sp>
        <p:nvSpPr>
          <p:cNvPr id="30" name="TextBox 29"/>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7"/>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2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additive="base">
                                        <p:cTn id="49" dur="500" fill="hold"/>
                                        <p:tgtEl>
                                          <p:spTgt spid="27"/>
                                        </p:tgtEl>
                                        <p:attrNameLst>
                                          <p:attrName>ppt_x</p:attrName>
                                        </p:attrNameLst>
                                      </p:cBhvr>
                                      <p:tavLst>
                                        <p:tav tm="0">
                                          <p:val>
                                            <p:strVal val="#ppt_x"/>
                                          </p:val>
                                        </p:tav>
                                        <p:tav tm="100000">
                                          <p:val>
                                            <p:strVal val="#ppt_x"/>
                                          </p:val>
                                        </p:tav>
                                      </p:tavLst>
                                    </p:anim>
                                    <p:anim calcmode="lin" valueType="num">
                                      <p:cBhvr additive="base">
                                        <p:cTn id="5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27"/>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8"/>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anim calcmode="lin" valueType="num">
                                      <p:cBhvr additive="base">
                                        <p:cTn id="61" dur="500" fill="hold"/>
                                        <p:tgtEl>
                                          <p:spTgt spid="3"/>
                                        </p:tgtEl>
                                        <p:attrNameLst>
                                          <p:attrName>ppt_x</p:attrName>
                                        </p:attrNameLst>
                                      </p:cBhvr>
                                      <p:tavLst>
                                        <p:tav tm="0">
                                          <p:val>
                                            <p:strVal val="#ppt_x"/>
                                          </p:val>
                                        </p:tav>
                                        <p:tav tm="100000">
                                          <p:val>
                                            <p:strVal val="#ppt_x"/>
                                          </p:val>
                                        </p:tav>
                                      </p:tavLst>
                                    </p:anim>
                                    <p:anim calcmode="lin" valueType="num">
                                      <p:cBhvr additive="base">
                                        <p:cTn id="6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anim calcmode="lin" valueType="num">
                                      <p:cBhvr additive="base">
                                        <p:cTn id="67" dur="500" fill="hold"/>
                                        <p:tgtEl>
                                          <p:spTgt spid="28"/>
                                        </p:tgtEl>
                                        <p:attrNameLst>
                                          <p:attrName>ppt_x</p:attrName>
                                        </p:attrNameLst>
                                      </p:cBhvr>
                                      <p:tavLst>
                                        <p:tav tm="0">
                                          <p:val>
                                            <p:strVal val="#ppt_x"/>
                                          </p:val>
                                        </p:tav>
                                        <p:tav tm="100000">
                                          <p:val>
                                            <p:strVal val="#ppt_x"/>
                                          </p:val>
                                        </p:tav>
                                      </p:tavLst>
                                    </p:anim>
                                    <p:anim calcmode="lin" valueType="num">
                                      <p:cBhvr additive="base">
                                        <p:cTn id="6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1" nodeType="clickEffect">
                                  <p:stCondLst>
                                    <p:cond delay="0"/>
                                  </p:stCondLst>
                                  <p:childTnLst>
                                    <p:set>
                                      <p:cBhvr>
                                        <p:cTn id="72" dur="1" fill="hold">
                                          <p:stCondLst>
                                            <p:cond delay="0"/>
                                          </p:stCondLst>
                                        </p:cTn>
                                        <p:tgtEl>
                                          <p:spTgt spid="28"/>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3"/>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9"/>
                                        </p:tgtEl>
                                        <p:attrNameLst>
                                          <p:attrName>style.visibility</p:attrName>
                                        </p:attrNameLst>
                                      </p:cBhvr>
                                      <p:to>
                                        <p:strVal val="visible"/>
                                      </p:to>
                                    </p:set>
                                    <p:anim calcmode="lin" valueType="num">
                                      <p:cBhvr additive="base">
                                        <p:cTn id="79" dur="500" fill="hold"/>
                                        <p:tgtEl>
                                          <p:spTgt spid="9"/>
                                        </p:tgtEl>
                                        <p:attrNameLst>
                                          <p:attrName>ppt_x</p:attrName>
                                        </p:attrNameLst>
                                      </p:cBhvr>
                                      <p:tavLst>
                                        <p:tav tm="0">
                                          <p:val>
                                            <p:strVal val="#ppt_x"/>
                                          </p:val>
                                        </p:tav>
                                        <p:tav tm="100000">
                                          <p:val>
                                            <p:strVal val="#ppt_x"/>
                                          </p:val>
                                        </p:tav>
                                      </p:tavLst>
                                    </p:anim>
                                    <p:anim calcmode="lin" valueType="num">
                                      <p:cBhvr additive="base">
                                        <p:cTn id="8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
                                        </p:tgtEl>
                                        <p:attrNameLst>
                                          <p:attrName>style.visibility</p:attrName>
                                        </p:attrNameLst>
                                      </p:cBhvr>
                                      <p:to>
                                        <p:strVal val="visible"/>
                                      </p:to>
                                    </p:set>
                                    <p:anim calcmode="lin" valueType="num">
                                      <p:cBhvr additive="base">
                                        <p:cTn id="85" dur="500" fill="hold"/>
                                        <p:tgtEl>
                                          <p:spTgt spid="2"/>
                                        </p:tgtEl>
                                        <p:attrNameLst>
                                          <p:attrName>ppt_x</p:attrName>
                                        </p:attrNameLst>
                                      </p:cBhvr>
                                      <p:tavLst>
                                        <p:tav tm="0">
                                          <p:val>
                                            <p:strVal val="#ppt_x"/>
                                          </p:val>
                                        </p:tav>
                                        <p:tav tm="100000">
                                          <p:val>
                                            <p:strVal val="#ppt_x"/>
                                          </p:val>
                                        </p:tav>
                                      </p:tavLst>
                                    </p:anim>
                                    <p:anim calcmode="lin" valueType="num">
                                      <p:cBhvr additive="base">
                                        <p:cTn id="8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1" nodeType="clickEffect">
                                  <p:stCondLst>
                                    <p:cond delay="0"/>
                                  </p:stCondLst>
                                  <p:childTnLst>
                                    <p:set>
                                      <p:cBhvr>
                                        <p:cTn id="90" dur="1" fill="hold">
                                          <p:stCondLst>
                                            <p:cond delay="0"/>
                                          </p:stCondLst>
                                        </p:cTn>
                                        <p:tgtEl>
                                          <p:spTgt spid="2"/>
                                        </p:tgtEl>
                                        <p:attrNameLst>
                                          <p:attrName>style.visibility</p:attrName>
                                        </p:attrNameLst>
                                      </p:cBhvr>
                                      <p:to>
                                        <p:strVal val="hidden"/>
                                      </p:to>
                                    </p:set>
                                  </p:childTnLst>
                                </p:cTn>
                              </p:par>
                              <p:par>
                                <p:cTn id="91" presetID="1" presetClass="exit" presetSubtype="0" fill="hold" nodeType="withEffect">
                                  <p:stCondLst>
                                    <p:cond delay="0"/>
                                  </p:stCondLst>
                                  <p:childTnLst>
                                    <p:set>
                                      <p:cBhvr>
                                        <p:cTn id="92" dur="1" fill="hold">
                                          <p:stCondLst>
                                            <p:cond delay="0"/>
                                          </p:stCondLst>
                                        </p:cTn>
                                        <p:tgtEl>
                                          <p:spTgt spid="9"/>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fill="hold"/>
                                        <p:tgtEl>
                                          <p:spTgt spid="18"/>
                                        </p:tgtEl>
                                        <p:attrNameLst>
                                          <p:attrName>ppt_x</p:attrName>
                                        </p:attrNameLst>
                                      </p:cBhvr>
                                      <p:tavLst>
                                        <p:tav tm="0">
                                          <p:val>
                                            <p:strVal val="#ppt_x"/>
                                          </p:val>
                                        </p:tav>
                                        <p:tav tm="100000">
                                          <p:val>
                                            <p:strVal val="#ppt_x"/>
                                          </p:val>
                                        </p:tav>
                                      </p:tavLst>
                                    </p:anim>
                                    <p:anim calcmode="lin" valueType="num">
                                      <p:cBhvr additive="base">
                                        <p:cTn id="9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22"/>
                                        </p:tgtEl>
                                        <p:attrNameLst>
                                          <p:attrName>style.visibility</p:attrName>
                                        </p:attrNameLst>
                                      </p:cBhvr>
                                      <p:to>
                                        <p:strVal val="visible"/>
                                      </p:to>
                                    </p:set>
                                    <p:anim calcmode="lin" valueType="num">
                                      <p:cBhvr additive="base">
                                        <p:cTn id="103" dur="500" fill="hold"/>
                                        <p:tgtEl>
                                          <p:spTgt spid="22"/>
                                        </p:tgtEl>
                                        <p:attrNameLst>
                                          <p:attrName>ppt_x</p:attrName>
                                        </p:attrNameLst>
                                      </p:cBhvr>
                                      <p:tavLst>
                                        <p:tav tm="0">
                                          <p:val>
                                            <p:strVal val="#ppt_x"/>
                                          </p:val>
                                        </p:tav>
                                        <p:tav tm="100000">
                                          <p:val>
                                            <p:strVal val="#ppt_x"/>
                                          </p:val>
                                        </p:tav>
                                      </p:tavLst>
                                    </p:anim>
                                    <p:anim calcmode="lin" valueType="num">
                                      <p:cBhvr additive="base">
                                        <p:cTn id="10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1" presetClass="exit" presetSubtype="0" fill="hold" grpId="1" nodeType="clickEffect">
                                  <p:stCondLst>
                                    <p:cond delay="0"/>
                                  </p:stCondLst>
                                  <p:childTnLst>
                                    <p:set>
                                      <p:cBhvr>
                                        <p:cTn id="108" dur="1" fill="hold">
                                          <p:stCondLst>
                                            <p:cond delay="0"/>
                                          </p:stCondLst>
                                        </p:cTn>
                                        <p:tgtEl>
                                          <p:spTgt spid="22"/>
                                        </p:tgtEl>
                                        <p:attrNameLst>
                                          <p:attrName>style.visibility</p:attrName>
                                        </p:attrNameLst>
                                      </p:cBhvr>
                                      <p:to>
                                        <p:strVal val="hidden"/>
                                      </p:to>
                                    </p:set>
                                  </p:childTnLst>
                                </p:cTn>
                              </p:par>
                              <p:par>
                                <p:cTn id="109" presetID="1" presetClass="exit" presetSubtype="0" fill="hold" nodeType="withEffect">
                                  <p:stCondLst>
                                    <p:cond delay="0"/>
                                  </p:stCondLst>
                                  <p:childTnLst>
                                    <p:set>
                                      <p:cBhvr>
                                        <p:cTn id="110" dur="1" fill="hold">
                                          <p:stCondLst>
                                            <p:cond delay="0"/>
                                          </p:stCondLst>
                                        </p:cTn>
                                        <p:tgtEl>
                                          <p:spTgt spid="18"/>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nodeType="clickEffect">
                                  <p:stCondLst>
                                    <p:cond delay="0"/>
                                  </p:stCondLst>
                                  <p:childTnLst>
                                    <p:set>
                                      <p:cBhvr>
                                        <p:cTn id="114" dur="1" fill="hold">
                                          <p:stCondLst>
                                            <p:cond delay="0"/>
                                          </p:stCondLst>
                                        </p:cTn>
                                        <p:tgtEl>
                                          <p:spTgt spid="13"/>
                                        </p:tgtEl>
                                        <p:attrNameLst>
                                          <p:attrName>style.visibility</p:attrName>
                                        </p:attrNameLst>
                                      </p:cBhvr>
                                      <p:to>
                                        <p:strVal val="visible"/>
                                      </p:to>
                                    </p:set>
                                    <p:anim calcmode="lin" valueType="num">
                                      <p:cBhvr additive="base">
                                        <p:cTn id="115" dur="500" fill="hold"/>
                                        <p:tgtEl>
                                          <p:spTgt spid="13"/>
                                        </p:tgtEl>
                                        <p:attrNameLst>
                                          <p:attrName>ppt_x</p:attrName>
                                        </p:attrNameLst>
                                      </p:cBhvr>
                                      <p:tavLst>
                                        <p:tav tm="0">
                                          <p:val>
                                            <p:strVal val="#ppt_x"/>
                                          </p:val>
                                        </p:tav>
                                        <p:tav tm="100000">
                                          <p:val>
                                            <p:strVal val="#ppt_x"/>
                                          </p:val>
                                        </p:tav>
                                      </p:tavLst>
                                    </p:anim>
                                    <p:anim calcmode="lin" valueType="num">
                                      <p:cBhvr additive="base">
                                        <p:cTn id="1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grpId="0" nodeType="clickEffect">
                                  <p:stCondLst>
                                    <p:cond delay="0"/>
                                  </p:stCondLst>
                                  <p:childTnLst>
                                    <p:set>
                                      <p:cBhvr>
                                        <p:cTn id="120" dur="1" fill="hold">
                                          <p:stCondLst>
                                            <p:cond delay="0"/>
                                          </p:stCondLst>
                                        </p:cTn>
                                        <p:tgtEl>
                                          <p:spTgt spid="24"/>
                                        </p:tgtEl>
                                        <p:attrNameLst>
                                          <p:attrName>style.visibility</p:attrName>
                                        </p:attrNameLst>
                                      </p:cBhvr>
                                      <p:to>
                                        <p:strVal val="visible"/>
                                      </p:to>
                                    </p:set>
                                    <p:anim calcmode="lin" valueType="num">
                                      <p:cBhvr additive="base">
                                        <p:cTn id="121" dur="500" fill="hold"/>
                                        <p:tgtEl>
                                          <p:spTgt spid="24"/>
                                        </p:tgtEl>
                                        <p:attrNameLst>
                                          <p:attrName>ppt_x</p:attrName>
                                        </p:attrNameLst>
                                      </p:cBhvr>
                                      <p:tavLst>
                                        <p:tav tm="0">
                                          <p:val>
                                            <p:strVal val="#ppt_x"/>
                                          </p:val>
                                        </p:tav>
                                        <p:tav tm="100000">
                                          <p:val>
                                            <p:strVal val="#ppt_x"/>
                                          </p:val>
                                        </p:tav>
                                      </p:tavLst>
                                    </p:anim>
                                    <p:anim calcmode="lin" valueType="num">
                                      <p:cBhvr additive="base">
                                        <p:cTn id="12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1" nodeType="clickEffect">
                                  <p:stCondLst>
                                    <p:cond delay="0"/>
                                  </p:stCondLst>
                                  <p:childTnLst>
                                    <p:set>
                                      <p:cBhvr>
                                        <p:cTn id="126" dur="1" fill="hold">
                                          <p:stCondLst>
                                            <p:cond delay="0"/>
                                          </p:stCondLst>
                                        </p:cTn>
                                        <p:tgtEl>
                                          <p:spTgt spid="24"/>
                                        </p:tgtEl>
                                        <p:attrNameLst>
                                          <p:attrName>style.visibility</p:attrName>
                                        </p:attrNameLst>
                                      </p:cBhvr>
                                      <p:to>
                                        <p:strVal val="hidden"/>
                                      </p:to>
                                    </p:set>
                                  </p:childTnLst>
                                </p:cTn>
                              </p:par>
                              <p:par>
                                <p:cTn id="127" presetID="1" presetClass="exit" presetSubtype="0" fill="hold" nodeType="withEffect">
                                  <p:stCondLst>
                                    <p:cond delay="0"/>
                                  </p:stCondLst>
                                  <p:childTnLst>
                                    <p:set>
                                      <p:cBhvr>
                                        <p:cTn id="128" dur="1" fill="hold">
                                          <p:stCondLst>
                                            <p:cond delay="0"/>
                                          </p:stCondLst>
                                        </p:cTn>
                                        <p:tgtEl>
                                          <p:spTgt spid="13"/>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nodeType="clickEffect">
                                  <p:stCondLst>
                                    <p:cond delay="0"/>
                                  </p:stCondLst>
                                  <p:childTnLst>
                                    <p:set>
                                      <p:cBhvr>
                                        <p:cTn id="132" dur="1" fill="hold">
                                          <p:stCondLst>
                                            <p:cond delay="0"/>
                                          </p:stCondLst>
                                        </p:cTn>
                                        <p:tgtEl>
                                          <p:spTgt spid="29"/>
                                        </p:tgtEl>
                                        <p:attrNameLst>
                                          <p:attrName>style.visibility</p:attrName>
                                        </p:attrNameLst>
                                      </p:cBhvr>
                                      <p:to>
                                        <p:strVal val="visible"/>
                                      </p:to>
                                    </p:set>
                                    <p:anim calcmode="lin" valueType="num">
                                      <p:cBhvr additive="base">
                                        <p:cTn id="133" dur="500" fill="hold"/>
                                        <p:tgtEl>
                                          <p:spTgt spid="29"/>
                                        </p:tgtEl>
                                        <p:attrNameLst>
                                          <p:attrName>ppt_x</p:attrName>
                                        </p:attrNameLst>
                                      </p:cBhvr>
                                      <p:tavLst>
                                        <p:tav tm="0">
                                          <p:val>
                                            <p:strVal val="#ppt_x"/>
                                          </p:val>
                                        </p:tav>
                                        <p:tav tm="100000">
                                          <p:val>
                                            <p:strVal val="#ppt_x"/>
                                          </p:val>
                                        </p:tav>
                                      </p:tavLst>
                                    </p:anim>
                                    <p:anim calcmode="lin" valueType="num">
                                      <p:cBhvr additive="base">
                                        <p:cTn id="13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2" presetClass="entr" presetSubtype="4" fill="hold" grpId="0" nodeType="clickEffect">
                                  <p:stCondLst>
                                    <p:cond delay="0"/>
                                  </p:stCondLst>
                                  <p:childTnLst>
                                    <p:set>
                                      <p:cBhvr>
                                        <p:cTn id="138" dur="1" fill="hold">
                                          <p:stCondLst>
                                            <p:cond delay="0"/>
                                          </p:stCondLst>
                                        </p:cTn>
                                        <p:tgtEl>
                                          <p:spTgt spid="26"/>
                                        </p:tgtEl>
                                        <p:attrNameLst>
                                          <p:attrName>style.visibility</p:attrName>
                                        </p:attrNameLst>
                                      </p:cBhvr>
                                      <p:to>
                                        <p:strVal val="visible"/>
                                      </p:to>
                                    </p:set>
                                    <p:anim calcmode="lin" valueType="num">
                                      <p:cBhvr additive="base">
                                        <p:cTn id="139" dur="500" fill="hold"/>
                                        <p:tgtEl>
                                          <p:spTgt spid="26"/>
                                        </p:tgtEl>
                                        <p:attrNameLst>
                                          <p:attrName>ppt_x</p:attrName>
                                        </p:attrNameLst>
                                      </p:cBhvr>
                                      <p:tavLst>
                                        <p:tav tm="0">
                                          <p:val>
                                            <p:strVal val="#ppt_x"/>
                                          </p:val>
                                        </p:tav>
                                        <p:tav tm="100000">
                                          <p:val>
                                            <p:strVal val="#ppt_x"/>
                                          </p:val>
                                        </p:tav>
                                      </p:tavLst>
                                    </p:anim>
                                    <p:anim calcmode="lin" valueType="num">
                                      <p:cBhvr additive="base">
                                        <p:cTn id="14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1" presetClass="exit" presetSubtype="0" fill="hold" grpId="1" nodeType="clickEffect">
                                  <p:stCondLst>
                                    <p:cond delay="0"/>
                                  </p:stCondLst>
                                  <p:childTnLst>
                                    <p:set>
                                      <p:cBhvr>
                                        <p:cTn id="144" dur="1" fill="hold">
                                          <p:stCondLst>
                                            <p:cond delay="0"/>
                                          </p:stCondLst>
                                        </p:cTn>
                                        <p:tgtEl>
                                          <p:spTgt spid="26"/>
                                        </p:tgtEl>
                                        <p:attrNameLst>
                                          <p:attrName>style.visibility</p:attrName>
                                        </p:attrNameLst>
                                      </p:cBhvr>
                                      <p:to>
                                        <p:strVal val="hidden"/>
                                      </p:to>
                                    </p:set>
                                  </p:childTnLst>
                                </p:cTn>
                              </p:par>
                              <p:par>
                                <p:cTn id="145" presetID="1" presetClass="exit" presetSubtype="0" fill="hold" nodeType="withEffect">
                                  <p:stCondLst>
                                    <p:cond delay="0"/>
                                  </p:stCondLst>
                                  <p:childTnLst>
                                    <p:set>
                                      <p:cBhvr>
                                        <p:cTn id="146" dur="1" fill="hold">
                                          <p:stCondLst>
                                            <p:cond delay="0"/>
                                          </p:stCondLst>
                                        </p:cTn>
                                        <p:tgtEl>
                                          <p:spTgt spid="29"/>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2" presetClass="entr" presetSubtype="4" fill="hold" nodeType="clickEffect">
                                  <p:stCondLst>
                                    <p:cond delay="0"/>
                                  </p:stCondLst>
                                  <p:childTnLst>
                                    <p:set>
                                      <p:cBhvr>
                                        <p:cTn id="150" dur="1" fill="hold">
                                          <p:stCondLst>
                                            <p:cond delay="0"/>
                                          </p:stCondLst>
                                        </p:cTn>
                                        <p:tgtEl>
                                          <p:spTgt spid="15"/>
                                        </p:tgtEl>
                                        <p:attrNameLst>
                                          <p:attrName>style.visibility</p:attrName>
                                        </p:attrNameLst>
                                      </p:cBhvr>
                                      <p:to>
                                        <p:strVal val="visible"/>
                                      </p:to>
                                    </p:set>
                                    <p:anim calcmode="lin" valueType="num">
                                      <p:cBhvr additive="base">
                                        <p:cTn id="151" dur="500" fill="hold"/>
                                        <p:tgtEl>
                                          <p:spTgt spid="15"/>
                                        </p:tgtEl>
                                        <p:attrNameLst>
                                          <p:attrName>ppt_x</p:attrName>
                                        </p:attrNameLst>
                                      </p:cBhvr>
                                      <p:tavLst>
                                        <p:tav tm="0">
                                          <p:val>
                                            <p:strVal val="#ppt_x"/>
                                          </p:val>
                                        </p:tav>
                                        <p:tav tm="100000">
                                          <p:val>
                                            <p:strVal val="#ppt_x"/>
                                          </p:val>
                                        </p:tav>
                                      </p:tavLst>
                                    </p:anim>
                                    <p:anim calcmode="lin" valueType="num">
                                      <p:cBhvr additive="base">
                                        <p:cTn id="15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3" fill="hold">
                      <p:stCondLst>
                        <p:cond delay="indefinite"/>
                      </p:stCondLst>
                      <p:childTnLst>
                        <p:par>
                          <p:cTn id="154" fill="hold">
                            <p:stCondLst>
                              <p:cond delay="0"/>
                            </p:stCondLst>
                            <p:childTnLst>
                              <p:par>
                                <p:cTn id="155" presetID="2" presetClass="entr" presetSubtype="4" fill="hold" grpId="0" nodeType="clickEffect">
                                  <p:stCondLst>
                                    <p:cond delay="0"/>
                                  </p:stCondLst>
                                  <p:childTnLst>
                                    <p:set>
                                      <p:cBhvr>
                                        <p:cTn id="156" dur="1" fill="hold">
                                          <p:stCondLst>
                                            <p:cond delay="0"/>
                                          </p:stCondLst>
                                        </p:cTn>
                                        <p:tgtEl>
                                          <p:spTgt spid="21"/>
                                        </p:tgtEl>
                                        <p:attrNameLst>
                                          <p:attrName>style.visibility</p:attrName>
                                        </p:attrNameLst>
                                      </p:cBhvr>
                                      <p:to>
                                        <p:strVal val="visible"/>
                                      </p:to>
                                    </p:set>
                                    <p:anim calcmode="lin" valueType="num">
                                      <p:cBhvr additive="base">
                                        <p:cTn id="157" dur="500" fill="hold"/>
                                        <p:tgtEl>
                                          <p:spTgt spid="21"/>
                                        </p:tgtEl>
                                        <p:attrNameLst>
                                          <p:attrName>ppt_x</p:attrName>
                                        </p:attrNameLst>
                                      </p:cBhvr>
                                      <p:tavLst>
                                        <p:tav tm="0">
                                          <p:val>
                                            <p:strVal val="#ppt_x"/>
                                          </p:val>
                                        </p:tav>
                                        <p:tav tm="100000">
                                          <p:val>
                                            <p:strVal val="#ppt_x"/>
                                          </p:val>
                                        </p:tav>
                                      </p:tavLst>
                                    </p:anim>
                                    <p:anim calcmode="lin" valueType="num">
                                      <p:cBhvr additive="base">
                                        <p:cTn id="15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1" presetClass="exit" presetSubtype="0" fill="hold" grpId="1" nodeType="clickEffect">
                                  <p:stCondLst>
                                    <p:cond delay="0"/>
                                  </p:stCondLst>
                                  <p:childTnLst>
                                    <p:set>
                                      <p:cBhvr>
                                        <p:cTn id="162" dur="1" fill="hold">
                                          <p:stCondLst>
                                            <p:cond delay="0"/>
                                          </p:stCondLst>
                                        </p:cTn>
                                        <p:tgtEl>
                                          <p:spTgt spid="21"/>
                                        </p:tgtEl>
                                        <p:attrNameLst>
                                          <p:attrName>style.visibility</p:attrName>
                                        </p:attrNameLst>
                                      </p:cBhvr>
                                      <p:to>
                                        <p:strVal val="hidden"/>
                                      </p:to>
                                    </p:set>
                                  </p:childTnLst>
                                </p:cTn>
                              </p:par>
                              <p:par>
                                <p:cTn id="163" presetID="1" presetClass="exit" presetSubtype="0" fill="hold" nodeType="withEffect">
                                  <p:stCondLst>
                                    <p:cond delay="0"/>
                                  </p:stCondLst>
                                  <p:childTnLst>
                                    <p:set>
                                      <p:cBhvr>
                                        <p:cTn id="164" dur="1" fill="hold">
                                          <p:stCondLst>
                                            <p:cond delay="0"/>
                                          </p:stCondLst>
                                        </p:cTn>
                                        <p:tgtEl>
                                          <p:spTgt spid="15"/>
                                        </p:tgtEl>
                                        <p:attrNameLst>
                                          <p:attrName>style.visibility</p:attrName>
                                        </p:attrNameLst>
                                      </p:cBhvr>
                                      <p:to>
                                        <p:strVal val="hidden"/>
                                      </p:to>
                                    </p:set>
                                  </p:childTnLst>
                                </p:cTn>
                              </p:par>
                            </p:childTnLst>
                          </p:cTn>
                        </p:par>
                      </p:childTnLst>
                    </p:cTn>
                  </p:par>
                  <p:par>
                    <p:cTn id="165" fill="hold">
                      <p:stCondLst>
                        <p:cond delay="indefinite"/>
                      </p:stCondLst>
                      <p:childTnLst>
                        <p:par>
                          <p:cTn id="166" fill="hold">
                            <p:stCondLst>
                              <p:cond delay="0"/>
                            </p:stCondLst>
                            <p:childTnLst>
                              <p:par>
                                <p:cTn id="167" presetID="2" presetClass="entr" presetSubtype="4" fill="hold" nodeType="clickEffect">
                                  <p:stCondLst>
                                    <p:cond delay="0"/>
                                  </p:stCondLst>
                                  <p:childTnLst>
                                    <p:set>
                                      <p:cBhvr>
                                        <p:cTn id="168" dur="1" fill="hold">
                                          <p:stCondLst>
                                            <p:cond delay="0"/>
                                          </p:stCondLst>
                                        </p:cTn>
                                        <p:tgtEl>
                                          <p:spTgt spid="20"/>
                                        </p:tgtEl>
                                        <p:attrNameLst>
                                          <p:attrName>style.visibility</p:attrName>
                                        </p:attrNameLst>
                                      </p:cBhvr>
                                      <p:to>
                                        <p:strVal val="visible"/>
                                      </p:to>
                                    </p:set>
                                    <p:anim calcmode="lin" valueType="num">
                                      <p:cBhvr additive="base">
                                        <p:cTn id="169" dur="500" fill="hold"/>
                                        <p:tgtEl>
                                          <p:spTgt spid="20"/>
                                        </p:tgtEl>
                                        <p:attrNameLst>
                                          <p:attrName>ppt_x</p:attrName>
                                        </p:attrNameLst>
                                      </p:cBhvr>
                                      <p:tavLst>
                                        <p:tav tm="0">
                                          <p:val>
                                            <p:strVal val="#ppt_x"/>
                                          </p:val>
                                        </p:tav>
                                        <p:tav tm="100000">
                                          <p:val>
                                            <p:strVal val="#ppt_x"/>
                                          </p:val>
                                        </p:tav>
                                      </p:tavLst>
                                    </p:anim>
                                    <p:anim calcmode="lin" valueType="num">
                                      <p:cBhvr additive="base">
                                        <p:cTn id="17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71" fill="hold">
                      <p:stCondLst>
                        <p:cond delay="indefinite"/>
                      </p:stCondLst>
                      <p:childTnLst>
                        <p:par>
                          <p:cTn id="172" fill="hold">
                            <p:stCondLst>
                              <p:cond delay="0"/>
                            </p:stCondLst>
                            <p:childTnLst>
                              <p:par>
                                <p:cTn id="173" presetID="2" presetClass="entr" presetSubtype="4" fill="hold" grpId="0" nodeType="clickEffect">
                                  <p:stCondLst>
                                    <p:cond delay="0"/>
                                  </p:stCondLst>
                                  <p:childTnLst>
                                    <p:set>
                                      <p:cBhvr>
                                        <p:cTn id="174" dur="1" fill="hold">
                                          <p:stCondLst>
                                            <p:cond delay="0"/>
                                          </p:stCondLst>
                                        </p:cTn>
                                        <p:tgtEl>
                                          <p:spTgt spid="25"/>
                                        </p:tgtEl>
                                        <p:attrNameLst>
                                          <p:attrName>style.visibility</p:attrName>
                                        </p:attrNameLst>
                                      </p:cBhvr>
                                      <p:to>
                                        <p:strVal val="visible"/>
                                      </p:to>
                                    </p:set>
                                    <p:anim calcmode="lin" valueType="num">
                                      <p:cBhvr additive="base">
                                        <p:cTn id="175" dur="500" fill="hold"/>
                                        <p:tgtEl>
                                          <p:spTgt spid="25"/>
                                        </p:tgtEl>
                                        <p:attrNameLst>
                                          <p:attrName>ppt_x</p:attrName>
                                        </p:attrNameLst>
                                      </p:cBhvr>
                                      <p:tavLst>
                                        <p:tav tm="0">
                                          <p:val>
                                            <p:strVal val="#ppt_x"/>
                                          </p:val>
                                        </p:tav>
                                        <p:tav tm="100000">
                                          <p:val>
                                            <p:strVal val="#ppt_x"/>
                                          </p:val>
                                        </p:tav>
                                      </p:tavLst>
                                    </p:anim>
                                    <p:anim calcmode="lin" valueType="num">
                                      <p:cBhvr additive="base">
                                        <p:cTn id="17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77" fill="hold">
                      <p:stCondLst>
                        <p:cond delay="indefinite"/>
                      </p:stCondLst>
                      <p:childTnLst>
                        <p:par>
                          <p:cTn id="178" fill="hold">
                            <p:stCondLst>
                              <p:cond delay="0"/>
                            </p:stCondLst>
                            <p:childTnLst>
                              <p:par>
                                <p:cTn id="179" presetID="1" presetClass="exit" presetSubtype="0" fill="hold" grpId="1" nodeType="clickEffect">
                                  <p:stCondLst>
                                    <p:cond delay="0"/>
                                  </p:stCondLst>
                                  <p:childTnLst>
                                    <p:set>
                                      <p:cBhvr>
                                        <p:cTn id="180" dur="1" fill="hold">
                                          <p:stCondLst>
                                            <p:cond delay="0"/>
                                          </p:stCondLst>
                                        </p:cTn>
                                        <p:tgtEl>
                                          <p:spTgt spid="25"/>
                                        </p:tgtEl>
                                        <p:attrNameLst>
                                          <p:attrName>style.visibility</p:attrName>
                                        </p:attrNameLst>
                                      </p:cBhvr>
                                      <p:to>
                                        <p:strVal val="hidden"/>
                                      </p:to>
                                    </p:set>
                                  </p:childTnLst>
                                </p:cTn>
                              </p:par>
                              <p:par>
                                <p:cTn id="181" presetID="1" presetClass="exit" presetSubtype="0" fill="hold" nodeType="withEffect">
                                  <p:stCondLst>
                                    <p:cond delay="0"/>
                                  </p:stCondLst>
                                  <p:childTnLst>
                                    <p:set>
                                      <p:cBhvr>
                                        <p:cTn id="182" dur="1" fill="hold">
                                          <p:stCondLst>
                                            <p:cond delay="0"/>
                                          </p:stCondLst>
                                        </p:cTn>
                                        <p:tgtEl>
                                          <p:spTgt spid="20"/>
                                        </p:tgtEl>
                                        <p:attrNameLst>
                                          <p:attrName>style.visibility</p:attrName>
                                        </p:attrNameLst>
                                      </p:cBhvr>
                                      <p:to>
                                        <p:strVal val="hidden"/>
                                      </p:to>
                                    </p:set>
                                  </p:childTnLst>
                                </p:cTn>
                              </p:par>
                            </p:childTnLst>
                          </p:cTn>
                        </p:par>
                      </p:childTnLst>
                    </p:cTn>
                  </p:par>
                  <p:par>
                    <p:cTn id="183" fill="hold">
                      <p:stCondLst>
                        <p:cond delay="indefinite"/>
                      </p:stCondLst>
                      <p:childTnLst>
                        <p:par>
                          <p:cTn id="184" fill="hold">
                            <p:stCondLst>
                              <p:cond delay="0"/>
                            </p:stCondLst>
                            <p:childTnLst>
                              <p:par>
                                <p:cTn id="185" presetID="2" presetClass="entr" presetSubtype="4" fill="hold" nodeType="clickEffect">
                                  <p:stCondLst>
                                    <p:cond delay="0"/>
                                  </p:stCondLst>
                                  <p:childTnLst>
                                    <p:set>
                                      <p:cBhvr>
                                        <p:cTn id="186" dur="1" fill="hold">
                                          <p:stCondLst>
                                            <p:cond delay="0"/>
                                          </p:stCondLst>
                                        </p:cTn>
                                        <p:tgtEl>
                                          <p:spTgt spid="11"/>
                                        </p:tgtEl>
                                        <p:attrNameLst>
                                          <p:attrName>style.visibility</p:attrName>
                                        </p:attrNameLst>
                                      </p:cBhvr>
                                      <p:to>
                                        <p:strVal val="visible"/>
                                      </p:to>
                                    </p:set>
                                    <p:anim calcmode="lin" valueType="num">
                                      <p:cBhvr additive="base">
                                        <p:cTn id="187" dur="500" fill="hold"/>
                                        <p:tgtEl>
                                          <p:spTgt spid="11"/>
                                        </p:tgtEl>
                                        <p:attrNameLst>
                                          <p:attrName>ppt_x</p:attrName>
                                        </p:attrNameLst>
                                      </p:cBhvr>
                                      <p:tavLst>
                                        <p:tav tm="0">
                                          <p:val>
                                            <p:strVal val="#ppt_x"/>
                                          </p:val>
                                        </p:tav>
                                        <p:tav tm="100000">
                                          <p:val>
                                            <p:strVal val="#ppt_x"/>
                                          </p:val>
                                        </p:tav>
                                      </p:tavLst>
                                    </p:anim>
                                    <p:anim calcmode="lin" valueType="num">
                                      <p:cBhvr additive="base">
                                        <p:cTn id="18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89" fill="hold">
                      <p:stCondLst>
                        <p:cond delay="indefinite"/>
                      </p:stCondLst>
                      <p:childTnLst>
                        <p:par>
                          <p:cTn id="190" fill="hold">
                            <p:stCondLst>
                              <p:cond delay="0"/>
                            </p:stCondLst>
                            <p:childTnLst>
                              <p:par>
                                <p:cTn id="191" presetID="2" presetClass="entr" presetSubtype="4" fill="hold" grpId="0" nodeType="clickEffect">
                                  <p:stCondLst>
                                    <p:cond delay="0"/>
                                  </p:stCondLst>
                                  <p:childTnLst>
                                    <p:set>
                                      <p:cBhvr>
                                        <p:cTn id="192" dur="1" fill="hold">
                                          <p:stCondLst>
                                            <p:cond delay="0"/>
                                          </p:stCondLst>
                                        </p:cTn>
                                        <p:tgtEl>
                                          <p:spTgt spid="33"/>
                                        </p:tgtEl>
                                        <p:attrNameLst>
                                          <p:attrName>style.visibility</p:attrName>
                                        </p:attrNameLst>
                                      </p:cBhvr>
                                      <p:to>
                                        <p:strVal val="visible"/>
                                      </p:to>
                                    </p:set>
                                    <p:anim calcmode="lin" valueType="num">
                                      <p:cBhvr additive="base">
                                        <p:cTn id="193" dur="500" fill="hold"/>
                                        <p:tgtEl>
                                          <p:spTgt spid="33"/>
                                        </p:tgtEl>
                                        <p:attrNameLst>
                                          <p:attrName>ppt_x</p:attrName>
                                        </p:attrNameLst>
                                      </p:cBhvr>
                                      <p:tavLst>
                                        <p:tav tm="0">
                                          <p:val>
                                            <p:strVal val="#ppt_x"/>
                                          </p:val>
                                        </p:tav>
                                        <p:tav tm="100000">
                                          <p:val>
                                            <p:strVal val="#ppt_x"/>
                                          </p:val>
                                        </p:tav>
                                      </p:tavLst>
                                    </p:anim>
                                    <p:anim calcmode="lin" valueType="num">
                                      <p:cBhvr additive="base">
                                        <p:cTn id="19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95" fill="hold">
                      <p:stCondLst>
                        <p:cond delay="indefinite"/>
                      </p:stCondLst>
                      <p:childTnLst>
                        <p:par>
                          <p:cTn id="196" fill="hold">
                            <p:stCondLst>
                              <p:cond delay="0"/>
                            </p:stCondLst>
                            <p:childTnLst>
                              <p:par>
                                <p:cTn id="197" presetID="1" presetClass="exit" presetSubtype="0" fill="hold" grpId="1" nodeType="clickEffect">
                                  <p:stCondLst>
                                    <p:cond delay="0"/>
                                  </p:stCondLst>
                                  <p:childTnLst>
                                    <p:set>
                                      <p:cBhvr>
                                        <p:cTn id="198" dur="1" fill="hold">
                                          <p:stCondLst>
                                            <p:cond delay="0"/>
                                          </p:stCondLst>
                                        </p:cTn>
                                        <p:tgtEl>
                                          <p:spTgt spid="33"/>
                                        </p:tgtEl>
                                        <p:attrNameLst>
                                          <p:attrName>style.visibility</p:attrName>
                                        </p:attrNameLst>
                                      </p:cBhvr>
                                      <p:to>
                                        <p:strVal val="hidden"/>
                                      </p:to>
                                    </p:set>
                                  </p:childTnLst>
                                </p:cTn>
                              </p:par>
                              <p:par>
                                <p:cTn id="199" presetID="1" presetClass="exit" presetSubtype="0" fill="hold" nodeType="withEffect">
                                  <p:stCondLst>
                                    <p:cond delay="0"/>
                                  </p:stCondLst>
                                  <p:childTnLst>
                                    <p:set>
                                      <p:cBhvr>
                                        <p:cTn id="200"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23" grpId="0"/>
      <p:bldP spid="23" grpId="1"/>
      <p:bldP spid="27" grpId="0"/>
      <p:bldP spid="27" grpId="1"/>
      <p:bldP spid="28" grpId="0"/>
      <p:bldP spid="28" grpId="1"/>
      <p:bldP spid="2" grpId="0"/>
      <p:bldP spid="2" grpId="1"/>
      <p:bldP spid="21" grpId="0"/>
      <p:bldP spid="21" grpId="1"/>
      <p:bldP spid="22" grpId="0"/>
      <p:bldP spid="22" grpId="1"/>
      <p:bldP spid="24" grpId="0"/>
      <p:bldP spid="24" grpId="1"/>
      <p:bldP spid="25" grpId="0"/>
      <p:bldP spid="25" grpId="1"/>
      <p:bldP spid="26" grpId="0"/>
      <p:bldP spid="26" grpId="1"/>
      <p:bldP spid="33" grpId="0"/>
      <p:bldP spid="33" grpId="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1"/>
            <a:ext cx="8686800" cy="2362200"/>
          </a:xfrm>
        </p:spPr>
        <p:txBody>
          <a:bodyPr/>
          <a:lstStyle/>
          <a:p>
            <a:pPr marL="0" indent="0">
              <a:buNone/>
            </a:pPr>
            <a:r>
              <a:rPr lang="en-US" b="1"/>
              <a:t>What You Do:</a:t>
            </a:r>
            <a:endParaRPr lang="en-US"/>
          </a:p>
          <a:p>
            <a:pPr marL="0" indent="0" algn="just">
              <a:buNone/>
            </a:pPr>
            <a:r>
              <a:rPr lang="en-US" sz="2200"/>
              <a:t>First, take a moment to identify the organelles present in each cell.  For each organelle that is present, color the box in the column the designated color for that organelle.  Remember, some cells share the same organelles, so you may have a check for each cell type below depending on the organelle.</a:t>
            </a:r>
          </a:p>
          <a:p>
            <a:pPr marL="0" indent="0">
              <a:buNone/>
            </a:pPr>
            <a:endParaRPr lang="en-US"/>
          </a:p>
        </p:txBody>
      </p:sp>
      <p:graphicFrame>
        <p:nvGraphicFramePr>
          <p:cNvPr id="4" name="Table 3"/>
          <p:cNvGraphicFramePr>
            <a:graphicFrameLocks noGrp="1"/>
          </p:cNvGraphicFramePr>
          <p:nvPr>
            <p:extLst>
              <p:ext uri="{D42A27DB-BD31-4B8C-83A1-F6EECF244321}">
                <p14:modId xmlns:p14="http://schemas.microsoft.com/office/powerpoint/2010/main" val="1905789483"/>
              </p:ext>
            </p:extLst>
          </p:nvPr>
        </p:nvGraphicFramePr>
        <p:xfrm>
          <a:off x="304801" y="2667000"/>
          <a:ext cx="8610598" cy="3902765"/>
        </p:xfrm>
        <a:graphic>
          <a:graphicData uri="http://schemas.openxmlformats.org/drawingml/2006/table">
            <a:tbl>
              <a:tblPr firstRow="1" firstCol="1" bandRow="1">
                <a:tableStyleId>{5C22544A-7EE6-4342-B048-85BDC9FD1C3A}</a:tableStyleId>
              </a:tblPr>
              <a:tblGrid>
                <a:gridCol w="3413548">
                  <a:extLst>
                    <a:ext uri="{9D8B030D-6E8A-4147-A177-3AD203B41FA5}">
                      <a16:colId xmlns:a16="http://schemas.microsoft.com/office/drawing/2014/main" val="20000"/>
                    </a:ext>
                  </a:extLst>
                </a:gridCol>
                <a:gridCol w="1187984">
                  <a:extLst>
                    <a:ext uri="{9D8B030D-6E8A-4147-A177-3AD203B41FA5}">
                      <a16:colId xmlns:a16="http://schemas.microsoft.com/office/drawing/2014/main" val="20001"/>
                    </a:ext>
                  </a:extLst>
                </a:gridCol>
                <a:gridCol w="1411686">
                  <a:extLst>
                    <a:ext uri="{9D8B030D-6E8A-4147-A177-3AD203B41FA5}">
                      <a16:colId xmlns:a16="http://schemas.microsoft.com/office/drawing/2014/main" val="20002"/>
                    </a:ext>
                  </a:extLst>
                </a:gridCol>
                <a:gridCol w="1247536">
                  <a:extLst>
                    <a:ext uri="{9D8B030D-6E8A-4147-A177-3AD203B41FA5}">
                      <a16:colId xmlns:a16="http://schemas.microsoft.com/office/drawing/2014/main" val="20003"/>
                    </a:ext>
                  </a:extLst>
                </a:gridCol>
                <a:gridCol w="1349844">
                  <a:extLst>
                    <a:ext uri="{9D8B030D-6E8A-4147-A177-3AD203B41FA5}">
                      <a16:colId xmlns:a16="http://schemas.microsoft.com/office/drawing/2014/main" val="20004"/>
                    </a:ext>
                  </a:extLst>
                </a:gridCol>
              </a:tblGrid>
              <a:tr h="255105">
                <a:tc>
                  <a:txBody>
                    <a:bodyPr/>
                    <a:lstStyle/>
                    <a:p>
                      <a:pPr marL="0" marR="0" algn="ctr">
                        <a:spcBef>
                          <a:spcPts val="0"/>
                        </a:spcBef>
                        <a:spcAft>
                          <a:spcPts val="0"/>
                        </a:spcAft>
                      </a:pPr>
                      <a:r>
                        <a:rPr lang="en-US" sz="1400">
                          <a:effectLst/>
                        </a:rPr>
                        <a:t> </a:t>
                      </a:r>
                      <a:endParaRPr lang="en-US" sz="1200">
                        <a:effectLst/>
                        <a:latin typeface="Times New Roman"/>
                        <a:ea typeface="Times New Roman"/>
                      </a:endParaRPr>
                    </a:p>
                  </a:txBody>
                  <a:tcPr marL="68580" marR="68580" marT="0" marB="0"/>
                </a:tc>
                <a:tc>
                  <a:txBody>
                    <a:bodyPr/>
                    <a:lstStyle/>
                    <a:p>
                      <a:pPr marL="0" marR="0" algn="ctr">
                        <a:spcBef>
                          <a:spcPts val="0"/>
                        </a:spcBef>
                        <a:spcAft>
                          <a:spcPts val="0"/>
                        </a:spcAft>
                      </a:pPr>
                      <a:r>
                        <a:rPr lang="en-US" sz="1400">
                          <a:effectLst/>
                        </a:rPr>
                        <a:t> </a:t>
                      </a:r>
                      <a:endParaRPr lang="en-US" sz="1200">
                        <a:effectLst/>
                        <a:latin typeface="Times New Roman"/>
                        <a:ea typeface="Times New Roman"/>
                      </a:endParaRPr>
                    </a:p>
                  </a:txBody>
                  <a:tcPr marL="68580" marR="68580" marT="0" marB="0"/>
                </a:tc>
                <a:tc gridSpan="3">
                  <a:txBody>
                    <a:bodyPr/>
                    <a:lstStyle/>
                    <a:p>
                      <a:pPr marL="0" marR="0" algn="ctr">
                        <a:spcBef>
                          <a:spcPts val="0"/>
                        </a:spcBef>
                        <a:spcAft>
                          <a:spcPts val="0"/>
                        </a:spcAft>
                      </a:pPr>
                      <a:r>
                        <a:rPr lang="en-US" sz="1400" b="1">
                          <a:solidFill>
                            <a:schemeClr val="accent6"/>
                          </a:solidFill>
                          <a:effectLst/>
                        </a:rPr>
                        <a:t>Present in the cell?</a:t>
                      </a:r>
                      <a:endParaRPr lang="en-US" sz="1200" b="1">
                        <a:solidFill>
                          <a:schemeClr val="accent6"/>
                        </a:solidFill>
                        <a:effectLst/>
                        <a:latin typeface="Times New Roman"/>
                        <a:ea typeface="Times New Roman"/>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55105">
                <a:tc>
                  <a:txBody>
                    <a:bodyPr/>
                    <a:lstStyle/>
                    <a:p>
                      <a:pPr marL="0" marR="0" algn="ctr">
                        <a:spcBef>
                          <a:spcPts val="0"/>
                        </a:spcBef>
                        <a:spcAft>
                          <a:spcPts val="0"/>
                        </a:spcAft>
                      </a:pPr>
                      <a:r>
                        <a:rPr lang="en-US" sz="1400" b="1">
                          <a:solidFill>
                            <a:schemeClr val="accent6"/>
                          </a:solidFill>
                          <a:effectLst/>
                        </a:rPr>
                        <a:t>Organelle</a:t>
                      </a:r>
                      <a:endParaRPr lang="en-US" sz="1200" b="1">
                        <a:solidFill>
                          <a:schemeClr val="accent6"/>
                        </a:solidFill>
                        <a:effectLst/>
                        <a:latin typeface="Times New Roman"/>
                        <a:ea typeface="Times New Roman"/>
                      </a:endParaRPr>
                    </a:p>
                  </a:txBody>
                  <a:tcPr marL="68580" marR="68580" marT="0" marB="0"/>
                </a:tc>
                <a:tc>
                  <a:txBody>
                    <a:bodyPr/>
                    <a:lstStyle/>
                    <a:p>
                      <a:pPr marL="0" marR="0" algn="ctr">
                        <a:spcBef>
                          <a:spcPts val="0"/>
                        </a:spcBef>
                        <a:spcAft>
                          <a:spcPts val="0"/>
                        </a:spcAft>
                      </a:pPr>
                      <a:r>
                        <a:rPr lang="en-US" sz="1400" b="1">
                          <a:effectLst/>
                        </a:rPr>
                        <a:t>Color</a:t>
                      </a:r>
                      <a:endParaRPr lang="en-US" sz="1200" b="1">
                        <a:effectLst/>
                        <a:latin typeface="Times New Roman"/>
                        <a:ea typeface="Times New Roman"/>
                      </a:endParaRPr>
                    </a:p>
                  </a:txBody>
                  <a:tcPr marL="68580" marR="68580" marT="0" marB="0"/>
                </a:tc>
                <a:tc>
                  <a:txBody>
                    <a:bodyPr/>
                    <a:lstStyle/>
                    <a:p>
                      <a:pPr marL="0" marR="0" algn="ctr">
                        <a:spcBef>
                          <a:spcPts val="0"/>
                        </a:spcBef>
                        <a:spcAft>
                          <a:spcPts val="0"/>
                        </a:spcAft>
                      </a:pPr>
                      <a:r>
                        <a:rPr lang="en-US" sz="1400" b="1">
                          <a:effectLst/>
                        </a:rPr>
                        <a:t>Bacteria</a:t>
                      </a:r>
                      <a:endParaRPr lang="en-US" sz="1200" b="1">
                        <a:effectLst/>
                        <a:latin typeface="Times New Roman"/>
                        <a:ea typeface="Times New Roman"/>
                      </a:endParaRPr>
                    </a:p>
                  </a:txBody>
                  <a:tcPr marL="68580" marR="68580" marT="0" marB="0"/>
                </a:tc>
                <a:tc>
                  <a:txBody>
                    <a:bodyPr/>
                    <a:lstStyle/>
                    <a:p>
                      <a:pPr marL="0" marR="0" algn="ctr">
                        <a:spcBef>
                          <a:spcPts val="0"/>
                        </a:spcBef>
                        <a:spcAft>
                          <a:spcPts val="0"/>
                        </a:spcAft>
                      </a:pPr>
                      <a:r>
                        <a:rPr lang="en-US" sz="1400" b="1">
                          <a:effectLst/>
                        </a:rPr>
                        <a:t>Plant</a:t>
                      </a:r>
                      <a:endParaRPr lang="en-US" sz="1200" b="1">
                        <a:effectLst/>
                        <a:latin typeface="Times New Roman"/>
                        <a:ea typeface="Times New Roman"/>
                      </a:endParaRPr>
                    </a:p>
                  </a:txBody>
                  <a:tcPr marL="68580" marR="68580" marT="0" marB="0"/>
                </a:tc>
                <a:tc>
                  <a:txBody>
                    <a:bodyPr/>
                    <a:lstStyle/>
                    <a:p>
                      <a:pPr marL="0" marR="0" algn="ctr">
                        <a:spcBef>
                          <a:spcPts val="0"/>
                        </a:spcBef>
                        <a:spcAft>
                          <a:spcPts val="0"/>
                        </a:spcAft>
                      </a:pPr>
                      <a:r>
                        <a:rPr lang="en-US" sz="1400" b="1">
                          <a:effectLst/>
                        </a:rPr>
                        <a:t>Animal</a:t>
                      </a:r>
                      <a:endParaRPr lang="en-US" sz="1200" b="1">
                        <a:effectLst/>
                        <a:latin typeface="Times New Roman"/>
                        <a:ea typeface="Times New Roman"/>
                      </a:endParaRPr>
                    </a:p>
                  </a:txBody>
                  <a:tcPr marL="68580" marR="68580" marT="0" marB="0"/>
                </a:tc>
                <a:extLst>
                  <a:ext uri="{0D108BD9-81ED-4DB2-BD59-A6C34878D82A}">
                    <a16:rowId xmlns:a16="http://schemas.microsoft.com/office/drawing/2014/main" val="10001"/>
                  </a:ext>
                </a:extLst>
              </a:tr>
              <a:tr h="255105">
                <a:tc>
                  <a:txBody>
                    <a:bodyPr/>
                    <a:lstStyle/>
                    <a:p>
                      <a:pPr marL="0" marR="0" lvl="0" indent="0">
                        <a:spcBef>
                          <a:spcPts val="0"/>
                        </a:spcBef>
                        <a:spcAft>
                          <a:spcPts val="0"/>
                        </a:spcAft>
                        <a:buFont typeface="+mj-lt"/>
                        <a:buNone/>
                      </a:pPr>
                      <a:r>
                        <a:rPr lang="en-US" sz="1400" b="1">
                          <a:solidFill>
                            <a:schemeClr val="accent6"/>
                          </a:solidFill>
                          <a:effectLst/>
                        </a:rPr>
                        <a:t>1.  Cell membrane</a:t>
                      </a:r>
                      <a:endParaRPr lang="en-US" sz="1200" b="1">
                        <a:solidFill>
                          <a:schemeClr val="accent6"/>
                        </a:solidFill>
                        <a:effectLst/>
                        <a:latin typeface="Times New Roman"/>
                        <a:ea typeface="Times New Roman"/>
                      </a:endParaRPr>
                    </a:p>
                  </a:txBody>
                  <a:tcPr marL="68580" marR="68580" marT="0" marB="0"/>
                </a:tc>
                <a:tc>
                  <a:txBody>
                    <a:bodyPr/>
                    <a:lstStyle/>
                    <a:p>
                      <a:pPr marL="0" marR="0" algn="ctr">
                        <a:spcBef>
                          <a:spcPts val="0"/>
                        </a:spcBef>
                        <a:spcAft>
                          <a:spcPts val="0"/>
                        </a:spcAft>
                      </a:pPr>
                      <a:r>
                        <a:rPr lang="en-US" sz="1400" b="1">
                          <a:solidFill>
                            <a:srgbClr val="B7099E"/>
                          </a:solidFill>
                          <a:effectLst/>
                        </a:rPr>
                        <a:t>Purple</a:t>
                      </a:r>
                      <a:endParaRPr lang="en-US" sz="1200" b="1">
                        <a:solidFill>
                          <a:srgbClr val="B7099E"/>
                        </a:solidFill>
                        <a:effectLst/>
                        <a:latin typeface="Times New Roman"/>
                        <a:ea typeface="Times New Roman"/>
                      </a:endParaRPr>
                    </a:p>
                  </a:txBody>
                  <a:tcPr marL="68580" marR="68580" marT="0" marB="0"/>
                </a:tc>
                <a:tc>
                  <a:txBody>
                    <a:bodyPr/>
                    <a:lstStyle/>
                    <a:p>
                      <a:endParaRPr lang="en-US"/>
                    </a:p>
                  </a:txBody>
                  <a:tcPr marL="68580" marR="68580" marT="0" marB="0"/>
                </a:tc>
                <a:tc>
                  <a:txBody>
                    <a:bodyPr/>
                    <a:lstStyle/>
                    <a:p>
                      <a:endParaRPr lang="en-US"/>
                    </a:p>
                  </a:txBody>
                  <a:tcPr marL="68580" marR="68580" marT="0" marB="0"/>
                </a:tc>
                <a:tc>
                  <a:txBody>
                    <a:bodyPr/>
                    <a:lstStyle/>
                    <a:p>
                      <a:endParaRPr lang="en-US"/>
                    </a:p>
                  </a:txBody>
                  <a:tcPr marL="68580" marR="68580" marT="0" marB="0"/>
                </a:tc>
                <a:extLst>
                  <a:ext uri="{0D108BD9-81ED-4DB2-BD59-A6C34878D82A}">
                    <a16:rowId xmlns:a16="http://schemas.microsoft.com/office/drawing/2014/main" val="10002"/>
                  </a:ext>
                </a:extLst>
              </a:tr>
              <a:tr h="255105">
                <a:tc>
                  <a:txBody>
                    <a:bodyPr/>
                    <a:lstStyle/>
                    <a:p>
                      <a:pPr marL="0" marR="0" lvl="0" indent="0">
                        <a:spcBef>
                          <a:spcPts val="0"/>
                        </a:spcBef>
                        <a:spcAft>
                          <a:spcPts val="0"/>
                        </a:spcAft>
                        <a:buFont typeface="+mj-lt"/>
                        <a:buNone/>
                      </a:pPr>
                      <a:r>
                        <a:rPr lang="en-US" sz="1400" b="1">
                          <a:solidFill>
                            <a:schemeClr val="accent6"/>
                          </a:solidFill>
                          <a:effectLst/>
                        </a:rPr>
                        <a:t>2.</a:t>
                      </a:r>
                      <a:r>
                        <a:rPr lang="en-US" sz="1400" b="1" baseline="0">
                          <a:solidFill>
                            <a:schemeClr val="accent6"/>
                          </a:solidFill>
                          <a:effectLst/>
                        </a:rPr>
                        <a:t>  </a:t>
                      </a:r>
                      <a:r>
                        <a:rPr lang="en-US" sz="1400" b="1">
                          <a:solidFill>
                            <a:schemeClr val="accent6"/>
                          </a:solidFill>
                          <a:effectLst/>
                        </a:rPr>
                        <a:t>Cytoplasm</a:t>
                      </a:r>
                      <a:endParaRPr lang="en-US" sz="1200" b="1">
                        <a:solidFill>
                          <a:schemeClr val="accent6"/>
                        </a:solidFill>
                        <a:effectLst/>
                        <a:latin typeface="Times New Roman"/>
                        <a:ea typeface="Times New Roman"/>
                      </a:endParaRPr>
                    </a:p>
                  </a:txBody>
                  <a:tcPr marL="68580" marR="68580" marT="0" marB="0"/>
                </a:tc>
                <a:tc>
                  <a:txBody>
                    <a:bodyPr/>
                    <a:lstStyle/>
                    <a:p>
                      <a:pPr marL="0" marR="0" algn="ctr">
                        <a:spcBef>
                          <a:spcPts val="0"/>
                        </a:spcBef>
                        <a:spcAft>
                          <a:spcPts val="0"/>
                        </a:spcAft>
                      </a:pPr>
                      <a:r>
                        <a:rPr lang="en-US" sz="1400" b="1">
                          <a:solidFill>
                            <a:schemeClr val="bg1"/>
                          </a:solidFill>
                          <a:effectLst/>
                        </a:rPr>
                        <a:t>White</a:t>
                      </a:r>
                      <a:endParaRPr lang="en-US" sz="1200" b="1">
                        <a:solidFill>
                          <a:schemeClr val="bg1"/>
                        </a:solidFill>
                        <a:effectLst/>
                        <a:latin typeface="Times New Roman"/>
                        <a:ea typeface="Times New Roman"/>
                      </a:endParaRPr>
                    </a:p>
                  </a:txBody>
                  <a:tcPr marL="68580" marR="68580" marT="0" marB="0"/>
                </a:tc>
                <a:tc>
                  <a:txBody>
                    <a:bodyPr/>
                    <a:lstStyle/>
                    <a:p>
                      <a:endParaRPr lang="en-US"/>
                    </a:p>
                  </a:txBody>
                  <a:tcPr marL="68580" marR="68580" marT="0" marB="0"/>
                </a:tc>
                <a:tc>
                  <a:txBody>
                    <a:bodyPr/>
                    <a:lstStyle/>
                    <a:p>
                      <a:endParaRPr lang="en-US"/>
                    </a:p>
                  </a:txBody>
                  <a:tcPr marL="68580" marR="68580" marT="0" marB="0"/>
                </a:tc>
                <a:tc>
                  <a:txBody>
                    <a:bodyPr/>
                    <a:lstStyle/>
                    <a:p>
                      <a:endParaRPr lang="en-US"/>
                    </a:p>
                  </a:txBody>
                  <a:tcPr marL="68580" marR="68580" marT="0" marB="0"/>
                </a:tc>
                <a:extLst>
                  <a:ext uri="{0D108BD9-81ED-4DB2-BD59-A6C34878D82A}">
                    <a16:rowId xmlns:a16="http://schemas.microsoft.com/office/drawing/2014/main" val="10003"/>
                  </a:ext>
                </a:extLst>
              </a:tr>
              <a:tr h="465150">
                <a:tc>
                  <a:txBody>
                    <a:bodyPr/>
                    <a:lstStyle/>
                    <a:p>
                      <a:pPr marL="0" marR="0" lvl="0" indent="0">
                        <a:spcBef>
                          <a:spcPts val="0"/>
                        </a:spcBef>
                        <a:spcAft>
                          <a:spcPts val="0"/>
                        </a:spcAft>
                        <a:buFont typeface="+mj-lt"/>
                        <a:buNone/>
                      </a:pPr>
                      <a:r>
                        <a:rPr lang="en-US" sz="1400" b="1">
                          <a:solidFill>
                            <a:schemeClr val="accent6"/>
                          </a:solidFill>
                          <a:effectLst/>
                        </a:rPr>
                        <a:t>3.  DNA </a:t>
                      </a:r>
                      <a:r>
                        <a:rPr lang="en-US" sz="1200" b="1">
                          <a:solidFill>
                            <a:schemeClr val="accent6"/>
                          </a:solidFill>
                          <a:effectLst/>
                        </a:rPr>
                        <a:t>(in Eukaryotic Cells includes Nucleus. Nucleolus, and nuclear membrane)</a:t>
                      </a:r>
                      <a:endParaRPr lang="en-US" sz="1200" b="1">
                        <a:solidFill>
                          <a:schemeClr val="accent6"/>
                        </a:solidFill>
                        <a:effectLst/>
                        <a:latin typeface="Times New Roman"/>
                        <a:ea typeface="Times New Roman"/>
                      </a:endParaRPr>
                    </a:p>
                  </a:txBody>
                  <a:tcPr marL="68580" marR="68580" marT="0" marB="0"/>
                </a:tc>
                <a:tc>
                  <a:txBody>
                    <a:bodyPr/>
                    <a:lstStyle/>
                    <a:p>
                      <a:pPr marL="0" marR="0" algn="ctr">
                        <a:spcBef>
                          <a:spcPts val="0"/>
                        </a:spcBef>
                        <a:spcAft>
                          <a:spcPts val="0"/>
                        </a:spcAft>
                      </a:pPr>
                      <a:r>
                        <a:rPr lang="en-US" sz="1400" b="1">
                          <a:solidFill>
                            <a:srgbClr val="FFC000"/>
                          </a:solidFill>
                          <a:effectLst/>
                        </a:rPr>
                        <a:t>Orange</a:t>
                      </a:r>
                      <a:endParaRPr lang="en-US" sz="1200" b="1">
                        <a:solidFill>
                          <a:srgbClr val="FFC000"/>
                        </a:solidFill>
                        <a:effectLst/>
                        <a:latin typeface="Times New Roman"/>
                        <a:ea typeface="Times New Roman"/>
                      </a:endParaRPr>
                    </a:p>
                  </a:txBody>
                  <a:tcPr marL="68580" marR="68580" marT="0" marB="0"/>
                </a:tc>
                <a:tc>
                  <a:txBody>
                    <a:bodyPr/>
                    <a:lstStyle/>
                    <a:p>
                      <a:endParaRPr lang="en-US"/>
                    </a:p>
                  </a:txBody>
                  <a:tcPr marL="68580" marR="68580" marT="0" marB="0"/>
                </a:tc>
                <a:tc>
                  <a:txBody>
                    <a:bodyPr/>
                    <a:lstStyle/>
                    <a:p>
                      <a:endParaRPr lang="en-US"/>
                    </a:p>
                  </a:txBody>
                  <a:tcPr marL="68580" marR="68580" marT="0" marB="0"/>
                </a:tc>
                <a:tc>
                  <a:txBody>
                    <a:bodyPr/>
                    <a:lstStyle/>
                    <a:p>
                      <a:endParaRPr lang="en-US"/>
                    </a:p>
                  </a:txBody>
                  <a:tcPr marL="68580" marR="68580" marT="0" marB="0"/>
                </a:tc>
                <a:extLst>
                  <a:ext uri="{0D108BD9-81ED-4DB2-BD59-A6C34878D82A}">
                    <a16:rowId xmlns:a16="http://schemas.microsoft.com/office/drawing/2014/main" val="10004"/>
                  </a:ext>
                </a:extLst>
              </a:tr>
              <a:tr h="458525">
                <a:tc>
                  <a:txBody>
                    <a:bodyPr/>
                    <a:lstStyle/>
                    <a:p>
                      <a:pPr marL="0" marR="0" lvl="0" indent="0">
                        <a:spcBef>
                          <a:spcPts val="0"/>
                        </a:spcBef>
                        <a:spcAft>
                          <a:spcPts val="0"/>
                        </a:spcAft>
                        <a:buFont typeface="+mj-lt"/>
                        <a:buNone/>
                      </a:pPr>
                      <a:r>
                        <a:rPr lang="en-US" sz="1400" b="1">
                          <a:solidFill>
                            <a:schemeClr val="accent6"/>
                          </a:solidFill>
                          <a:effectLst/>
                        </a:rPr>
                        <a:t>4. Ribosome</a:t>
                      </a:r>
                      <a:endParaRPr lang="en-US" sz="1200" b="1">
                        <a:solidFill>
                          <a:schemeClr val="accent6"/>
                        </a:solidFill>
                        <a:effectLst/>
                        <a:latin typeface="Times New Roman"/>
                        <a:ea typeface="Times New Roman"/>
                      </a:endParaRPr>
                    </a:p>
                  </a:txBody>
                  <a:tcPr marL="68580" marR="68580" marT="0" marB="0"/>
                </a:tc>
                <a:tc>
                  <a:txBody>
                    <a:bodyPr/>
                    <a:lstStyle/>
                    <a:p>
                      <a:pPr marL="0" marR="0" algn="ctr">
                        <a:spcBef>
                          <a:spcPts val="0"/>
                        </a:spcBef>
                        <a:spcAft>
                          <a:spcPts val="0"/>
                        </a:spcAft>
                      </a:pPr>
                      <a:r>
                        <a:rPr lang="en-US" sz="1400" b="1">
                          <a:effectLst/>
                        </a:rPr>
                        <a:t>Black </a:t>
                      </a:r>
                      <a:r>
                        <a:rPr lang="en-US" sz="1200" b="1">
                          <a:effectLst/>
                        </a:rPr>
                        <a:t>(already colored)</a:t>
                      </a:r>
                      <a:endParaRPr lang="en-US" sz="1200" b="1">
                        <a:effectLst/>
                        <a:latin typeface="Times New Roman"/>
                        <a:ea typeface="Times New Roman"/>
                      </a:endParaRPr>
                    </a:p>
                  </a:txBody>
                  <a:tcPr marL="68580" marR="68580" marT="0" marB="0"/>
                </a:tc>
                <a:tc>
                  <a:txBody>
                    <a:bodyPr/>
                    <a:lstStyle/>
                    <a:p>
                      <a:endParaRPr lang="en-US"/>
                    </a:p>
                  </a:txBody>
                  <a:tcPr marL="68580" marR="68580" marT="0" marB="0"/>
                </a:tc>
                <a:tc>
                  <a:txBody>
                    <a:bodyPr/>
                    <a:lstStyle/>
                    <a:p>
                      <a:endParaRPr lang="en-US"/>
                    </a:p>
                  </a:txBody>
                  <a:tcPr marL="68580" marR="68580" marT="0" marB="0"/>
                </a:tc>
                <a:tc>
                  <a:txBody>
                    <a:bodyPr/>
                    <a:lstStyle/>
                    <a:p>
                      <a:endParaRPr lang="en-US"/>
                    </a:p>
                  </a:txBody>
                  <a:tcPr marL="68580" marR="68580" marT="0" marB="0"/>
                </a:tc>
                <a:extLst>
                  <a:ext uri="{0D108BD9-81ED-4DB2-BD59-A6C34878D82A}">
                    <a16:rowId xmlns:a16="http://schemas.microsoft.com/office/drawing/2014/main" val="10005"/>
                  </a:ext>
                </a:extLst>
              </a:tr>
              <a:tr h="255105">
                <a:tc>
                  <a:txBody>
                    <a:bodyPr/>
                    <a:lstStyle/>
                    <a:p>
                      <a:pPr marL="0" marR="0" lvl="0" indent="0">
                        <a:spcBef>
                          <a:spcPts val="0"/>
                        </a:spcBef>
                        <a:spcAft>
                          <a:spcPts val="0"/>
                        </a:spcAft>
                        <a:buFont typeface="+mj-lt"/>
                        <a:buNone/>
                      </a:pPr>
                      <a:r>
                        <a:rPr lang="en-US" sz="1400" b="1">
                          <a:solidFill>
                            <a:schemeClr val="accent6"/>
                          </a:solidFill>
                          <a:effectLst/>
                        </a:rPr>
                        <a:t>5. Mitochondria</a:t>
                      </a:r>
                      <a:endParaRPr lang="en-US" sz="1200" b="1">
                        <a:solidFill>
                          <a:schemeClr val="accent6"/>
                        </a:solidFill>
                        <a:effectLst/>
                        <a:latin typeface="Times New Roman"/>
                        <a:ea typeface="Times New Roman"/>
                      </a:endParaRPr>
                    </a:p>
                  </a:txBody>
                  <a:tcPr marL="68580" marR="68580" marT="0" marB="0"/>
                </a:tc>
                <a:tc>
                  <a:txBody>
                    <a:bodyPr/>
                    <a:lstStyle/>
                    <a:p>
                      <a:pPr marL="0" marR="0" algn="ctr">
                        <a:spcBef>
                          <a:spcPts val="0"/>
                        </a:spcBef>
                        <a:spcAft>
                          <a:spcPts val="0"/>
                        </a:spcAft>
                      </a:pPr>
                      <a:r>
                        <a:rPr lang="en-US" sz="1400" b="1">
                          <a:solidFill>
                            <a:srgbClr val="FF0000"/>
                          </a:solidFill>
                          <a:effectLst/>
                        </a:rPr>
                        <a:t>Red</a:t>
                      </a:r>
                      <a:endParaRPr lang="en-US" sz="1200" b="1">
                        <a:solidFill>
                          <a:srgbClr val="FF0000"/>
                        </a:solidFill>
                        <a:effectLst/>
                        <a:latin typeface="Times New Roman"/>
                        <a:ea typeface="Times New Roman"/>
                      </a:endParaRPr>
                    </a:p>
                  </a:txBody>
                  <a:tcPr marL="68580" marR="68580" marT="0" marB="0"/>
                </a:tc>
                <a:tc>
                  <a:txBody>
                    <a:bodyPr/>
                    <a:lstStyle/>
                    <a:p>
                      <a:endParaRPr lang="en-US"/>
                    </a:p>
                  </a:txBody>
                  <a:tcPr marL="68580" marR="68580" marT="0" marB="0"/>
                </a:tc>
                <a:tc>
                  <a:txBody>
                    <a:bodyPr/>
                    <a:lstStyle/>
                    <a:p>
                      <a:endParaRPr lang="en-US"/>
                    </a:p>
                  </a:txBody>
                  <a:tcPr marL="68580" marR="68580" marT="0" marB="0"/>
                </a:tc>
                <a:tc>
                  <a:txBody>
                    <a:bodyPr/>
                    <a:lstStyle/>
                    <a:p>
                      <a:endParaRPr lang="en-US"/>
                    </a:p>
                  </a:txBody>
                  <a:tcPr marL="68580" marR="68580" marT="0" marB="0"/>
                </a:tc>
                <a:extLst>
                  <a:ext uri="{0D108BD9-81ED-4DB2-BD59-A6C34878D82A}">
                    <a16:rowId xmlns:a16="http://schemas.microsoft.com/office/drawing/2014/main" val="10006"/>
                  </a:ext>
                </a:extLst>
              </a:tr>
              <a:tr h="255105">
                <a:tc>
                  <a:txBody>
                    <a:bodyPr/>
                    <a:lstStyle/>
                    <a:p>
                      <a:pPr marL="0" marR="0" lvl="0" indent="0">
                        <a:spcBef>
                          <a:spcPts val="0"/>
                        </a:spcBef>
                        <a:spcAft>
                          <a:spcPts val="0"/>
                        </a:spcAft>
                        <a:buFont typeface="+mj-lt"/>
                        <a:buNone/>
                      </a:pPr>
                      <a:r>
                        <a:rPr lang="en-US" sz="1400" b="1">
                          <a:solidFill>
                            <a:schemeClr val="accent6"/>
                          </a:solidFill>
                          <a:effectLst/>
                        </a:rPr>
                        <a:t>6. Vacuole</a:t>
                      </a:r>
                      <a:endParaRPr lang="en-US" sz="1200" b="1">
                        <a:solidFill>
                          <a:schemeClr val="accent6"/>
                        </a:solidFill>
                        <a:effectLst/>
                        <a:latin typeface="Times New Roman"/>
                        <a:ea typeface="Times New Roman"/>
                      </a:endParaRPr>
                    </a:p>
                  </a:txBody>
                  <a:tcPr marL="68580" marR="68580" marT="0" marB="0"/>
                </a:tc>
                <a:tc>
                  <a:txBody>
                    <a:bodyPr/>
                    <a:lstStyle/>
                    <a:p>
                      <a:pPr marL="0" marR="0" algn="ctr">
                        <a:spcBef>
                          <a:spcPts val="0"/>
                        </a:spcBef>
                        <a:spcAft>
                          <a:spcPts val="0"/>
                        </a:spcAft>
                      </a:pPr>
                      <a:r>
                        <a:rPr lang="en-US" sz="1400" b="1">
                          <a:solidFill>
                            <a:srgbClr val="00B0F0"/>
                          </a:solidFill>
                          <a:effectLst/>
                        </a:rPr>
                        <a:t>Light Blue</a:t>
                      </a:r>
                      <a:endParaRPr lang="en-US" sz="1200" b="1">
                        <a:solidFill>
                          <a:srgbClr val="00B0F0"/>
                        </a:solidFill>
                        <a:effectLst/>
                        <a:latin typeface="Times New Roman"/>
                        <a:ea typeface="Times New Roman"/>
                      </a:endParaRPr>
                    </a:p>
                  </a:txBody>
                  <a:tcPr marL="68580" marR="68580" marT="0" marB="0"/>
                </a:tc>
                <a:tc>
                  <a:txBody>
                    <a:bodyPr/>
                    <a:lstStyle/>
                    <a:p>
                      <a:endParaRPr lang="en-US"/>
                    </a:p>
                  </a:txBody>
                  <a:tcPr marL="68580" marR="68580" marT="0" marB="0"/>
                </a:tc>
                <a:tc>
                  <a:txBody>
                    <a:bodyPr/>
                    <a:lstStyle/>
                    <a:p>
                      <a:endParaRPr lang="en-US"/>
                    </a:p>
                  </a:txBody>
                  <a:tcPr marL="68580" marR="68580" marT="0" marB="0"/>
                </a:tc>
                <a:tc>
                  <a:txBody>
                    <a:bodyPr/>
                    <a:lstStyle/>
                    <a:p>
                      <a:endParaRPr lang="en-US"/>
                    </a:p>
                  </a:txBody>
                  <a:tcPr marL="68580" marR="68580" marT="0" marB="0"/>
                </a:tc>
                <a:extLst>
                  <a:ext uri="{0D108BD9-81ED-4DB2-BD59-A6C34878D82A}">
                    <a16:rowId xmlns:a16="http://schemas.microsoft.com/office/drawing/2014/main" val="10007"/>
                  </a:ext>
                </a:extLst>
              </a:tr>
              <a:tr h="255105">
                <a:tc>
                  <a:txBody>
                    <a:bodyPr/>
                    <a:lstStyle/>
                    <a:p>
                      <a:pPr marL="0" marR="0" lvl="0" indent="0">
                        <a:spcBef>
                          <a:spcPts val="0"/>
                        </a:spcBef>
                        <a:spcAft>
                          <a:spcPts val="0"/>
                        </a:spcAft>
                        <a:buFont typeface="+mj-lt"/>
                        <a:buNone/>
                      </a:pPr>
                      <a:r>
                        <a:rPr lang="en-US" sz="1400" b="1">
                          <a:solidFill>
                            <a:schemeClr val="accent6"/>
                          </a:solidFill>
                          <a:effectLst/>
                        </a:rPr>
                        <a:t>7.  Golgi Body</a:t>
                      </a:r>
                      <a:endParaRPr lang="en-US" sz="1200" b="1">
                        <a:solidFill>
                          <a:schemeClr val="accent6"/>
                        </a:solidFill>
                        <a:effectLst/>
                        <a:latin typeface="Times New Roman"/>
                        <a:ea typeface="Times New Roman"/>
                      </a:endParaRPr>
                    </a:p>
                  </a:txBody>
                  <a:tcPr marL="68580" marR="68580" marT="0" marB="0"/>
                </a:tc>
                <a:tc>
                  <a:txBody>
                    <a:bodyPr/>
                    <a:lstStyle/>
                    <a:p>
                      <a:pPr marL="0" marR="0" algn="ctr">
                        <a:spcBef>
                          <a:spcPts val="0"/>
                        </a:spcBef>
                        <a:spcAft>
                          <a:spcPts val="0"/>
                        </a:spcAft>
                      </a:pPr>
                      <a:r>
                        <a:rPr lang="en-US" sz="1400" b="1">
                          <a:solidFill>
                            <a:srgbClr val="FFFF00"/>
                          </a:solidFill>
                          <a:effectLst/>
                        </a:rPr>
                        <a:t>Yellow</a:t>
                      </a:r>
                      <a:endParaRPr lang="en-US" sz="1200" b="1">
                        <a:solidFill>
                          <a:srgbClr val="FFFF00"/>
                        </a:solidFill>
                        <a:effectLst/>
                        <a:latin typeface="Times New Roman"/>
                        <a:ea typeface="Times New Roman"/>
                      </a:endParaRPr>
                    </a:p>
                  </a:txBody>
                  <a:tcPr marL="68580" marR="68580" marT="0" marB="0"/>
                </a:tc>
                <a:tc>
                  <a:txBody>
                    <a:bodyPr/>
                    <a:lstStyle/>
                    <a:p>
                      <a:endParaRPr lang="en-US"/>
                    </a:p>
                  </a:txBody>
                  <a:tcPr marL="68580" marR="68580" marT="0" marB="0"/>
                </a:tc>
                <a:tc>
                  <a:txBody>
                    <a:bodyPr/>
                    <a:lstStyle/>
                    <a:p>
                      <a:endParaRPr lang="en-US"/>
                    </a:p>
                  </a:txBody>
                  <a:tcPr marL="68580" marR="68580" marT="0" marB="0"/>
                </a:tc>
                <a:tc>
                  <a:txBody>
                    <a:bodyPr/>
                    <a:lstStyle/>
                    <a:p>
                      <a:endParaRPr lang="en-US"/>
                    </a:p>
                  </a:txBody>
                  <a:tcPr marL="68580" marR="68580" marT="0" marB="0"/>
                </a:tc>
                <a:extLst>
                  <a:ext uri="{0D108BD9-81ED-4DB2-BD59-A6C34878D82A}">
                    <a16:rowId xmlns:a16="http://schemas.microsoft.com/office/drawing/2014/main" val="10008"/>
                  </a:ext>
                </a:extLst>
              </a:tr>
              <a:tr h="255105">
                <a:tc>
                  <a:txBody>
                    <a:bodyPr/>
                    <a:lstStyle/>
                    <a:p>
                      <a:pPr marL="0" marR="0" lvl="0" indent="0">
                        <a:spcBef>
                          <a:spcPts val="0"/>
                        </a:spcBef>
                        <a:spcAft>
                          <a:spcPts val="0"/>
                        </a:spcAft>
                        <a:buFont typeface="+mj-lt"/>
                        <a:buNone/>
                      </a:pPr>
                      <a:r>
                        <a:rPr lang="en-US" sz="1400" b="1">
                          <a:solidFill>
                            <a:schemeClr val="accent6"/>
                          </a:solidFill>
                          <a:effectLst/>
                        </a:rPr>
                        <a:t>8. Endoplasmic Reticulum</a:t>
                      </a:r>
                      <a:endParaRPr lang="en-US" sz="1200" b="1">
                        <a:solidFill>
                          <a:schemeClr val="accent6"/>
                        </a:solidFill>
                        <a:effectLst/>
                        <a:latin typeface="Times New Roman"/>
                        <a:ea typeface="Times New Roman"/>
                      </a:endParaRPr>
                    </a:p>
                  </a:txBody>
                  <a:tcPr marL="68580" marR="68580" marT="0" marB="0"/>
                </a:tc>
                <a:tc>
                  <a:txBody>
                    <a:bodyPr/>
                    <a:lstStyle/>
                    <a:p>
                      <a:pPr marL="0" marR="0" algn="ctr">
                        <a:spcBef>
                          <a:spcPts val="0"/>
                        </a:spcBef>
                        <a:spcAft>
                          <a:spcPts val="0"/>
                        </a:spcAft>
                      </a:pPr>
                      <a:r>
                        <a:rPr lang="en-US" sz="1400" b="1">
                          <a:solidFill>
                            <a:srgbClr val="0070C0"/>
                          </a:solidFill>
                          <a:effectLst/>
                        </a:rPr>
                        <a:t>Dark Blue</a:t>
                      </a:r>
                      <a:endParaRPr lang="en-US" sz="1200" b="1">
                        <a:solidFill>
                          <a:srgbClr val="0070C0"/>
                        </a:solidFill>
                        <a:effectLst/>
                        <a:latin typeface="Times New Roman"/>
                        <a:ea typeface="Times New Roman"/>
                      </a:endParaRPr>
                    </a:p>
                  </a:txBody>
                  <a:tcPr marL="68580" marR="68580" marT="0" marB="0"/>
                </a:tc>
                <a:tc>
                  <a:txBody>
                    <a:bodyPr/>
                    <a:lstStyle/>
                    <a:p>
                      <a:endParaRPr lang="en-US"/>
                    </a:p>
                  </a:txBody>
                  <a:tcPr marL="68580" marR="68580" marT="0" marB="0"/>
                </a:tc>
                <a:tc>
                  <a:txBody>
                    <a:bodyPr/>
                    <a:lstStyle/>
                    <a:p>
                      <a:endParaRPr lang="en-US"/>
                    </a:p>
                  </a:txBody>
                  <a:tcPr marL="68580" marR="68580" marT="0" marB="0"/>
                </a:tc>
                <a:tc>
                  <a:txBody>
                    <a:bodyPr/>
                    <a:lstStyle/>
                    <a:p>
                      <a:endParaRPr lang="en-US"/>
                    </a:p>
                  </a:txBody>
                  <a:tcPr marL="68580" marR="68580" marT="0" marB="0"/>
                </a:tc>
                <a:extLst>
                  <a:ext uri="{0D108BD9-81ED-4DB2-BD59-A6C34878D82A}">
                    <a16:rowId xmlns:a16="http://schemas.microsoft.com/office/drawing/2014/main" val="10009"/>
                  </a:ext>
                </a:extLst>
              </a:tr>
              <a:tr h="255105">
                <a:tc>
                  <a:txBody>
                    <a:bodyPr/>
                    <a:lstStyle/>
                    <a:p>
                      <a:pPr marL="0" marR="0" lvl="0" indent="0">
                        <a:spcBef>
                          <a:spcPts val="0"/>
                        </a:spcBef>
                        <a:spcAft>
                          <a:spcPts val="0"/>
                        </a:spcAft>
                        <a:buFont typeface="+mj-lt"/>
                        <a:buNone/>
                      </a:pPr>
                      <a:r>
                        <a:rPr lang="en-US" sz="1400" b="1">
                          <a:solidFill>
                            <a:schemeClr val="accent6"/>
                          </a:solidFill>
                          <a:effectLst/>
                        </a:rPr>
                        <a:t>9. Lysosome/Lytic</a:t>
                      </a:r>
                      <a:r>
                        <a:rPr lang="en-US" sz="1400" b="1" baseline="0">
                          <a:solidFill>
                            <a:schemeClr val="accent6"/>
                          </a:solidFill>
                          <a:effectLst/>
                        </a:rPr>
                        <a:t> Vacuole</a:t>
                      </a:r>
                      <a:endParaRPr lang="en-US" sz="1200" b="1">
                        <a:solidFill>
                          <a:schemeClr val="accent6"/>
                        </a:solidFill>
                        <a:effectLst/>
                        <a:latin typeface="Times New Roman"/>
                        <a:ea typeface="Times New Roman"/>
                      </a:endParaRPr>
                    </a:p>
                  </a:txBody>
                  <a:tcPr marL="68580" marR="68580" marT="0" marB="0"/>
                </a:tc>
                <a:tc>
                  <a:txBody>
                    <a:bodyPr/>
                    <a:lstStyle/>
                    <a:p>
                      <a:pPr marL="0" marR="0" algn="ctr">
                        <a:spcBef>
                          <a:spcPts val="0"/>
                        </a:spcBef>
                        <a:spcAft>
                          <a:spcPts val="0"/>
                        </a:spcAft>
                      </a:pPr>
                      <a:r>
                        <a:rPr lang="en-US" sz="1400" b="1">
                          <a:solidFill>
                            <a:srgbClr val="FFCCFF"/>
                          </a:solidFill>
                          <a:effectLst/>
                        </a:rPr>
                        <a:t>Pink</a:t>
                      </a:r>
                      <a:endParaRPr lang="en-US" sz="1200" b="1">
                        <a:solidFill>
                          <a:srgbClr val="FFCCFF"/>
                        </a:solidFill>
                        <a:effectLst/>
                        <a:latin typeface="Times New Roman"/>
                        <a:ea typeface="Times New Roman"/>
                      </a:endParaRPr>
                    </a:p>
                  </a:txBody>
                  <a:tcPr marL="68580" marR="68580" marT="0" marB="0"/>
                </a:tc>
                <a:tc>
                  <a:txBody>
                    <a:bodyPr/>
                    <a:lstStyle/>
                    <a:p>
                      <a:endParaRPr lang="en-US"/>
                    </a:p>
                  </a:txBody>
                  <a:tcPr marL="68580" marR="68580" marT="0" marB="0"/>
                </a:tc>
                <a:tc>
                  <a:txBody>
                    <a:bodyPr/>
                    <a:lstStyle/>
                    <a:p>
                      <a:endParaRPr lang="en-US"/>
                    </a:p>
                  </a:txBody>
                  <a:tcPr marL="68580" marR="68580" marT="0" marB="0"/>
                </a:tc>
                <a:tc>
                  <a:txBody>
                    <a:bodyPr/>
                    <a:lstStyle/>
                    <a:p>
                      <a:endParaRPr lang="en-US"/>
                    </a:p>
                  </a:txBody>
                  <a:tcPr marL="68580" marR="68580" marT="0" marB="0"/>
                </a:tc>
                <a:extLst>
                  <a:ext uri="{0D108BD9-81ED-4DB2-BD59-A6C34878D82A}">
                    <a16:rowId xmlns:a16="http://schemas.microsoft.com/office/drawing/2014/main" val="10010"/>
                  </a:ext>
                </a:extLst>
              </a:tr>
              <a:tr h="255105">
                <a:tc>
                  <a:txBody>
                    <a:bodyPr/>
                    <a:lstStyle/>
                    <a:p>
                      <a:pPr marL="0" marR="0" lvl="0" indent="0">
                        <a:spcBef>
                          <a:spcPts val="0"/>
                        </a:spcBef>
                        <a:spcAft>
                          <a:spcPts val="0"/>
                        </a:spcAft>
                        <a:buFont typeface="+mj-lt"/>
                        <a:buNone/>
                      </a:pPr>
                      <a:r>
                        <a:rPr lang="en-US" sz="1400" b="1">
                          <a:solidFill>
                            <a:schemeClr val="accent6"/>
                          </a:solidFill>
                          <a:effectLst/>
                        </a:rPr>
                        <a:t>10. Chloroplast</a:t>
                      </a:r>
                      <a:endParaRPr lang="en-US" sz="1200" b="1">
                        <a:solidFill>
                          <a:schemeClr val="accent6"/>
                        </a:solidFill>
                        <a:effectLst/>
                        <a:latin typeface="Times New Roman"/>
                        <a:ea typeface="Times New Roman"/>
                      </a:endParaRPr>
                    </a:p>
                  </a:txBody>
                  <a:tcPr marL="68580" marR="68580" marT="0" marB="0"/>
                </a:tc>
                <a:tc>
                  <a:txBody>
                    <a:bodyPr/>
                    <a:lstStyle/>
                    <a:p>
                      <a:pPr marL="0" marR="0" algn="ctr">
                        <a:spcBef>
                          <a:spcPts val="0"/>
                        </a:spcBef>
                        <a:spcAft>
                          <a:spcPts val="0"/>
                        </a:spcAft>
                      </a:pPr>
                      <a:r>
                        <a:rPr lang="en-US" sz="1400" b="1">
                          <a:solidFill>
                            <a:srgbClr val="00B050"/>
                          </a:solidFill>
                          <a:effectLst/>
                        </a:rPr>
                        <a:t>Dark Green</a:t>
                      </a:r>
                      <a:endParaRPr lang="en-US" sz="1200" b="1">
                        <a:solidFill>
                          <a:srgbClr val="00B050"/>
                        </a:solidFill>
                        <a:effectLst/>
                        <a:latin typeface="Times New Roman"/>
                        <a:ea typeface="Times New Roman"/>
                      </a:endParaRPr>
                    </a:p>
                  </a:txBody>
                  <a:tcPr marL="68580" marR="68580" marT="0" marB="0"/>
                </a:tc>
                <a:tc>
                  <a:txBody>
                    <a:bodyPr/>
                    <a:lstStyle/>
                    <a:p>
                      <a:endParaRPr lang="en-US"/>
                    </a:p>
                  </a:txBody>
                  <a:tcPr marL="68580" marR="68580" marT="0" marB="0"/>
                </a:tc>
                <a:tc>
                  <a:txBody>
                    <a:bodyPr/>
                    <a:lstStyle/>
                    <a:p>
                      <a:endParaRPr lang="en-US"/>
                    </a:p>
                  </a:txBody>
                  <a:tcPr marL="68580" marR="68580" marT="0" marB="0"/>
                </a:tc>
                <a:tc>
                  <a:txBody>
                    <a:bodyPr/>
                    <a:lstStyle/>
                    <a:p>
                      <a:endParaRPr lang="en-US"/>
                    </a:p>
                  </a:txBody>
                  <a:tcPr marL="68580" marR="68580" marT="0" marB="0"/>
                </a:tc>
                <a:extLst>
                  <a:ext uri="{0D108BD9-81ED-4DB2-BD59-A6C34878D82A}">
                    <a16:rowId xmlns:a16="http://schemas.microsoft.com/office/drawing/2014/main" val="10011"/>
                  </a:ext>
                </a:extLst>
              </a:tr>
              <a:tr h="255105">
                <a:tc>
                  <a:txBody>
                    <a:bodyPr/>
                    <a:lstStyle/>
                    <a:p>
                      <a:pPr marL="0" marR="0" lvl="0" indent="0">
                        <a:spcBef>
                          <a:spcPts val="0"/>
                        </a:spcBef>
                        <a:spcAft>
                          <a:spcPts val="0"/>
                        </a:spcAft>
                        <a:buFont typeface="+mj-lt"/>
                        <a:buNone/>
                      </a:pPr>
                      <a:r>
                        <a:rPr lang="en-US" sz="1400" b="1">
                          <a:solidFill>
                            <a:schemeClr val="accent6"/>
                          </a:solidFill>
                          <a:effectLst/>
                        </a:rPr>
                        <a:t>11. Cell Wall</a:t>
                      </a:r>
                      <a:endParaRPr lang="en-US" sz="1200" b="1">
                        <a:solidFill>
                          <a:schemeClr val="accent6"/>
                        </a:solidFill>
                        <a:effectLst/>
                        <a:latin typeface="Times New Roman"/>
                        <a:ea typeface="Times New Roman"/>
                      </a:endParaRPr>
                    </a:p>
                  </a:txBody>
                  <a:tcPr marL="68580" marR="68580" marT="0" marB="0"/>
                </a:tc>
                <a:tc>
                  <a:txBody>
                    <a:bodyPr/>
                    <a:lstStyle/>
                    <a:p>
                      <a:pPr marL="0" marR="0" algn="ctr">
                        <a:spcBef>
                          <a:spcPts val="0"/>
                        </a:spcBef>
                        <a:spcAft>
                          <a:spcPts val="0"/>
                        </a:spcAft>
                      </a:pPr>
                      <a:r>
                        <a:rPr lang="en-US" sz="1400" b="1">
                          <a:solidFill>
                            <a:srgbClr val="99CC00"/>
                          </a:solidFill>
                          <a:effectLst/>
                        </a:rPr>
                        <a:t>Light Green</a:t>
                      </a:r>
                      <a:endParaRPr lang="en-US" sz="1200" b="1">
                        <a:solidFill>
                          <a:srgbClr val="99CC00"/>
                        </a:solidFill>
                        <a:effectLst/>
                        <a:latin typeface="Times New Roman"/>
                        <a:ea typeface="Times New Roman"/>
                      </a:endParaRPr>
                    </a:p>
                  </a:txBody>
                  <a:tcPr marL="68580" marR="68580" marT="0" marB="0"/>
                </a:tc>
                <a:tc>
                  <a:txBody>
                    <a:bodyPr/>
                    <a:lstStyle/>
                    <a:p>
                      <a:endParaRPr lang="en-US"/>
                    </a:p>
                  </a:txBody>
                  <a:tcPr marL="68580" marR="68580" marT="0" marB="0"/>
                </a:tc>
                <a:tc>
                  <a:txBody>
                    <a:bodyPr/>
                    <a:lstStyle/>
                    <a:p>
                      <a:endParaRPr lang="en-US"/>
                    </a:p>
                  </a:txBody>
                  <a:tcPr marL="68580" marR="68580" marT="0" marB="0"/>
                </a:tc>
                <a:tc>
                  <a:txBody>
                    <a:bodyPr/>
                    <a:lstStyle/>
                    <a:p>
                      <a:endParaRPr lang="en-US"/>
                    </a:p>
                  </a:txBody>
                  <a:tcPr marL="68580" marR="68580" marT="0" marB="0"/>
                </a:tc>
                <a:extLst>
                  <a:ext uri="{0D108BD9-81ED-4DB2-BD59-A6C34878D82A}">
                    <a16:rowId xmlns:a16="http://schemas.microsoft.com/office/drawing/2014/main" val="10012"/>
                  </a:ext>
                </a:extLst>
              </a:tr>
            </a:tbl>
          </a:graphicData>
        </a:graphic>
      </p:graphicFrame>
      <p:sp>
        <p:nvSpPr>
          <p:cNvPr id="5" name="TextBox 4"/>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
        <p:nvSpPr>
          <p:cNvPr id="2" name="TextBox 1"/>
          <p:cNvSpPr txBox="1"/>
          <p:nvPr/>
        </p:nvSpPr>
        <p:spPr>
          <a:xfrm>
            <a:off x="5438776" y="3124200"/>
            <a:ext cx="304800" cy="381000"/>
          </a:xfrm>
          <a:prstGeom prst="rect">
            <a:avLst/>
          </a:prstGeom>
          <a:noFill/>
        </p:spPr>
        <p:txBody>
          <a:bodyPr wrap="square" rtlCol="0">
            <a:spAutoFit/>
          </a:bodyPr>
          <a:lstStyle/>
          <a:p>
            <a:r>
              <a:rPr lang="en-US" b="1">
                <a:latin typeface="+mn-lt"/>
              </a:rPr>
              <a:t>X</a:t>
            </a:r>
          </a:p>
        </p:txBody>
      </p:sp>
      <p:sp>
        <p:nvSpPr>
          <p:cNvPr id="6" name="TextBox 5"/>
          <p:cNvSpPr txBox="1"/>
          <p:nvPr/>
        </p:nvSpPr>
        <p:spPr>
          <a:xfrm>
            <a:off x="5438776" y="3433762"/>
            <a:ext cx="304800" cy="381000"/>
          </a:xfrm>
          <a:prstGeom prst="rect">
            <a:avLst/>
          </a:prstGeom>
          <a:noFill/>
        </p:spPr>
        <p:txBody>
          <a:bodyPr wrap="square" rtlCol="0">
            <a:spAutoFit/>
          </a:bodyPr>
          <a:lstStyle/>
          <a:p>
            <a:r>
              <a:rPr lang="en-US" b="1">
                <a:latin typeface="+mn-lt"/>
              </a:rPr>
              <a:t>X</a:t>
            </a:r>
          </a:p>
        </p:txBody>
      </p:sp>
      <p:sp>
        <p:nvSpPr>
          <p:cNvPr id="7" name="TextBox 6"/>
          <p:cNvSpPr txBox="1"/>
          <p:nvPr/>
        </p:nvSpPr>
        <p:spPr>
          <a:xfrm>
            <a:off x="8077200" y="3124200"/>
            <a:ext cx="304800" cy="381000"/>
          </a:xfrm>
          <a:prstGeom prst="rect">
            <a:avLst/>
          </a:prstGeom>
          <a:noFill/>
        </p:spPr>
        <p:txBody>
          <a:bodyPr wrap="square" rtlCol="0">
            <a:spAutoFit/>
          </a:bodyPr>
          <a:lstStyle/>
          <a:p>
            <a:r>
              <a:rPr lang="en-US" b="1">
                <a:latin typeface="+mn-lt"/>
              </a:rPr>
              <a:t>X</a:t>
            </a:r>
          </a:p>
        </p:txBody>
      </p:sp>
      <p:sp>
        <p:nvSpPr>
          <p:cNvPr id="8" name="TextBox 7"/>
          <p:cNvSpPr txBox="1"/>
          <p:nvPr/>
        </p:nvSpPr>
        <p:spPr>
          <a:xfrm>
            <a:off x="8077200" y="3433762"/>
            <a:ext cx="304800" cy="381000"/>
          </a:xfrm>
          <a:prstGeom prst="rect">
            <a:avLst/>
          </a:prstGeom>
          <a:noFill/>
        </p:spPr>
        <p:txBody>
          <a:bodyPr wrap="square" rtlCol="0">
            <a:spAutoFit/>
          </a:bodyPr>
          <a:lstStyle/>
          <a:p>
            <a:r>
              <a:rPr lang="en-US" b="1">
                <a:latin typeface="+mn-lt"/>
              </a:rPr>
              <a:t>X</a:t>
            </a:r>
          </a:p>
        </p:txBody>
      </p:sp>
      <p:sp>
        <p:nvSpPr>
          <p:cNvPr id="9" name="TextBox 8"/>
          <p:cNvSpPr txBox="1"/>
          <p:nvPr/>
        </p:nvSpPr>
        <p:spPr>
          <a:xfrm>
            <a:off x="6767512" y="3433762"/>
            <a:ext cx="304800" cy="381000"/>
          </a:xfrm>
          <a:prstGeom prst="rect">
            <a:avLst/>
          </a:prstGeom>
          <a:noFill/>
        </p:spPr>
        <p:txBody>
          <a:bodyPr wrap="square" rtlCol="0">
            <a:spAutoFit/>
          </a:bodyPr>
          <a:lstStyle/>
          <a:p>
            <a:r>
              <a:rPr lang="en-US" b="1">
                <a:latin typeface="+mn-lt"/>
              </a:rPr>
              <a:t>X</a:t>
            </a:r>
          </a:p>
        </p:txBody>
      </p:sp>
      <p:sp>
        <p:nvSpPr>
          <p:cNvPr id="10" name="TextBox 9"/>
          <p:cNvSpPr txBox="1"/>
          <p:nvPr/>
        </p:nvSpPr>
        <p:spPr>
          <a:xfrm>
            <a:off x="5029200" y="3707709"/>
            <a:ext cx="1143000" cy="530915"/>
          </a:xfrm>
          <a:prstGeom prst="rect">
            <a:avLst/>
          </a:prstGeom>
          <a:noFill/>
        </p:spPr>
        <p:txBody>
          <a:bodyPr wrap="square" rtlCol="0">
            <a:spAutoFit/>
          </a:bodyPr>
          <a:lstStyle/>
          <a:p>
            <a:pPr algn="ctr"/>
            <a:r>
              <a:rPr lang="en-US" sz="1050" b="1">
                <a:latin typeface="+mn-lt"/>
              </a:rPr>
              <a:t>(No Nucleus )</a:t>
            </a:r>
          </a:p>
          <a:p>
            <a:pPr algn="ctr"/>
            <a:r>
              <a:rPr lang="en-US" b="1">
                <a:latin typeface="+mn-lt"/>
              </a:rPr>
              <a:t>X</a:t>
            </a:r>
          </a:p>
        </p:txBody>
      </p:sp>
      <p:sp>
        <p:nvSpPr>
          <p:cNvPr id="13" name="TextBox 12"/>
          <p:cNvSpPr txBox="1"/>
          <p:nvPr/>
        </p:nvSpPr>
        <p:spPr>
          <a:xfrm>
            <a:off x="5438776" y="4343400"/>
            <a:ext cx="304800" cy="381000"/>
          </a:xfrm>
          <a:prstGeom prst="rect">
            <a:avLst/>
          </a:prstGeom>
          <a:noFill/>
        </p:spPr>
        <p:txBody>
          <a:bodyPr wrap="square" rtlCol="0">
            <a:spAutoFit/>
          </a:bodyPr>
          <a:lstStyle/>
          <a:p>
            <a:r>
              <a:rPr lang="en-US" b="1">
                <a:latin typeface="+mn-lt"/>
              </a:rPr>
              <a:t>X</a:t>
            </a:r>
          </a:p>
        </p:txBody>
      </p:sp>
      <p:sp>
        <p:nvSpPr>
          <p:cNvPr id="14" name="TextBox 13"/>
          <p:cNvSpPr txBox="1"/>
          <p:nvPr/>
        </p:nvSpPr>
        <p:spPr>
          <a:xfrm>
            <a:off x="6767512" y="4343400"/>
            <a:ext cx="304800" cy="381000"/>
          </a:xfrm>
          <a:prstGeom prst="rect">
            <a:avLst/>
          </a:prstGeom>
          <a:noFill/>
        </p:spPr>
        <p:txBody>
          <a:bodyPr wrap="square" rtlCol="0">
            <a:spAutoFit/>
          </a:bodyPr>
          <a:lstStyle/>
          <a:p>
            <a:r>
              <a:rPr lang="en-US" b="1">
                <a:latin typeface="+mn-lt"/>
              </a:rPr>
              <a:t>X</a:t>
            </a:r>
          </a:p>
        </p:txBody>
      </p:sp>
      <p:sp>
        <p:nvSpPr>
          <p:cNvPr id="15" name="TextBox 14"/>
          <p:cNvSpPr txBox="1"/>
          <p:nvPr/>
        </p:nvSpPr>
        <p:spPr>
          <a:xfrm>
            <a:off x="6767512" y="4648200"/>
            <a:ext cx="304800" cy="381000"/>
          </a:xfrm>
          <a:prstGeom prst="rect">
            <a:avLst/>
          </a:prstGeom>
          <a:noFill/>
        </p:spPr>
        <p:txBody>
          <a:bodyPr wrap="square" rtlCol="0">
            <a:spAutoFit/>
          </a:bodyPr>
          <a:lstStyle/>
          <a:p>
            <a:r>
              <a:rPr lang="en-US" b="1">
                <a:latin typeface="+mn-lt"/>
              </a:rPr>
              <a:t>X</a:t>
            </a:r>
          </a:p>
        </p:txBody>
      </p:sp>
      <p:sp>
        <p:nvSpPr>
          <p:cNvPr id="16" name="TextBox 15"/>
          <p:cNvSpPr txBox="1"/>
          <p:nvPr/>
        </p:nvSpPr>
        <p:spPr>
          <a:xfrm>
            <a:off x="8077200" y="4343400"/>
            <a:ext cx="304800" cy="381000"/>
          </a:xfrm>
          <a:prstGeom prst="rect">
            <a:avLst/>
          </a:prstGeom>
          <a:noFill/>
        </p:spPr>
        <p:txBody>
          <a:bodyPr wrap="square" rtlCol="0">
            <a:spAutoFit/>
          </a:bodyPr>
          <a:lstStyle/>
          <a:p>
            <a:r>
              <a:rPr lang="en-US" b="1">
                <a:latin typeface="+mn-lt"/>
              </a:rPr>
              <a:t>X</a:t>
            </a:r>
          </a:p>
        </p:txBody>
      </p:sp>
      <p:sp>
        <p:nvSpPr>
          <p:cNvPr id="17" name="TextBox 16"/>
          <p:cNvSpPr txBox="1"/>
          <p:nvPr/>
        </p:nvSpPr>
        <p:spPr>
          <a:xfrm>
            <a:off x="8077200" y="4648200"/>
            <a:ext cx="304800" cy="381000"/>
          </a:xfrm>
          <a:prstGeom prst="rect">
            <a:avLst/>
          </a:prstGeom>
          <a:noFill/>
        </p:spPr>
        <p:txBody>
          <a:bodyPr wrap="square" rtlCol="0">
            <a:spAutoFit/>
          </a:bodyPr>
          <a:lstStyle/>
          <a:p>
            <a:r>
              <a:rPr lang="en-US" b="1">
                <a:latin typeface="+mn-lt"/>
              </a:rPr>
              <a:t>X</a:t>
            </a:r>
          </a:p>
        </p:txBody>
      </p:sp>
      <p:sp>
        <p:nvSpPr>
          <p:cNvPr id="18" name="TextBox 17"/>
          <p:cNvSpPr txBox="1"/>
          <p:nvPr/>
        </p:nvSpPr>
        <p:spPr>
          <a:xfrm>
            <a:off x="6767512" y="3124200"/>
            <a:ext cx="304800" cy="381000"/>
          </a:xfrm>
          <a:prstGeom prst="rect">
            <a:avLst/>
          </a:prstGeom>
          <a:noFill/>
        </p:spPr>
        <p:txBody>
          <a:bodyPr wrap="square" rtlCol="0">
            <a:spAutoFit/>
          </a:bodyPr>
          <a:lstStyle/>
          <a:p>
            <a:r>
              <a:rPr lang="en-US" b="1">
                <a:latin typeface="+mn-lt"/>
              </a:rPr>
              <a:t>X</a:t>
            </a:r>
          </a:p>
        </p:txBody>
      </p:sp>
      <p:sp>
        <p:nvSpPr>
          <p:cNvPr id="19" name="TextBox 18"/>
          <p:cNvSpPr txBox="1"/>
          <p:nvPr/>
        </p:nvSpPr>
        <p:spPr>
          <a:xfrm>
            <a:off x="6762752" y="4876800"/>
            <a:ext cx="304800" cy="381000"/>
          </a:xfrm>
          <a:prstGeom prst="rect">
            <a:avLst/>
          </a:prstGeom>
          <a:noFill/>
        </p:spPr>
        <p:txBody>
          <a:bodyPr wrap="square" rtlCol="0">
            <a:spAutoFit/>
          </a:bodyPr>
          <a:lstStyle/>
          <a:p>
            <a:r>
              <a:rPr lang="en-US" b="1">
                <a:latin typeface="+mn-lt"/>
              </a:rPr>
              <a:t>X</a:t>
            </a:r>
          </a:p>
        </p:txBody>
      </p:sp>
      <p:sp>
        <p:nvSpPr>
          <p:cNvPr id="20" name="TextBox 19"/>
          <p:cNvSpPr txBox="1"/>
          <p:nvPr/>
        </p:nvSpPr>
        <p:spPr>
          <a:xfrm>
            <a:off x="6767512" y="5143500"/>
            <a:ext cx="304800" cy="381000"/>
          </a:xfrm>
          <a:prstGeom prst="rect">
            <a:avLst/>
          </a:prstGeom>
          <a:noFill/>
        </p:spPr>
        <p:txBody>
          <a:bodyPr wrap="square" rtlCol="0">
            <a:spAutoFit/>
          </a:bodyPr>
          <a:lstStyle/>
          <a:p>
            <a:r>
              <a:rPr lang="en-US" b="1">
                <a:latin typeface="+mn-lt"/>
              </a:rPr>
              <a:t>X</a:t>
            </a:r>
          </a:p>
        </p:txBody>
      </p:sp>
      <p:sp>
        <p:nvSpPr>
          <p:cNvPr id="21" name="TextBox 20"/>
          <p:cNvSpPr txBox="1"/>
          <p:nvPr/>
        </p:nvSpPr>
        <p:spPr>
          <a:xfrm>
            <a:off x="8077200" y="4876800"/>
            <a:ext cx="304800" cy="381000"/>
          </a:xfrm>
          <a:prstGeom prst="rect">
            <a:avLst/>
          </a:prstGeom>
          <a:noFill/>
        </p:spPr>
        <p:txBody>
          <a:bodyPr wrap="square" rtlCol="0">
            <a:spAutoFit/>
          </a:bodyPr>
          <a:lstStyle/>
          <a:p>
            <a:r>
              <a:rPr lang="en-US" b="1">
                <a:latin typeface="+mn-lt"/>
              </a:rPr>
              <a:t>X</a:t>
            </a:r>
          </a:p>
        </p:txBody>
      </p:sp>
      <p:sp>
        <p:nvSpPr>
          <p:cNvPr id="22" name="TextBox 21"/>
          <p:cNvSpPr txBox="1"/>
          <p:nvPr/>
        </p:nvSpPr>
        <p:spPr>
          <a:xfrm>
            <a:off x="8077200" y="5143500"/>
            <a:ext cx="304800" cy="381000"/>
          </a:xfrm>
          <a:prstGeom prst="rect">
            <a:avLst/>
          </a:prstGeom>
          <a:noFill/>
        </p:spPr>
        <p:txBody>
          <a:bodyPr wrap="square" rtlCol="0">
            <a:spAutoFit/>
          </a:bodyPr>
          <a:lstStyle/>
          <a:p>
            <a:r>
              <a:rPr lang="en-US" b="1">
                <a:latin typeface="+mn-lt"/>
              </a:rPr>
              <a:t>X</a:t>
            </a:r>
          </a:p>
        </p:txBody>
      </p:sp>
      <p:sp>
        <p:nvSpPr>
          <p:cNvPr id="23" name="TextBox 22"/>
          <p:cNvSpPr txBox="1"/>
          <p:nvPr/>
        </p:nvSpPr>
        <p:spPr>
          <a:xfrm>
            <a:off x="7500937" y="5715000"/>
            <a:ext cx="1414462" cy="307777"/>
          </a:xfrm>
          <a:prstGeom prst="rect">
            <a:avLst/>
          </a:prstGeom>
          <a:noFill/>
        </p:spPr>
        <p:txBody>
          <a:bodyPr wrap="square" rtlCol="0">
            <a:spAutoFit/>
          </a:bodyPr>
          <a:lstStyle/>
          <a:p>
            <a:pPr algn="ctr"/>
            <a:r>
              <a:rPr lang="en-US" sz="1400" b="1">
                <a:latin typeface="+mn-lt"/>
              </a:rPr>
              <a:t>Lysosome</a:t>
            </a:r>
          </a:p>
        </p:txBody>
      </p:sp>
      <p:sp>
        <p:nvSpPr>
          <p:cNvPr id="24" name="TextBox 23"/>
          <p:cNvSpPr txBox="1"/>
          <p:nvPr/>
        </p:nvSpPr>
        <p:spPr>
          <a:xfrm>
            <a:off x="8077200" y="5410200"/>
            <a:ext cx="304800" cy="381000"/>
          </a:xfrm>
          <a:prstGeom prst="rect">
            <a:avLst/>
          </a:prstGeom>
          <a:noFill/>
        </p:spPr>
        <p:txBody>
          <a:bodyPr wrap="square" rtlCol="0">
            <a:spAutoFit/>
          </a:bodyPr>
          <a:lstStyle/>
          <a:p>
            <a:r>
              <a:rPr lang="en-US" b="1">
                <a:latin typeface="+mn-lt"/>
              </a:rPr>
              <a:t>X</a:t>
            </a:r>
          </a:p>
        </p:txBody>
      </p:sp>
      <p:sp>
        <p:nvSpPr>
          <p:cNvPr id="25" name="TextBox 24"/>
          <p:cNvSpPr txBox="1"/>
          <p:nvPr/>
        </p:nvSpPr>
        <p:spPr>
          <a:xfrm>
            <a:off x="6767512" y="5410200"/>
            <a:ext cx="304800" cy="381000"/>
          </a:xfrm>
          <a:prstGeom prst="rect">
            <a:avLst/>
          </a:prstGeom>
          <a:noFill/>
        </p:spPr>
        <p:txBody>
          <a:bodyPr wrap="square" rtlCol="0">
            <a:spAutoFit/>
          </a:bodyPr>
          <a:lstStyle/>
          <a:p>
            <a:r>
              <a:rPr lang="en-US" b="1">
                <a:latin typeface="+mn-lt"/>
              </a:rPr>
              <a:t>X</a:t>
            </a:r>
          </a:p>
        </p:txBody>
      </p:sp>
      <p:sp>
        <p:nvSpPr>
          <p:cNvPr id="26" name="TextBox 25"/>
          <p:cNvSpPr txBox="1"/>
          <p:nvPr/>
        </p:nvSpPr>
        <p:spPr>
          <a:xfrm>
            <a:off x="6767512" y="6219825"/>
            <a:ext cx="304800" cy="381000"/>
          </a:xfrm>
          <a:prstGeom prst="rect">
            <a:avLst/>
          </a:prstGeom>
          <a:noFill/>
        </p:spPr>
        <p:txBody>
          <a:bodyPr wrap="square" rtlCol="0">
            <a:spAutoFit/>
          </a:bodyPr>
          <a:lstStyle/>
          <a:p>
            <a:r>
              <a:rPr lang="en-US" b="1">
                <a:latin typeface="+mn-lt"/>
              </a:rPr>
              <a:t>X</a:t>
            </a:r>
          </a:p>
        </p:txBody>
      </p:sp>
      <p:sp>
        <p:nvSpPr>
          <p:cNvPr id="27" name="TextBox 26"/>
          <p:cNvSpPr txBox="1"/>
          <p:nvPr/>
        </p:nvSpPr>
        <p:spPr>
          <a:xfrm>
            <a:off x="5438776" y="6219825"/>
            <a:ext cx="304800" cy="381000"/>
          </a:xfrm>
          <a:prstGeom prst="rect">
            <a:avLst/>
          </a:prstGeom>
          <a:noFill/>
        </p:spPr>
        <p:txBody>
          <a:bodyPr wrap="square" rtlCol="0">
            <a:spAutoFit/>
          </a:bodyPr>
          <a:lstStyle/>
          <a:p>
            <a:r>
              <a:rPr lang="en-US" b="1">
                <a:latin typeface="+mn-lt"/>
              </a:rPr>
              <a:t>X</a:t>
            </a:r>
          </a:p>
        </p:txBody>
      </p:sp>
      <p:sp>
        <p:nvSpPr>
          <p:cNvPr id="28" name="TextBox 27"/>
          <p:cNvSpPr txBox="1"/>
          <p:nvPr/>
        </p:nvSpPr>
        <p:spPr>
          <a:xfrm>
            <a:off x="6767512" y="5991225"/>
            <a:ext cx="304800" cy="381000"/>
          </a:xfrm>
          <a:prstGeom prst="rect">
            <a:avLst/>
          </a:prstGeom>
          <a:noFill/>
        </p:spPr>
        <p:txBody>
          <a:bodyPr wrap="square" rtlCol="0">
            <a:spAutoFit/>
          </a:bodyPr>
          <a:lstStyle/>
          <a:p>
            <a:r>
              <a:rPr lang="en-US" b="1">
                <a:latin typeface="+mn-lt"/>
              </a:rPr>
              <a:t>X</a:t>
            </a:r>
          </a:p>
        </p:txBody>
      </p:sp>
      <p:sp>
        <p:nvSpPr>
          <p:cNvPr id="29" name="TextBox 28"/>
          <p:cNvSpPr txBox="1"/>
          <p:nvPr/>
        </p:nvSpPr>
        <p:spPr>
          <a:xfrm>
            <a:off x="6357936" y="5715000"/>
            <a:ext cx="1143000" cy="307777"/>
          </a:xfrm>
          <a:prstGeom prst="rect">
            <a:avLst/>
          </a:prstGeom>
          <a:noFill/>
        </p:spPr>
        <p:txBody>
          <a:bodyPr wrap="square" rtlCol="0">
            <a:spAutoFit/>
          </a:bodyPr>
          <a:lstStyle/>
          <a:p>
            <a:pPr algn="ctr"/>
            <a:r>
              <a:rPr lang="en-US" sz="1400" b="1">
                <a:latin typeface="+mn-lt"/>
              </a:rPr>
              <a:t>Lytic Vacuole</a:t>
            </a:r>
          </a:p>
        </p:txBody>
      </p:sp>
      <p:sp>
        <p:nvSpPr>
          <p:cNvPr id="31" name="Content Placeholder 2"/>
          <p:cNvSpPr txBox="1">
            <a:spLocks/>
          </p:cNvSpPr>
          <p:nvPr/>
        </p:nvSpPr>
        <p:spPr bwMode="auto">
          <a:xfrm>
            <a:off x="228600" y="228601"/>
            <a:ext cx="8686800" cy="2514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en-US" b="1"/>
              <a:t>Create Your Cells:</a:t>
            </a:r>
            <a:endParaRPr lang="en-US"/>
          </a:p>
          <a:p>
            <a:pPr marL="0" indent="0" algn="just">
              <a:buFontTx/>
              <a:buNone/>
            </a:pPr>
            <a:r>
              <a:rPr lang="en-US" sz="2400"/>
              <a:t>Now, using the information above, color the cells on the back of your page following the color key in the table above.   Be careful and pay attention to the number identification provided for you for each cell.   Remember, if you color one item a certain color, everything else that looks like that item should also be that color as well.</a:t>
            </a:r>
          </a:p>
          <a:p>
            <a:pPr marL="0" indent="0">
              <a:buFontTx/>
              <a:buNone/>
            </a:pPr>
            <a:endParaRPr lang="en-US"/>
          </a:p>
        </p:txBody>
      </p:sp>
      <p:sp>
        <p:nvSpPr>
          <p:cNvPr id="32" name="TextBox 31"/>
          <p:cNvSpPr txBox="1"/>
          <p:nvPr/>
        </p:nvSpPr>
        <p:spPr>
          <a:xfrm>
            <a:off x="228600" y="914400"/>
            <a:ext cx="8686800" cy="1415772"/>
          </a:xfrm>
          <a:prstGeom prst="rect">
            <a:avLst/>
          </a:prstGeom>
          <a:noFill/>
        </p:spPr>
        <p:txBody>
          <a:bodyPr wrap="square" rtlCol="0">
            <a:spAutoFit/>
          </a:bodyPr>
          <a:lstStyle/>
          <a:p>
            <a:pPr algn="ctr"/>
            <a:r>
              <a:rPr lang="en-US" sz="8600" b="1">
                <a:latin typeface="+mn-lt"/>
              </a:rPr>
              <a:t>Check Your Work…</a:t>
            </a:r>
          </a:p>
        </p:txBody>
      </p:sp>
      <p:sp>
        <p:nvSpPr>
          <p:cNvPr id="33" name="TextBox 32"/>
          <p:cNvSpPr txBox="1"/>
          <p:nvPr/>
        </p:nvSpPr>
        <p:spPr>
          <a:xfrm>
            <a:off x="6357936" y="3693421"/>
            <a:ext cx="1143000" cy="530915"/>
          </a:xfrm>
          <a:prstGeom prst="rect">
            <a:avLst/>
          </a:prstGeom>
          <a:noFill/>
        </p:spPr>
        <p:txBody>
          <a:bodyPr wrap="square" rtlCol="0">
            <a:spAutoFit/>
          </a:bodyPr>
          <a:lstStyle/>
          <a:p>
            <a:pPr algn="ctr"/>
            <a:r>
              <a:rPr lang="en-US" sz="1050" b="1">
                <a:latin typeface="+mn-lt"/>
              </a:rPr>
              <a:t>(Has a Nucleus )</a:t>
            </a:r>
          </a:p>
          <a:p>
            <a:pPr algn="ctr"/>
            <a:r>
              <a:rPr lang="en-US" b="1">
                <a:latin typeface="+mn-lt"/>
              </a:rPr>
              <a:t>X</a:t>
            </a:r>
          </a:p>
        </p:txBody>
      </p:sp>
      <p:sp>
        <p:nvSpPr>
          <p:cNvPr id="34" name="TextBox 33"/>
          <p:cNvSpPr txBox="1"/>
          <p:nvPr/>
        </p:nvSpPr>
        <p:spPr>
          <a:xfrm>
            <a:off x="7653336" y="3693421"/>
            <a:ext cx="1143000" cy="530915"/>
          </a:xfrm>
          <a:prstGeom prst="rect">
            <a:avLst/>
          </a:prstGeom>
          <a:noFill/>
        </p:spPr>
        <p:txBody>
          <a:bodyPr wrap="square" rtlCol="0">
            <a:spAutoFit/>
          </a:bodyPr>
          <a:lstStyle/>
          <a:p>
            <a:pPr algn="ctr"/>
            <a:r>
              <a:rPr lang="en-US" sz="1050" b="1">
                <a:latin typeface="+mn-lt"/>
              </a:rPr>
              <a:t>(Has a Nucleus )</a:t>
            </a:r>
          </a:p>
          <a:p>
            <a:pPr algn="ctr"/>
            <a:r>
              <a:rPr lang="en-US" b="1">
                <a:latin typeface="+mn-lt"/>
              </a:rPr>
              <a:t>X</a:t>
            </a:r>
          </a:p>
        </p:txBody>
      </p:sp>
    </p:spTree>
    <p:extLst>
      <p:ext uri="{BB962C8B-B14F-4D97-AF65-F5344CB8AC3E}">
        <p14:creationId xmlns:p14="http://schemas.microsoft.com/office/powerpoint/2010/main" val="258111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
                                            <p:txEl>
                                              <p:pRg st="1" end="1"/>
                                            </p:txEl>
                                          </p:spTgt>
                                        </p:tgtEl>
                                      </p:cBhvr>
                                    </p:animEffect>
                                    <p:set>
                                      <p:cBhvr>
                                        <p:cTn id="10" dur="1" fill="hold">
                                          <p:stCondLst>
                                            <p:cond delay="499"/>
                                          </p:stCondLst>
                                        </p:cTn>
                                        <p:tgtEl>
                                          <p:spTgt spid="3">
                                            <p:txEl>
                                              <p:pRg st="1" end="1"/>
                                            </p:txEl>
                                          </p:spTgt>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additive="base">
                                        <p:cTn id="36" dur="500" fill="hold"/>
                                        <p:tgtEl>
                                          <p:spTgt spid="6"/>
                                        </p:tgtEl>
                                        <p:attrNameLst>
                                          <p:attrName>ppt_x</p:attrName>
                                        </p:attrNameLst>
                                      </p:cBhvr>
                                      <p:tavLst>
                                        <p:tav tm="0">
                                          <p:val>
                                            <p:strVal val="#ppt_x"/>
                                          </p:val>
                                        </p:tav>
                                        <p:tav tm="100000">
                                          <p:val>
                                            <p:strVal val="#ppt_x"/>
                                          </p:val>
                                        </p:tav>
                                      </p:tavLst>
                                    </p:anim>
                                    <p:anim calcmode="lin" valueType="num">
                                      <p:cBhvr additive="base">
                                        <p:cTn id="3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500" fill="hold"/>
                                        <p:tgtEl>
                                          <p:spTgt spid="9"/>
                                        </p:tgtEl>
                                        <p:attrNameLst>
                                          <p:attrName>ppt_x</p:attrName>
                                        </p:attrNameLst>
                                      </p:cBhvr>
                                      <p:tavLst>
                                        <p:tav tm="0">
                                          <p:val>
                                            <p:strVal val="#ppt_x"/>
                                          </p:val>
                                        </p:tav>
                                        <p:tav tm="100000">
                                          <p:val>
                                            <p:strVal val="#ppt_x"/>
                                          </p:val>
                                        </p:tav>
                                      </p:tavLst>
                                    </p:anim>
                                    <p:anim calcmode="lin" valueType="num">
                                      <p:cBhvr additive="base">
                                        <p:cTn id="4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additive="base">
                                        <p:cTn id="48" dur="500" fill="hold"/>
                                        <p:tgtEl>
                                          <p:spTgt spid="8"/>
                                        </p:tgtEl>
                                        <p:attrNameLst>
                                          <p:attrName>ppt_x</p:attrName>
                                        </p:attrNameLst>
                                      </p:cBhvr>
                                      <p:tavLst>
                                        <p:tav tm="0">
                                          <p:val>
                                            <p:strVal val="#ppt_x"/>
                                          </p:val>
                                        </p:tav>
                                        <p:tav tm="100000">
                                          <p:val>
                                            <p:strVal val="#ppt_x"/>
                                          </p:val>
                                        </p:tav>
                                      </p:tavLst>
                                    </p:anim>
                                    <p:anim calcmode="lin" valueType="num">
                                      <p:cBhvr additive="base">
                                        <p:cTn id="4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 calcmode="lin" valueType="num">
                                      <p:cBhvr additive="base">
                                        <p:cTn id="54" dur="500" fill="hold"/>
                                        <p:tgtEl>
                                          <p:spTgt spid="10"/>
                                        </p:tgtEl>
                                        <p:attrNameLst>
                                          <p:attrName>ppt_x</p:attrName>
                                        </p:attrNameLst>
                                      </p:cBhvr>
                                      <p:tavLst>
                                        <p:tav tm="0">
                                          <p:val>
                                            <p:strVal val="#ppt_x"/>
                                          </p:val>
                                        </p:tav>
                                        <p:tav tm="100000">
                                          <p:val>
                                            <p:strVal val="#ppt_x"/>
                                          </p:val>
                                        </p:tav>
                                      </p:tavLst>
                                    </p:anim>
                                    <p:anim calcmode="lin" valueType="num">
                                      <p:cBhvr additive="base">
                                        <p:cTn id="5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33"/>
                                        </p:tgtEl>
                                        <p:attrNameLst>
                                          <p:attrName>style.visibility</p:attrName>
                                        </p:attrNameLst>
                                      </p:cBhvr>
                                      <p:to>
                                        <p:strVal val="visible"/>
                                      </p:to>
                                    </p:set>
                                    <p:anim calcmode="lin" valueType="num">
                                      <p:cBhvr additive="base">
                                        <p:cTn id="60" dur="500" fill="hold"/>
                                        <p:tgtEl>
                                          <p:spTgt spid="33"/>
                                        </p:tgtEl>
                                        <p:attrNameLst>
                                          <p:attrName>ppt_x</p:attrName>
                                        </p:attrNameLst>
                                      </p:cBhvr>
                                      <p:tavLst>
                                        <p:tav tm="0">
                                          <p:val>
                                            <p:strVal val="#ppt_x"/>
                                          </p:val>
                                        </p:tav>
                                        <p:tav tm="100000">
                                          <p:val>
                                            <p:strVal val="#ppt_x"/>
                                          </p:val>
                                        </p:tav>
                                      </p:tavLst>
                                    </p:anim>
                                    <p:anim calcmode="lin" valueType="num">
                                      <p:cBhvr additive="base">
                                        <p:cTn id="61"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34"/>
                                        </p:tgtEl>
                                        <p:attrNameLst>
                                          <p:attrName>style.visibility</p:attrName>
                                        </p:attrNameLst>
                                      </p:cBhvr>
                                      <p:to>
                                        <p:strVal val="visible"/>
                                      </p:to>
                                    </p:set>
                                    <p:anim calcmode="lin" valueType="num">
                                      <p:cBhvr additive="base">
                                        <p:cTn id="66" dur="500" fill="hold"/>
                                        <p:tgtEl>
                                          <p:spTgt spid="34"/>
                                        </p:tgtEl>
                                        <p:attrNameLst>
                                          <p:attrName>ppt_x</p:attrName>
                                        </p:attrNameLst>
                                      </p:cBhvr>
                                      <p:tavLst>
                                        <p:tav tm="0">
                                          <p:val>
                                            <p:strVal val="#ppt_x"/>
                                          </p:val>
                                        </p:tav>
                                        <p:tav tm="100000">
                                          <p:val>
                                            <p:strVal val="#ppt_x"/>
                                          </p:val>
                                        </p:tav>
                                      </p:tavLst>
                                    </p:anim>
                                    <p:anim calcmode="lin" valueType="num">
                                      <p:cBhvr additive="base">
                                        <p:cTn id="67"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13"/>
                                        </p:tgtEl>
                                        <p:attrNameLst>
                                          <p:attrName>style.visibility</p:attrName>
                                        </p:attrNameLst>
                                      </p:cBhvr>
                                      <p:to>
                                        <p:strVal val="visible"/>
                                      </p:to>
                                    </p:set>
                                    <p:anim calcmode="lin" valueType="num">
                                      <p:cBhvr additive="base">
                                        <p:cTn id="72" dur="500" fill="hold"/>
                                        <p:tgtEl>
                                          <p:spTgt spid="13"/>
                                        </p:tgtEl>
                                        <p:attrNameLst>
                                          <p:attrName>ppt_x</p:attrName>
                                        </p:attrNameLst>
                                      </p:cBhvr>
                                      <p:tavLst>
                                        <p:tav tm="0">
                                          <p:val>
                                            <p:strVal val="#ppt_x"/>
                                          </p:val>
                                        </p:tav>
                                        <p:tav tm="100000">
                                          <p:val>
                                            <p:strVal val="#ppt_x"/>
                                          </p:val>
                                        </p:tav>
                                      </p:tavLst>
                                    </p:anim>
                                    <p:anim calcmode="lin" valueType="num">
                                      <p:cBhvr additive="base">
                                        <p:cTn id="7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14"/>
                                        </p:tgtEl>
                                        <p:attrNameLst>
                                          <p:attrName>style.visibility</p:attrName>
                                        </p:attrNameLst>
                                      </p:cBhvr>
                                      <p:to>
                                        <p:strVal val="visible"/>
                                      </p:to>
                                    </p:set>
                                    <p:anim calcmode="lin" valueType="num">
                                      <p:cBhvr additive="base">
                                        <p:cTn id="78" dur="500" fill="hold"/>
                                        <p:tgtEl>
                                          <p:spTgt spid="14"/>
                                        </p:tgtEl>
                                        <p:attrNameLst>
                                          <p:attrName>ppt_x</p:attrName>
                                        </p:attrNameLst>
                                      </p:cBhvr>
                                      <p:tavLst>
                                        <p:tav tm="0">
                                          <p:val>
                                            <p:strVal val="#ppt_x"/>
                                          </p:val>
                                        </p:tav>
                                        <p:tav tm="100000">
                                          <p:val>
                                            <p:strVal val="#ppt_x"/>
                                          </p:val>
                                        </p:tav>
                                      </p:tavLst>
                                    </p:anim>
                                    <p:anim calcmode="lin" valueType="num">
                                      <p:cBhvr additive="base">
                                        <p:cTn id="7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16"/>
                                        </p:tgtEl>
                                        <p:attrNameLst>
                                          <p:attrName>style.visibility</p:attrName>
                                        </p:attrNameLst>
                                      </p:cBhvr>
                                      <p:to>
                                        <p:strVal val="visible"/>
                                      </p:to>
                                    </p:set>
                                    <p:anim calcmode="lin" valueType="num">
                                      <p:cBhvr additive="base">
                                        <p:cTn id="84" dur="500" fill="hold"/>
                                        <p:tgtEl>
                                          <p:spTgt spid="16"/>
                                        </p:tgtEl>
                                        <p:attrNameLst>
                                          <p:attrName>ppt_x</p:attrName>
                                        </p:attrNameLst>
                                      </p:cBhvr>
                                      <p:tavLst>
                                        <p:tav tm="0">
                                          <p:val>
                                            <p:strVal val="#ppt_x"/>
                                          </p:val>
                                        </p:tav>
                                        <p:tav tm="100000">
                                          <p:val>
                                            <p:strVal val="#ppt_x"/>
                                          </p:val>
                                        </p:tav>
                                      </p:tavLst>
                                    </p:anim>
                                    <p:anim calcmode="lin" valueType="num">
                                      <p:cBhvr additive="base">
                                        <p:cTn id="8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grpId="0" nodeType="clickEffect">
                                  <p:stCondLst>
                                    <p:cond delay="0"/>
                                  </p:stCondLst>
                                  <p:childTnLst>
                                    <p:set>
                                      <p:cBhvr>
                                        <p:cTn id="89" dur="1" fill="hold">
                                          <p:stCondLst>
                                            <p:cond delay="0"/>
                                          </p:stCondLst>
                                        </p:cTn>
                                        <p:tgtEl>
                                          <p:spTgt spid="15"/>
                                        </p:tgtEl>
                                        <p:attrNameLst>
                                          <p:attrName>style.visibility</p:attrName>
                                        </p:attrNameLst>
                                      </p:cBhvr>
                                      <p:to>
                                        <p:strVal val="visible"/>
                                      </p:to>
                                    </p:set>
                                    <p:anim calcmode="lin" valueType="num">
                                      <p:cBhvr additive="base">
                                        <p:cTn id="90" dur="500" fill="hold"/>
                                        <p:tgtEl>
                                          <p:spTgt spid="15"/>
                                        </p:tgtEl>
                                        <p:attrNameLst>
                                          <p:attrName>ppt_x</p:attrName>
                                        </p:attrNameLst>
                                      </p:cBhvr>
                                      <p:tavLst>
                                        <p:tav tm="0">
                                          <p:val>
                                            <p:strVal val="#ppt_x"/>
                                          </p:val>
                                        </p:tav>
                                        <p:tav tm="100000">
                                          <p:val>
                                            <p:strVal val="#ppt_x"/>
                                          </p:val>
                                        </p:tav>
                                      </p:tavLst>
                                    </p:anim>
                                    <p:anim calcmode="lin" valueType="num">
                                      <p:cBhvr additive="base">
                                        <p:cTn id="9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grpId="0" nodeType="clickEffect">
                                  <p:stCondLst>
                                    <p:cond delay="0"/>
                                  </p:stCondLst>
                                  <p:childTnLst>
                                    <p:set>
                                      <p:cBhvr>
                                        <p:cTn id="95" dur="1" fill="hold">
                                          <p:stCondLst>
                                            <p:cond delay="0"/>
                                          </p:stCondLst>
                                        </p:cTn>
                                        <p:tgtEl>
                                          <p:spTgt spid="17"/>
                                        </p:tgtEl>
                                        <p:attrNameLst>
                                          <p:attrName>style.visibility</p:attrName>
                                        </p:attrNameLst>
                                      </p:cBhvr>
                                      <p:to>
                                        <p:strVal val="visible"/>
                                      </p:to>
                                    </p:set>
                                    <p:anim calcmode="lin" valueType="num">
                                      <p:cBhvr additive="base">
                                        <p:cTn id="96" dur="500" fill="hold"/>
                                        <p:tgtEl>
                                          <p:spTgt spid="17"/>
                                        </p:tgtEl>
                                        <p:attrNameLst>
                                          <p:attrName>ppt_x</p:attrName>
                                        </p:attrNameLst>
                                      </p:cBhvr>
                                      <p:tavLst>
                                        <p:tav tm="0">
                                          <p:val>
                                            <p:strVal val="#ppt_x"/>
                                          </p:val>
                                        </p:tav>
                                        <p:tav tm="100000">
                                          <p:val>
                                            <p:strVal val="#ppt_x"/>
                                          </p:val>
                                        </p:tav>
                                      </p:tavLst>
                                    </p:anim>
                                    <p:anim calcmode="lin" valueType="num">
                                      <p:cBhvr additive="base">
                                        <p:cTn id="9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2" presetClass="entr" presetSubtype="4" fill="hold" grpId="0" nodeType="clickEffect">
                                  <p:stCondLst>
                                    <p:cond delay="0"/>
                                  </p:stCondLst>
                                  <p:childTnLst>
                                    <p:set>
                                      <p:cBhvr>
                                        <p:cTn id="101" dur="1" fill="hold">
                                          <p:stCondLst>
                                            <p:cond delay="0"/>
                                          </p:stCondLst>
                                        </p:cTn>
                                        <p:tgtEl>
                                          <p:spTgt spid="19"/>
                                        </p:tgtEl>
                                        <p:attrNameLst>
                                          <p:attrName>style.visibility</p:attrName>
                                        </p:attrNameLst>
                                      </p:cBhvr>
                                      <p:to>
                                        <p:strVal val="visible"/>
                                      </p:to>
                                    </p:set>
                                    <p:anim calcmode="lin" valueType="num">
                                      <p:cBhvr additive="base">
                                        <p:cTn id="102" dur="500" fill="hold"/>
                                        <p:tgtEl>
                                          <p:spTgt spid="19"/>
                                        </p:tgtEl>
                                        <p:attrNameLst>
                                          <p:attrName>ppt_x</p:attrName>
                                        </p:attrNameLst>
                                      </p:cBhvr>
                                      <p:tavLst>
                                        <p:tav tm="0">
                                          <p:val>
                                            <p:strVal val="#ppt_x"/>
                                          </p:val>
                                        </p:tav>
                                        <p:tav tm="100000">
                                          <p:val>
                                            <p:strVal val="#ppt_x"/>
                                          </p:val>
                                        </p:tav>
                                      </p:tavLst>
                                    </p:anim>
                                    <p:anim calcmode="lin" valueType="num">
                                      <p:cBhvr additive="base">
                                        <p:cTn id="10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2" presetClass="entr" presetSubtype="4" fill="hold" grpId="0" nodeType="clickEffect">
                                  <p:stCondLst>
                                    <p:cond delay="0"/>
                                  </p:stCondLst>
                                  <p:childTnLst>
                                    <p:set>
                                      <p:cBhvr>
                                        <p:cTn id="107" dur="1" fill="hold">
                                          <p:stCondLst>
                                            <p:cond delay="0"/>
                                          </p:stCondLst>
                                        </p:cTn>
                                        <p:tgtEl>
                                          <p:spTgt spid="21"/>
                                        </p:tgtEl>
                                        <p:attrNameLst>
                                          <p:attrName>style.visibility</p:attrName>
                                        </p:attrNameLst>
                                      </p:cBhvr>
                                      <p:to>
                                        <p:strVal val="visible"/>
                                      </p:to>
                                    </p:set>
                                    <p:anim calcmode="lin" valueType="num">
                                      <p:cBhvr additive="base">
                                        <p:cTn id="108" dur="500" fill="hold"/>
                                        <p:tgtEl>
                                          <p:spTgt spid="21"/>
                                        </p:tgtEl>
                                        <p:attrNameLst>
                                          <p:attrName>ppt_x</p:attrName>
                                        </p:attrNameLst>
                                      </p:cBhvr>
                                      <p:tavLst>
                                        <p:tav tm="0">
                                          <p:val>
                                            <p:strVal val="#ppt_x"/>
                                          </p:val>
                                        </p:tav>
                                        <p:tav tm="100000">
                                          <p:val>
                                            <p:strVal val="#ppt_x"/>
                                          </p:val>
                                        </p:tav>
                                      </p:tavLst>
                                    </p:anim>
                                    <p:anim calcmode="lin" valueType="num">
                                      <p:cBhvr additive="base">
                                        <p:cTn id="10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2" presetClass="entr" presetSubtype="4" fill="hold" grpId="0" nodeType="clickEffect">
                                  <p:stCondLst>
                                    <p:cond delay="0"/>
                                  </p:stCondLst>
                                  <p:childTnLst>
                                    <p:set>
                                      <p:cBhvr>
                                        <p:cTn id="113" dur="1" fill="hold">
                                          <p:stCondLst>
                                            <p:cond delay="0"/>
                                          </p:stCondLst>
                                        </p:cTn>
                                        <p:tgtEl>
                                          <p:spTgt spid="20"/>
                                        </p:tgtEl>
                                        <p:attrNameLst>
                                          <p:attrName>style.visibility</p:attrName>
                                        </p:attrNameLst>
                                      </p:cBhvr>
                                      <p:to>
                                        <p:strVal val="visible"/>
                                      </p:to>
                                    </p:set>
                                    <p:anim calcmode="lin" valueType="num">
                                      <p:cBhvr additive="base">
                                        <p:cTn id="114" dur="500" fill="hold"/>
                                        <p:tgtEl>
                                          <p:spTgt spid="20"/>
                                        </p:tgtEl>
                                        <p:attrNameLst>
                                          <p:attrName>ppt_x</p:attrName>
                                        </p:attrNameLst>
                                      </p:cBhvr>
                                      <p:tavLst>
                                        <p:tav tm="0">
                                          <p:val>
                                            <p:strVal val="#ppt_x"/>
                                          </p:val>
                                        </p:tav>
                                        <p:tav tm="100000">
                                          <p:val>
                                            <p:strVal val="#ppt_x"/>
                                          </p:val>
                                        </p:tav>
                                      </p:tavLst>
                                    </p:anim>
                                    <p:anim calcmode="lin" valueType="num">
                                      <p:cBhvr additive="base">
                                        <p:cTn id="11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2" presetClass="entr" presetSubtype="4" fill="hold" grpId="0" nodeType="clickEffect">
                                  <p:stCondLst>
                                    <p:cond delay="0"/>
                                  </p:stCondLst>
                                  <p:childTnLst>
                                    <p:set>
                                      <p:cBhvr>
                                        <p:cTn id="119" dur="1" fill="hold">
                                          <p:stCondLst>
                                            <p:cond delay="0"/>
                                          </p:stCondLst>
                                        </p:cTn>
                                        <p:tgtEl>
                                          <p:spTgt spid="22"/>
                                        </p:tgtEl>
                                        <p:attrNameLst>
                                          <p:attrName>style.visibility</p:attrName>
                                        </p:attrNameLst>
                                      </p:cBhvr>
                                      <p:to>
                                        <p:strVal val="visible"/>
                                      </p:to>
                                    </p:set>
                                    <p:anim calcmode="lin" valueType="num">
                                      <p:cBhvr additive="base">
                                        <p:cTn id="120" dur="500" fill="hold"/>
                                        <p:tgtEl>
                                          <p:spTgt spid="22"/>
                                        </p:tgtEl>
                                        <p:attrNameLst>
                                          <p:attrName>ppt_x</p:attrName>
                                        </p:attrNameLst>
                                      </p:cBhvr>
                                      <p:tavLst>
                                        <p:tav tm="0">
                                          <p:val>
                                            <p:strVal val="#ppt_x"/>
                                          </p:val>
                                        </p:tav>
                                        <p:tav tm="100000">
                                          <p:val>
                                            <p:strVal val="#ppt_x"/>
                                          </p:val>
                                        </p:tav>
                                      </p:tavLst>
                                    </p:anim>
                                    <p:anim calcmode="lin" valueType="num">
                                      <p:cBhvr additive="base">
                                        <p:cTn id="12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2" presetClass="entr" presetSubtype="4" fill="hold" grpId="0" nodeType="clickEffect">
                                  <p:stCondLst>
                                    <p:cond delay="0"/>
                                  </p:stCondLst>
                                  <p:childTnLst>
                                    <p:set>
                                      <p:cBhvr>
                                        <p:cTn id="125" dur="1" fill="hold">
                                          <p:stCondLst>
                                            <p:cond delay="0"/>
                                          </p:stCondLst>
                                        </p:cTn>
                                        <p:tgtEl>
                                          <p:spTgt spid="25"/>
                                        </p:tgtEl>
                                        <p:attrNameLst>
                                          <p:attrName>style.visibility</p:attrName>
                                        </p:attrNameLst>
                                      </p:cBhvr>
                                      <p:to>
                                        <p:strVal val="visible"/>
                                      </p:to>
                                    </p:set>
                                    <p:anim calcmode="lin" valueType="num">
                                      <p:cBhvr additive="base">
                                        <p:cTn id="126" dur="500" fill="hold"/>
                                        <p:tgtEl>
                                          <p:spTgt spid="25"/>
                                        </p:tgtEl>
                                        <p:attrNameLst>
                                          <p:attrName>ppt_x</p:attrName>
                                        </p:attrNameLst>
                                      </p:cBhvr>
                                      <p:tavLst>
                                        <p:tav tm="0">
                                          <p:val>
                                            <p:strVal val="#ppt_x"/>
                                          </p:val>
                                        </p:tav>
                                        <p:tav tm="100000">
                                          <p:val>
                                            <p:strVal val="#ppt_x"/>
                                          </p:val>
                                        </p:tav>
                                      </p:tavLst>
                                    </p:anim>
                                    <p:anim calcmode="lin" valueType="num">
                                      <p:cBhvr additive="base">
                                        <p:cTn id="12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2" presetClass="entr" presetSubtype="4" fill="hold" grpId="0" nodeType="clickEffect">
                                  <p:stCondLst>
                                    <p:cond delay="0"/>
                                  </p:stCondLst>
                                  <p:childTnLst>
                                    <p:set>
                                      <p:cBhvr>
                                        <p:cTn id="131" dur="1" fill="hold">
                                          <p:stCondLst>
                                            <p:cond delay="0"/>
                                          </p:stCondLst>
                                        </p:cTn>
                                        <p:tgtEl>
                                          <p:spTgt spid="24"/>
                                        </p:tgtEl>
                                        <p:attrNameLst>
                                          <p:attrName>style.visibility</p:attrName>
                                        </p:attrNameLst>
                                      </p:cBhvr>
                                      <p:to>
                                        <p:strVal val="visible"/>
                                      </p:to>
                                    </p:set>
                                    <p:anim calcmode="lin" valueType="num">
                                      <p:cBhvr additive="base">
                                        <p:cTn id="132" dur="500" fill="hold"/>
                                        <p:tgtEl>
                                          <p:spTgt spid="24"/>
                                        </p:tgtEl>
                                        <p:attrNameLst>
                                          <p:attrName>ppt_x</p:attrName>
                                        </p:attrNameLst>
                                      </p:cBhvr>
                                      <p:tavLst>
                                        <p:tav tm="0">
                                          <p:val>
                                            <p:strVal val="#ppt_x"/>
                                          </p:val>
                                        </p:tav>
                                        <p:tav tm="100000">
                                          <p:val>
                                            <p:strVal val="#ppt_x"/>
                                          </p:val>
                                        </p:tav>
                                      </p:tavLst>
                                    </p:anim>
                                    <p:anim calcmode="lin" valueType="num">
                                      <p:cBhvr additive="base">
                                        <p:cTn id="13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4" fill="hold">
                      <p:stCondLst>
                        <p:cond delay="indefinite"/>
                      </p:stCondLst>
                      <p:childTnLst>
                        <p:par>
                          <p:cTn id="135" fill="hold">
                            <p:stCondLst>
                              <p:cond delay="0"/>
                            </p:stCondLst>
                            <p:childTnLst>
                              <p:par>
                                <p:cTn id="136" presetID="2" presetClass="entr" presetSubtype="4" fill="hold" grpId="0" nodeType="clickEffect">
                                  <p:stCondLst>
                                    <p:cond delay="0"/>
                                  </p:stCondLst>
                                  <p:childTnLst>
                                    <p:set>
                                      <p:cBhvr>
                                        <p:cTn id="137" dur="1" fill="hold">
                                          <p:stCondLst>
                                            <p:cond delay="0"/>
                                          </p:stCondLst>
                                        </p:cTn>
                                        <p:tgtEl>
                                          <p:spTgt spid="29"/>
                                        </p:tgtEl>
                                        <p:attrNameLst>
                                          <p:attrName>style.visibility</p:attrName>
                                        </p:attrNameLst>
                                      </p:cBhvr>
                                      <p:to>
                                        <p:strVal val="visible"/>
                                      </p:to>
                                    </p:set>
                                    <p:anim calcmode="lin" valueType="num">
                                      <p:cBhvr additive="base">
                                        <p:cTn id="138" dur="500" fill="hold"/>
                                        <p:tgtEl>
                                          <p:spTgt spid="29"/>
                                        </p:tgtEl>
                                        <p:attrNameLst>
                                          <p:attrName>ppt_x</p:attrName>
                                        </p:attrNameLst>
                                      </p:cBhvr>
                                      <p:tavLst>
                                        <p:tav tm="0">
                                          <p:val>
                                            <p:strVal val="#ppt_x"/>
                                          </p:val>
                                        </p:tav>
                                        <p:tav tm="100000">
                                          <p:val>
                                            <p:strVal val="#ppt_x"/>
                                          </p:val>
                                        </p:tav>
                                      </p:tavLst>
                                    </p:anim>
                                    <p:anim calcmode="lin" valueType="num">
                                      <p:cBhvr additive="base">
                                        <p:cTn id="139"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40" fill="hold">
                      <p:stCondLst>
                        <p:cond delay="indefinite"/>
                      </p:stCondLst>
                      <p:childTnLst>
                        <p:par>
                          <p:cTn id="141" fill="hold">
                            <p:stCondLst>
                              <p:cond delay="0"/>
                            </p:stCondLst>
                            <p:childTnLst>
                              <p:par>
                                <p:cTn id="142" presetID="2" presetClass="entr" presetSubtype="4" fill="hold" grpId="0" nodeType="clickEffect">
                                  <p:stCondLst>
                                    <p:cond delay="0"/>
                                  </p:stCondLst>
                                  <p:childTnLst>
                                    <p:set>
                                      <p:cBhvr>
                                        <p:cTn id="143" dur="1" fill="hold">
                                          <p:stCondLst>
                                            <p:cond delay="0"/>
                                          </p:stCondLst>
                                        </p:cTn>
                                        <p:tgtEl>
                                          <p:spTgt spid="23"/>
                                        </p:tgtEl>
                                        <p:attrNameLst>
                                          <p:attrName>style.visibility</p:attrName>
                                        </p:attrNameLst>
                                      </p:cBhvr>
                                      <p:to>
                                        <p:strVal val="visible"/>
                                      </p:to>
                                    </p:set>
                                    <p:anim calcmode="lin" valueType="num">
                                      <p:cBhvr additive="base">
                                        <p:cTn id="144" dur="500" fill="hold"/>
                                        <p:tgtEl>
                                          <p:spTgt spid="23"/>
                                        </p:tgtEl>
                                        <p:attrNameLst>
                                          <p:attrName>ppt_x</p:attrName>
                                        </p:attrNameLst>
                                      </p:cBhvr>
                                      <p:tavLst>
                                        <p:tav tm="0">
                                          <p:val>
                                            <p:strVal val="#ppt_x"/>
                                          </p:val>
                                        </p:tav>
                                        <p:tav tm="100000">
                                          <p:val>
                                            <p:strVal val="#ppt_x"/>
                                          </p:val>
                                        </p:tav>
                                      </p:tavLst>
                                    </p:anim>
                                    <p:anim calcmode="lin" valueType="num">
                                      <p:cBhvr additive="base">
                                        <p:cTn id="14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46" fill="hold">
                      <p:stCondLst>
                        <p:cond delay="indefinite"/>
                      </p:stCondLst>
                      <p:childTnLst>
                        <p:par>
                          <p:cTn id="147" fill="hold">
                            <p:stCondLst>
                              <p:cond delay="0"/>
                            </p:stCondLst>
                            <p:childTnLst>
                              <p:par>
                                <p:cTn id="148" presetID="2" presetClass="entr" presetSubtype="4" fill="hold" grpId="0" nodeType="clickEffect">
                                  <p:stCondLst>
                                    <p:cond delay="0"/>
                                  </p:stCondLst>
                                  <p:childTnLst>
                                    <p:set>
                                      <p:cBhvr>
                                        <p:cTn id="149" dur="1" fill="hold">
                                          <p:stCondLst>
                                            <p:cond delay="0"/>
                                          </p:stCondLst>
                                        </p:cTn>
                                        <p:tgtEl>
                                          <p:spTgt spid="28"/>
                                        </p:tgtEl>
                                        <p:attrNameLst>
                                          <p:attrName>style.visibility</p:attrName>
                                        </p:attrNameLst>
                                      </p:cBhvr>
                                      <p:to>
                                        <p:strVal val="visible"/>
                                      </p:to>
                                    </p:set>
                                    <p:anim calcmode="lin" valueType="num">
                                      <p:cBhvr additive="base">
                                        <p:cTn id="150" dur="500" fill="hold"/>
                                        <p:tgtEl>
                                          <p:spTgt spid="28"/>
                                        </p:tgtEl>
                                        <p:attrNameLst>
                                          <p:attrName>ppt_x</p:attrName>
                                        </p:attrNameLst>
                                      </p:cBhvr>
                                      <p:tavLst>
                                        <p:tav tm="0">
                                          <p:val>
                                            <p:strVal val="#ppt_x"/>
                                          </p:val>
                                        </p:tav>
                                        <p:tav tm="100000">
                                          <p:val>
                                            <p:strVal val="#ppt_x"/>
                                          </p:val>
                                        </p:tav>
                                      </p:tavLst>
                                    </p:anim>
                                    <p:anim calcmode="lin" valueType="num">
                                      <p:cBhvr additive="base">
                                        <p:cTn id="151"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52" fill="hold">
                      <p:stCondLst>
                        <p:cond delay="indefinite"/>
                      </p:stCondLst>
                      <p:childTnLst>
                        <p:par>
                          <p:cTn id="153" fill="hold">
                            <p:stCondLst>
                              <p:cond delay="0"/>
                            </p:stCondLst>
                            <p:childTnLst>
                              <p:par>
                                <p:cTn id="154" presetID="2" presetClass="entr" presetSubtype="4" fill="hold" grpId="0" nodeType="clickEffect">
                                  <p:stCondLst>
                                    <p:cond delay="0"/>
                                  </p:stCondLst>
                                  <p:childTnLst>
                                    <p:set>
                                      <p:cBhvr>
                                        <p:cTn id="155" dur="1" fill="hold">
                                          <p:stCondLst>
                                            <p:cond delay="0"/>
                                          </p:stCondLst>
                                        </p:cTn>
                                        <p:tgtEl>
                                          <p:spTgt spid="27"/>
                                        </p:tgtEl>
                                        <p:attrNameLst>
                                          <p:attrName>style.visibility</p:attrName>
                                        </p:attrNameLst>
                                      </p:cBhvr>
                                      <p:to>
                                        <p:strVal val="visible"/>
                                      </p:to>
                                    </p:set>
                                    <p:anim calcmode="lin" valueType="num">
                                      <p:cBhvr additive="base">
                                        <p:cTn id="156" dur="500" fill="hold"/>
                                        <p:tgtEl>
                                          <p:spTgt spid="27"/>
                                        </p:tgtEl>
                                        <p:attrNameLst>
                                          <p:attrName>ppt_x</p:attrName>
                                        </p:attrNameLst>
                                      </p:cBhvr>
                                      <p:tavLst>
                                        <p:tav tm="0">
                                          <p:val>
                                            <p:strVal val="#ppt_x"/>
                                          </p:val>
                                        </p:tav>
                                        <p:tav tm="100000">
                                          <p:val>
                                            <p:strVal val="#ppt_x"/>
                                          </p:val>
                                        </p:tav>
                                      </p:tavLst>
                                    </p:anim>
                                    <p:anim calcmode="lin" valueType="num">
                                      <p:cBhvr additive="base">
                                        <p:cTn id="157"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58" fill="hold">
                      <p:stCondLst>
                        <p:cond delay="indefinite"/>
                      </p:stCondLst>
                      <p:childTnLst>
                        <p:par>
                          <p:cTn id="159" fill="hold">
                            <p:stCondLst>
                              <p:cond delay="0"/>
                            </p:stCondLst>
                            <p:childTnLst>
                              <p:par>
                                <p:cTn id="160" presetID="2" presetClass="entr" presetSubtype="4" fill="hold" grpId="0" nodeType="clickEffect">
                                  <p:stCondLst>
                                    <p:cond delay="0"/>
                                  </p:stCondLst>
                                  <p:childTnLst>
                                    <p:set>
                                      <p:cBhvr>
                                        <p:cTn id="161" dur="1" fill="hold">
                                          <p:stCondLst>
                                            <p:cond delay="0"/>
                                          </p:stCondLst>
                                        </p:cTn>
                                        <p:tgtEl>
                                          <p:spTgt spid="26"/>
                                        </p:tgtEl>
                                        <p:attrNameLst>
                                          <p:attrName>style.visibility</p:attrName>
                                        </p:attrNameLst>
                                      </p:cBhvr>
                                      <p:to>
                                        <p:strVal val="visible"/>
                                      </p:to>
                                    </p:set>
                                    <p:anim calcmode="lin" valueType="num">
                                      <p:cBhvr additive="base">
                                        <p:cTn id="162" dur="500" fill="hold"/>
                                        <p:tgtEl>
                                          <p:spTgt spid="26"/>
                                        </p:tgtEl>
                                        <p:attrNameLst>
                                          <p:attrName>ppt_x</p:attrName>
                                        </p:attrNameLst>
                                      </p:cBhvr>
                                      <p:tavLst>
                                        <p:tav tm="0">
                                          <p:val>
                                            <p:strVal val="#ppt_x"/>
                                          </p:val>
                                        </p:tav>
                                        <p:tav tm="100000">
                                          <p:val>
                                            <p:strVal val="#ppt_x"/>
                                          </p:val>
                                        </p:tav>
                                      </p:tavLst>
                                    </p:anim>
                                    <p:anim calcmode="lin" valueType="num">
                                      <p:cBhvr additive="base">
                                        <p:cTn id="163" dur="500" fill="hold"/>
                                        <p:tgtEl>
                                          <p:spTgt spid="26"/>
                                        </p:tgtEl>
                                        <p:attrNameLst>
                                          <p:attrName>ppt_y</p:attrName>
                                        </p:attrNameLst>
                                      </p:cBhvr>
                                      <p:tavLst>
                                        <p:tav tm="0">
                                          <p:val>
                                            <p:strVal val="1+#ppt_h/2"/>
                                          </p:val>
                                        </p:tav>
                                        <p:tav tm="100000">
                                          <p:val>
                                            <p:strVal val="#ppt_y"/>
                                          </p:val>
                                        </p:tav>
                                      </p:tavLst>
                                    </p:anim>
                                  </p:childTnLst>
                                </p:cTn>
                              </p:par>
                              <p:par>
                                <p:cTn id="164" presetID="10" presetClass="exit" presetSubtype="0" fill="hold" grpId="1" nodeType="withEffect">
                                  <p:stCondLst>
                                    <p:cond delay="0"/>
                                  </p:stCondLst>
                                  <p:childTnLst>
                                    <p:animEffect transition="out" filter="fade">
                                      <p:cBhvr>
                                        <p:cTn id="165" dur="500"/>
                                        <p:tgtEl>
                                          <p:spTgt spid="32"/>
                                        </p:tgtEl>
                                      </p:cBhvr>
                                    </p:animEffect>
                                    <p:set>
                                      <p:cBhvr>
                                        <p:cTn id="166" dur="1" fill="hold">
                                          <p:stCondLst>
                                            <p:cond delay="499"/>
                                          </p:stCondLst>
                                        </p:cTn>
                                        <p:tgtEl>
                                          <p:spTgt spid="32"/>
                                        </p:tgtEl>
                                        <p:attrNameLst>
                                          <p:attrName>style.visibility</p:attrName>
                                        </p:attrNameLst>
                                      </p:cBhvr>
                                      <p:to>
                                        <p:strVal val="hidden"/>
                                      </p:to>
                                    </p:set>
                                  </p:childTnLst>
                                </p:cTn>
                              </p:par>
                            </p:childTnLst>
                          </p:cTn>
                        </p:par>
                        <p:par>
                          <p:cTn id="167" fill="hold">
                            <p:stCondLst>
                              <p:cond delay="500"/>
                            </p:stCondLst>
                            <p:childTnLst>
                              <p:par>
                                <p:cTn id="168" presetID="10" presetClass="entr" presetSubtype="0" fill="hold" grpId="0" nodeType="afterEffect">
                                  <p:stCondLst>
                                    <p:cond delay="0"/>
                                  </p:stCondLst>
                                  <p:childTnLst>
                                    <p:set>
                                      <p:cBhvr>
                                        <p:cTn id="169" dur="1" fill="hold">
                                          <p:stCondLst>
                                            <p:cond delay="0"/>
                                          </p:stCondLst>
                                        </p:cTn>
                                        <p:tgtEl>
                                          <p:spTgt spid="31"/>
                                        </p:tgtEl>
                                        <p:attrNameLst>
                                          <p:attrName>style.visibility</p:attrName>
                                        </p:attrNameLst>
                                      </p:cBhvr>
                                      <p:to>
                                        <p:strVal val="visible"/>
                                      </p:to>
                                    </p:set>
                                    <p:animEffect transition="in" filter="fade">
                                      <p:cBhvr>
                                        <p:cTn id="17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P spid="6" grpId="0"/>
      <p:bldP spid="7" grpId="0"/>
      <p:bldP spid="8" grpId="0"/>
      <p:bldP spid="9" grpId="0"/>
      <p:bldP spid="10"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1" grpId="0"/>
      <p:bldP spid="32" grpId="0"/>
      <p:bldP spid="32" grpId="1"/>
      <p:bldP spid="33" grpId="0"/>
      <p:bldP spid="3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Users\mzaher\AppData\Local\Microsoft\Windows\Temporary Internet Files\Content.IE5\E3UR9CZ6\MM910001115[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696002" y="1499389"/>
            <a:ext cx="4267200" cy="4267200"/>
          </a:xfrm>
          <a:prstGeom prst="rect">
            <a:avLst/>
          </a:prstGeom>
          <a:noFill/>
          <a:extLst>
            <a:ext uri="{909E8E84-426E-40dd-AFC4-6F175D3DCCD1}">
              <a14:hiddenFill xmlns:a14="http://schemas.microsoft.com/office/drawing/2010/main" xmlns="">
                <a:solidFill>
                  <a:srgbClr val="FFFFFF"/>
                </a:solidFill>
              </a14:hiddenFill>
            </a:ext>
          </a:extLst>
        </p:spPr>
      </p:pic>
      <p:sp>
        <p:nvSpPr>
          <p:cNvPr id="43011" name="Rectangle 3"/>
          <p:cNvSpPr>
            <a:spLocks noGrp="1" noChangeArrowheads="1"/>
          </p:cNvSpPr>
          <p:nvPr>
            <p:ph type="body" idx="1"/>
          </p:nvPr>
        </p:nvSpPr>
        <p:spPr>
          <a:xfrm>
            <a:off x="442686" y="511626"/>
            <a:ext cx="4572000" cy="5838826"/>
          </a:xfrm>
        </p:spPr>
        <p:txBody>
          <a:bodyPr/>
          <a:lstStyle/>
          <a:p>
            <a:pPr marL="0" indent="0" algn="ctr" eaLnBrk="1" hangingPunct="1">
              <a:buFontTx/>
              <a:buNone/>
            </a:pPr>
            <a:r>
              <a:rPr lang="en-US" b="1"/>
              <a:t>For Homework Tonight:</a:t>
            </a:r>
          </a:p>
          <a:p>
            <a:pPr marL="0" indent="0" algn="ctr" eaLnBrk="1" hangingPunct="1">
              <a:buFontTx/>
              <a:buNone/>
            </a:pPr>
            <a:r>
              <a:rPr lang="en-US" sz="2600">
                <a:solidFill>
                  <a:schemeClr val="accent2"/>
                </a:solidFill>
              </a:rPr>
              <a:t>Write the following directions in your agenda:</a:t>
            </a:r>
          </a:p>
          <a:p>
            <a:pPr marL="0" indent="0" algn="ctr" eaLnBrk="1" hangingPunct="1">
              <a:buFontTx/>
              <a:buNone/>
            </a:pPr>
            <a:r>
              <a:rPr lang="en-US" sz="2600"/>
              <a:t>Pick your favorite organelle from our lesson today, and create a short comic strip of that organelle as a superhero or comic book character performing it’s job. Your comic should be at least 5 panels.  Creativity, coloring, and the job it performs will all be factors in your grade!</a:t>
            </a:r>
          </a:p>
        </p:txBody>
      </p:sp>
      <p:sp>
        <p:nvSpPr>
          <p:cNvPr id="4" name="TextBox 3"/>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5" name="Picture 5" descr="http://images.clipart.com/thm/thm11/PO/5344_2005020025/010308_0688_03/26447191.thm.jpg?010308_0688_0369_l__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9135" y="4267200"/>
            <a:ext cx="2334195" cy="2133600"/>
          </a:xfrm>
          <a:prstGeom prst="rect">
            <a:avLst/>
          </a:prstGeom>
          <a:noFill/>
          <a:extLst>
            <a:ext uri="{909E8E84-426E-40dd-AFC4-6F175D3DCCD1}">
              <a14:hiddenFill xmlns:a14="http://schemas.microsoft.com/office/drawing/2010/main" xmlns="">
                <a:solidFill>
                  <a:srgbClr val="FFFFFF"/>
                </a:solidFill>
              </a14:hiddenFill>
            </a:ext>
          </a:extLst>
        </p:spPr>
      </p:pic>
      <p:pic>
        <p:nvPicPr>
          <p:cNvPr id="35843" name="Picture 3" descr="C:\Users\mzaher\AppData\Local\Microsoft\Windows\Temporary Internet Files\Content.IE5\M6JX7GJN\MP900403149[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706" r="4106"/>
          <a:stretch/>
        </p:blipFill>
        <p:spPr bwMode="auto">
          <a:xfrm>
            <a:off x="6264260" y="1219200"/>
            <a:ext cx="2879740" cy="2209800"/>
          </a:xfrm>
          <a:prstGeom prst="rect">
            <a:avLst/>
          </a:prstGeom>
          <a:noFill/>
          <a:extLst>
            <a:ext uri="{909E8E84-426E-40dd-AFC4-6F175D3DCCD1}">
              <a14:hiddenFill xmlns:a14="http://schemas.microsoft.com/office/drawing/2010/main" xmlns="">
                <a:solidFill>
                  <a:srgbClr val="FFFFFF"/>
                </a:solidFill>
              </a14:hiddenFill>
            </a:ext>
          </a:extLst>
        </p:spPr>
      </p:pic>
      <p:sp>
        <p:nvSpPr>
          <p:cNvPr id="44036" name="Rectangle 4"/>
          <p:cNvSpPr>
            <a:spLocks noGrp="1" noChangeArrowheads="1"/>
          </p:cNvSpPr>
          <p:nvPr>
            <p:ph type="subTitle" idx="1"/>
          </p:nvPr>
        </p:nvSpPr>
        <p:spPr>
          <a:xfrm>
            <a:off x="228600" y="533400"/>
            <a:ext cx="6477000" cy="5791200"/>
          </a:xfrm>
        </p:spPr>
        <p:txBody>
          <a:bodyPr/>
          <a:lstStyle/>
          <a:p>
            <a:pPr eaLnBrk="1" hangingPunct="1"/>
            <a:r>
              <a:rPr lang="en-US" sz="4400" b="1"/>
              <a:t>Cell Comparison: Bacteria, Plant &amp; Animal Cells</a:t>
            </a:r>
          </a:p>
          <a:p>
            <a:pPr algn="just" eaLnBrk="1" hangingPunct="1"/>
            <a:r>
              <a:rPr lang="en-US" b="1"/>
              <a:t>Objective</a:t>
            </a:r>
            <a:r>
              <a:rPr lang="en-US"/>
              <a:t>:</a:t>
            </a:r>
            <a:r>
              <a:rPr lang="en-US" sz="2800"/>
              <a:t>  To identify the locations of prokaryotic and eukaryotic cell organelles.</a:t>
            </a:r>
          </a:p>
          <a:p>
            <a:pPr algn="just" eaLnBrk="1" hangingPunct="1"/>
            <a:r>
              <a:rPr lang="en-US" b="1"/>
              <a:t>Bell work</a:t>
            </a:r>
            <a:r>
              <a:rPr lang="en-US"/>
              <a:t>:</a:t>
            </a:r>
            <a:r>
              <a:rPr lang="en-US">
                <a:solidFill>
                  <a:schemeClr val="accent2"/>
                </a:solidFill>
              </a:rPr>
              <a:t>  </a:t>
            </a:r>
            <a:r>
              <a:rPr lang="en-US" sz="2800"/>
              <a:t>Why is the location of the nucleus important to the function of the cell?</a:t>
            </a:r>
          </a:p>
          <a:p>
            <a:pPr algn="just" eaLnBrk="1" hangingPunct="1"/>
            <a:r>
              <a:rPr lang="en-US" sz="2800" b="1"/>
              <a:t>Because the nucleus is responsible for controlling all of the cell’s activities and a central location ensures that all organelles will receive messages in a timely manner.</a:t>
            </a:r>
          </a:p>
        </p:txBody>
      </p:sp>
      <p:sp>
        <p:nvSpPr>
          <p:cNvPr id="3" name="Down Arrow 2"/>
          <p:cNvSpPr/>
          <p:nvPr/>
        </p:nvSpPr>
        <p:spPr>
          <a:xfrm>
            <a:off x="7086600" y="3276600"/>
            <a:ext cx="609600" cy="990600"/>
          </a:xfrm>
          <a:prstGeom prst="downArrow">
            <a:avLst/>
          </a:prstGeom>
          <a:solidFill>
            <a:srgbClr val="99CC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2" name="Down Arrow 11"/>
          <p:cNvSpPr/>
          <p:nvPr/>
        </p:nvSpPr>
        <p:spPr>
          <a:xfrm rot="10800000">
            <a:off x="7620001" y="3276600"/>
            <a:ext cx="609600" cy="990600"/>
          </a:xfrm>
          <a:prstGeom prst="downArrow">
            <a:avLst/>
          </a:prstGeom>
          <a:solidFill>
            <a:srgbClr val="99CC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7" name="TextBox 6"/>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036">
                                            <p:txEl>
                                              <p:pRg st="3" end="3"/>
                                            </p:txEl>
                                          </p:spTgt>
                                        </p:tgtEl>
                                        <p:attrNameLst>
                                          <p:attrName>style.visibility</p:attrName>
                                        </p:attrNameLst>
                                      </p:cBhvr>
                                      <p:to>
                                        <p:strVal val="visible"/>
                                      </p:to>
                                    </p:set>
                                    <p:anim calcmode="lin" valueType="num">
                                      <p:cBhvr additive="base">
                                        <p:cTn id="7" dur="500" fill="hold"/>
                                        <p:tgtEl>
                                          <p:spTgt spid="44036">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403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857" t="18623" r="16190" b="3146"/>
          <a:stretch/>
        </p:blipFill>
        <p:spPr>
          <a:xfrm>
            <a:off x="2189938" y="4151839"/>
            <a:ext cx="4684958" cy="2553761"/>
          </a:xfrm>
          <a:prstGeom prst="rect">
            <a:avLst/>
          </a:prstGeom>
        </p:spPr>
      </p:pic>
      <p:sp>
        <p:nvSpPr>
          <p:cNvPr id="26627" name="Rectangle 3"/>
          <p:cNvSpPr>
            <a:spLocks noGrp="1" noChangeArrowheads="1"/>
          </p:cNvSpPr>
          <p:nvPr>
            <p:ph type="body" sz="half" idx="1"/>
          </p:nvPr>
        </p:nvSpPr>
        <p:spPr>
          <a:xfrm>
            <a:off x="152400" y="457200"/>
            <a:ext cx="8763000" cy="4572000"/>
          </a:xfrm>
        </p:spPr>
        <p:txBody>
          <a:bodyPr/>
          <a:lstStyle/>
          <a:p>
            <a:pPr marL="0" indent="0" algn="ctr" eaLnBrk="1" hangingPunct="1">
              <a:buNone/>
            </a:pPr>
            <a:r>
              <a:rPr lang="en-US" sz="4000" b="1"/>
              <a:t>Location, Location, Location…</a:t>
            </a:r>
          </a:p>
          <a:p>
            <a:pPr marL="0" indent="0" algn="ctr" eaLnBrk="1" hangingPunct="1">
              <a:buFontTx/>
              <a:buNone/>
            </a:pPr>
            <a:r>
              <a:rPr lang="en-US" sz="2800"/>
              <a:t>Why are the organelle locations important?  </a:t>
            </a:r>
          </a:p>
          <a:p>
            <a:pPr marL="0" indent="0" algn="ctr" eaLnBrk="1" hangingPunct="1">
              <a:buFontTx/>
              <a:buNone/>
            </a:pPr>
            <a:r>
              <a:rPr lang="en-US" sz="2800"/>
              <a:t>Think about their jobs and let’s discuss…  </a:t>
            </a:r>
          </a:p>
          <a:p>
            <a:pPr eaLnBrk="1" hangingPunct="1"/>
            <a:r>
              <a:rPr lang="en-US" sz="2400"/>
              <a:t>Where is the nucleus?  What does it do? </a:t>
            </a:r>
          </a:p>
          <a:p>
            <a:pPr eaLnBrk="1" hangingPunct="1"/>
            <a:r>
              <a:rPr lang="en-US" sz="2400"/>
              <a:t>Where is the nucleolus?  What is it’s job?</a:t>
            </a:r>
          </a:p>
          <a:p>
            <a:pPr eaLnBrk="1" hangingPunct="1"/>
            <a:r>
              <a:rPr lang="en-US" sz="2400"/>
              <a:t>Where are the ribosomes?  Why are they important?</a:t>
            </a:r>
          </a:p>
          <a:p>
            <a:pPr eaLnBrk="1" hangingPunct="1"/>
            <a:r>
              <a:rPr lang="en-US" sz="2400"/>
              <a:t>What about the Endoplasmic Reticulum?  What does it transport?</a:t>
            </a:r>
          </a:p>
          <a:p>
            <a:pPr eaLnBrk="1" hangingPunct="1"/>
            <a:endParaRPr lang="en-US" sz="2800"/>
          </a:p>
        </p:txBody>
      </p:sp>
      <p:sp>
        <p:nvSpPr>
          <p:cNvPr id="5" name="TextBox 4"/>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extLst>
      <p:ext uri="{BB962C8B-B14F-4D97-AF65-F5344CB8AC3E}">
        <p14:creationId xmlns:p14="http://schemas.microsoft.com/office/powerpoint/2010/main" val="12808130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857" t="18623" r="16190" b="3146"/>
          <a:stretch/>
        </p:blipFill>
        <p:spPr>
          <a:xfrm>
            <a:off x="2189938" y="4151839"/>
            <a:ext cx="4684958" cy="2553761"/>
          </a:xfrm>
          <a:prstGeom prst="rect">
            <a:avLst/>
          </a:prstGeom>
        </p:spPr>
      </p:pic>
      <p:sp>
        <p:nvSpPr>
          <p:cNvPr id="26627" name="Rectangle 3"/>
          <p:cNvSpPr>
            <a:spLocks noGrp="1" noChangeArrowheads="1"/>
          </p:cNvSpPr>
          <p:nvPr>
            <p:ph type="body" sz="half" idx="1"/>
          </p:nvPr>
        </p:nvSpPr>
        <p:spPr>
          <a:xfrm>
            <a:off x="181428" y="290286"/>
            <a:ext cx="8763000" cy="4572000"/>
          </a:xfrm>
        </p:spPr>
        <p:txBody>
          <a:bodyPr/>
          <a:lstStyle/>
          <a:p>
            <a:pPr marL="0" indent="0" algn="ctr" eaLnBrk="1" hangingPunct="1">
              <a:buNone/>
            </a:pPr>
            <a:r>
              <a:rPr lang="en-US" sz="4000" b="1"/>
              <a:t>Location, Location, Location…</a:t>
            </a:r>
          </a:p>
          <a:p>
            <a:pPr marL="0" indent="0" algn="ctr" eaLnBrk="1" hangingPunct="1">
              <a:buFontTx/>
              <a:buNone/>
            </a:pPr>
            <a:r>
              <a:rPr lang="en-US" sz="2800"/>
              <a:t>The nucleus is the control center of the cell.  It is located in the center because of the need to send messages via proteins and other chemicals at the same rate to all other organelles within the cell.  If it were located at the edge of the cell, organelles at the opposite edge would not receive messages as quickly as those located near the nucleus itself.  </a:t>
            </a:r>
            <a:endParaRPr lang="en-US" sz="2400"/>
          </a:p>
          <a:p>
            <a:pPr eaLnBrk="1" hangingPunct="1"/>
            <a:endParaRPr lang="en-US" sz="2800"/>
          </a:p>
        </p:txBody>
      </p:sp>
      <p:sp>
        <p:nvSpPr>
          <p:cNvPr id="5" name="TextBox 4"/>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extLst>
      <p:ext uri="{BB962C8B-B14F-4D97-AF65-F5344CB8AC3E}">
        <p14:creationId xmlns:p14="http://schemas.microsoft.com/office/powerpoint/2010/main" val="661158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zaher\AppData\Local\Microsoft\Windows\Temporary Internet Files\Content.IE5\1SCHT11Y\MP900408868[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387910">
            <a:off x="5498117" y="352461"/>
            <a:ext cx="3227236" cy="3227236"/>
          </a:xfrm>
          <a:prstGeom prst="rect">
            <a:avLst/>
          </a:prstGeom>
          <a:noFill/>
          <a:effectLst>
            <a:softEdge rad="63500"/>
          </a:effectLst>
          <a:extLst>
            <a:ext uri="{909E8E84-426E-40dd-AFC4-6F175D3DCCD1}">
              <a14:hiddenFill xmlns:a14="http://schemas.microsoft.com/office/drawing/2010/main" xmlns="">
                <a:solidFill>
                  <a:srgbClr val="FFFFFF"/>
                </a:solidFill>
              </a14:hiddenFill>
            </a:ext>
          </a:extLst>
        </p:spPr>
      </p:pic>
      <p:pic>
        <p:nvPicPr>
          <p:cNvPr id="3074" name="Picture 2" descr="C:\Users\mzaher\AppData\Local\Microsoft\Windows\Temporary Internet Files\Content.IE5\CVVI84UB\MP90043047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192969">
            <a:off x="5711666" y="1707185"/>
            <a:ext cx="3048000" cy="3048000"/>
          </a:xfrm>
          <a:prstGeom prst="rect">
            <a:avLst/>
          </a:prstGeom>
          <a:noFill/>
          <a:effectLst>
            <a:softEdge rad="63500"/>
          </a:effectLst>
          <a:extLst>
            <a:ext uri="{909E8E84-426E-40dd-AFC4-6F175D3DCCD1}">
              <a14:hiddenFill xmlns:a14="http://schemas.microsoft.com/office/drawing/2010/main" xmlns="">
                <a:solidFill>
                  <a:srgbClr val="FFFFFF"/>
                </a:solidFill>
              </a14:hiddenFill>
            </a:ext>
          </a:extLst>
        </p:spPr>
      </p:pic>
      <p:sp>
        <p:nvSpPr>
          <p:cNvPr id="20483" name="Rectangle 3"/>
          <p:cNvSpPr>
            <a:spLocks noGrp="1" noChangeArrowheads="1"/>
          </p:cNvSpPr>
          <p:nvPr>
            <p:ph type="body" idx="1"/>
          </p:nvPr>
        </p:nvSpPr>
        <p:spPr>
          <a:xfrm>
            <a:off x="174813" y="152400"/>
            <a:ext cx="6454587" cy="6629400"/>
          </a:xfrm>
        </p:spPr>
        <p:txBody>
          <a:bodyPr/>
          <a:lstStyle/>
          <a:p>
            <a:pPr marL="0" indent="0" eaLnBrk="1" hangingPunct="1">
              <a:buNone/>
            </a:pPr>
            <a:r>
              <a:rPr lang="en-US" dirty="0"/>
              <a:t>All Living Things </a:t>
            </a:r>
            <a:r>
              <a:rPr lang="en-US" b="1" dirty="0"/>
              <a:t>NEED: </a:t>
            </a:r>
            <a:endParaRPr lang="en-US" b="1"/>
          </a:p>
          <a:p>
            <a:pPr marL="0" indent="0" algn="ctr" eaLnBrk="1" hangingPunct="1">
              <a:buNone/>
            </a:pPr>
            <a:r>
              <a:rPr lang="en-US" sz="6600" b="1" dirty="0"/>
              <a:t>FOOD</a:t>
            </a:r>
            <a:endParaRPr lang="en-US" sz="6600" b="1" dirty="0">
              <a:cs typeface="Calibri"/>
            </a:endParaRPr>
          </a:p>
          <a:p>
            <a:pPr marL="0" indent="0" eaLnBrk="1" hangingPunct="1">
              <a:buNone/>
            </a:pPr>
            <a:r>
              <a:rPr lang="en-US" dirty="0"/>
              <a:t>It </a:t>
            </a:r>
            <a:r>
              <a:rPr lang="en-US" dirty="0">
                <a:highlight>
                  <a:srgbClr val="FFFF00"/>
                </a:highlight>
              </a:rPr>
              <a:t>provides organisms with energy for life functions</a:t>
            </a:r>
            <a:r>
              <a:rPr lang="en-US" dirty="0"/>
              <a:t>.  Depending on how you get food, you can be:</a:t>
            </a:r>
            <a:endParaRPr lang="en-US" dirty="0">
              <a:cs typeface="Calibri"/>
            </a:endParaRPr>
          </a:p>
          <a:p>
            <a:pPr eaLnBrk="1" hangingPunct="1"/>
            <a:r>
              <a:rPr lang="en-US" dirty="0">
                <a:highlight>
                  <a:srgbClr val="FFFF00"/>
                </a:highlight>
              </a:rPr>
              <a:t>Autotroph/Producer </a:t>
            </a:r>
            <a:endParaRPr lang="en-US" dirty="0">
              <a:highlight>
                <a:srgbClr val="FFFF00"/>
              </a:highlight>
              <a:cs typeface="Calibri"/>
            </a:endParaRPr>
          </a:p>
          <a:p>
            <a:pPr lvl="1" eaLnBrk="1" hangingPunct="1"/>
            <a:r>
              <a:rPr lang="en-US" dirty="0">
                <a:highlight>
                  <a:srgbClr val="FFFF00"/>
                </a:highlight>
              </a:rPr>
              <a:t>plants and some bacteria</a:t>
            </a:r>
            <a:endParaRPr lang="en-US" dirty="0">
              <a:highlight>
                <a:srgbClr val="FFFF00"/>
              </a:highlight>
              <a:cs typeface="Calibri"/>
            </a:endParaRPr>
          </a:p>
          <a:p>
            <a:pPr eaLnBrk="1" hangingPunct="1"/>
            <a:r>
              <a:rPr lang="en-US" dirty="0">
                <a:highlight>
                  <a:srgbClr val="FFFF00"/>
                </a:highlight>
              </a:rPr>
              <a:t>Heterotroph/Consumer</a:t>
            </a:r>
            <a:endParaRPr lang="en-US" dirty="0">
              <a:highlight>
                <a:srgbClr val="FFFF00"/>
              </a:highlight>
              <a:cs typeface="Calibri"/>
            </a:endParaRPr>
          </a:p>
          <a:p>
            <a:pPr lvl="1" eaLnBrk="1" hangingPunct="1"/>
            <a:r>
              <a:rPr lang="en-US" dirty="0">
                <a:highlight>
                  <a:srgbClr val="FFFF00"/>
                </a:highlight>
              </a:rPr>
              <a:t>Carnivores: eat animals</a:t>
            </a:r>
            <a:endParaRPr lang="en-US" dirty="0">
              <a:highlight>
                <a:srgbClr val="FFFF00"/>
              </a:highlight>
              <a:cs typeface="Calibri"/>
            </a:endParaRPr>
          </a:p>
          <a:p>
            <a:pPr lvl="1" eaLnBrk="1" hangingPunct="1"/>
            <a:r>
              <a:rPr lang="en-US" dirty="0">
                <a:highlight>
                  <a:srgbClr val="FFFF00"/>
                </a:highlight>
              </a:rPr>
              <a:t>Herbivores: eat plants</a:t>
            </a:r>
            <a:endParaRPr lang="en-US" dirty="0">
              <a:highlight>
                <a:srgbClr val="FFFF00"/>
              </a:highlight>
              <a:cs typeface="Calibri"/>
            </a:endParaRPr>
          </a:p>
          <a:p>
            <a:pPr lvl="1" eaLnBrk="1" hangingPunct="1"/>
            <a:r>
              <a:rPr lang="en-US" dirty="0">
                <a:highlight>
                  <a:srgbClr val="FFFF00"/>
                </a:highlight>
              </a:rPr>
              <a:t>Omnivores: eat plants and animals</a:t>
            </a:r>
            <a:endParaRPr lang="en-US" dirty="0">
              <a:highlight>
                <a:srgbClr val="FFFF00"/>
              </a:highlight>
              <a:cs typeface="Calibri"/>
            </a:endParaRPr>
          </a:p>
        </p:txBody>
      </p:sp>
      <p:sp>
        <p:nvSpPr>
          <p:cNvPr id="5" name="TextBox 4"/>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extLst>
      <p:ext uri="{BB962C8B-B14F-4D97-AF65-F5344CB8AC3E}">
        <p14:creationId xmlns:p14="http://schemas.microsoft.com/office/powerpoint/2010/main" val="3378340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483">
                                            <p:txEl>
                                              <p:pRg st="1" end="1"/>
                                            </p:txEl>
                                          </p:spTgt>
                                        </p:tgtEl>
                                        <p:attrNameLst>
                                          <p:attrName>style.visibility</p:attrName>
                                        </p:attrNameLst>
                                      </p:cBhvr>
                                      <p:to>
                                        <p:strVal val="visible"/>
                                      </p:to>
                                    </p:set>
                                    <p:anim calcmode="lin" valueType="num">
                                      <p:cBhvr additive="base">
                                        <p:cTn id="7" dur="500" fill="hold"/>
                                        <p:tgtEl>
                                          <p:spTgt spid="2048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48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additive="base">
                                        <p:cTn id="11" dur="500" fill="hold"/>
                                        <p:tgtEl>
                                          <p:spTgt spid="3074"/>
                                        </p:tgtEl>
                                        <p:attrNameLst>
                                          <p:attrName>ppt_x</p:attrName>
                                        </p:attrNameLst>
                                      </p:cBhvr>
                                      <p:tavLst>
                                        <p:tav tm="0">
                                          <p:val>
                                            <p:strVal val="#ppt_x"/>
                                          </p:val>
                                        </p:tav>
                                        <p:tav tm="100000">
                                          <p:val>
                                            <p:strVal val="#ppt_x"/>
                                          </p:val>
                                        </p:tav>
                                      </p:tavLst>
                                    </p:anim>
                                    <p:anim calcmode="lin" valueType="num">
                                      <p:cBhvr additive="base">
                                        <p:cTn id="12" dur="500" fill="hold"/>
                                        <p:tgtEl>
                                          <p:spTgt spid="307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cBhvr additive="base">
                                        <p:cTn id="15" dur="500" fill="hold"/>
                                        <p:tgtEl>
                                          <p:spTgt spid="1026"/>
                                        </p:tgtEl>
                                        <p:attrNameLst>
                                          <p:attrName>ppt_x</p:attrName>
                                        </p:attrNameLst>
                                      </p:cBhvr>
                                      <p:tavLst>
                                        <p:tav tm="0">
                                          <p:val>
                                            <p:strVal val="#ppt_x"/>
                                          </p:val>
                                        </p:tav>
                                        <p:tav tm="100000">
                                          <p:val>
                                            <p:strVal val="#ppt_x"/>
                                          </p:val>
                                        </p:tav>
                                      </p:tavLst>
                                    </p:anim>
                                    <p:anim calcmode="lin" valueType="num">
                                      <p:cBhvr additive="base">
                                        <p:cTn id="16"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0483">
                                            <p:txEl>
                                              <p:pRg st="2" end="2"/>
                                            </p:txEl>
                                          </p:spTgt>
                                        </p:tgtEl>
                                        <p:attrNameLst>
                                          <p:attrName>style.visibility</p:attrName>
                                        </p:attrNameLst>
                                      </p:cBhvr>
                                      <p:to>
                                        <p:strVal val="visible"/>
                                      </p:to>
                                    </p:set>
                                    <p:anim calcmode="lin" valueType="num">
                                      <p:cBhvr additive="base">
                                        <p:cTn id="21" dur="500" fill="hold"/>
                                        <p:tgtEl>
                                          <p:spTgt spid="2048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04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0483">
                                            <p:txEl>
                                              <p:pRg st="3" end="3"/>
                                            </p:txEl>
                                          </p:spTgt>
                                        </p:tgtEl>
                                        <p:attrNameLst>
                                          <p:attrName>style.visibility</p:attrName>
                                        </p:attrNameLst>
                                      </p:cBhvr>
                                      <p:to>
                                        <p:strVal val="visible"/>
                                      </p:to>
                                    </p:set>
                                    <p:anim calcmode="lin" valueType="num">
                                      <p:cBhvr additive="base">
                                        <p:cTn id="27" dur="500" fill="hold"/>
                                        <p:tgtEl>
                                          <p:spTgt spid="20483">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0483">
                                            <p:txEl>
                                              <p:pRg st="3" end="3"/>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0483">
                                            <p:txEl>
                                              <p:pRg st="4" end="4"/>
                                            </p:txEl>
                                          </p:spTgt>
                                        </p:tgtEl>
                                        <p:attrNameLst>
                                          <p:attrName>style.visibility</p:attrName>
                                        </p:attrNameLst>
                                      </p:cBhvr>
                                      <p:to>
                                        <p:strVal val="visible"/>
                                      </p:to>
                                    </p:set>
                                    <p:anim calcmode="lin" valueType="num">
                                      <p:cBhvr additive="base">
                                        <p:cTn id="31" dur="500" fill="hold"/>
                                        <p:tgtEl>
                                          <p:spTgt spid="204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04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0483">
                                            <p:txEl>
                                              <p:pRg st="5" end="5"/>
                                            </p:txEl>
                                          </p:spTgt>
                                        </p:tgtEl>
                                        <p:attrNameLst>
                                          <p:attrName>style.visibility</p:attrName>
                                        </p:attrNameLst>
                                      </p:cBhvr>
                                      <p:to>
                                        <p:strVal val="visible"/>
                                      </p:to>
                                    </p:set>
                                    <p:anim calcmode="lin" valueType="num">
                                      <p:cBhvr additive="base">
                                        <p:cTn id="37" dur="500" fill="hold"/>
                                        <p:tgtEl>
                                          <p:spTgt spid="2048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0483">
                                            <p:txEl>
                                              <p:pRg st="5" end="5"/>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0483">
                                            <p:txEl>
                                              <p:pRg st="6" end="6"/>
                                            </p:txEl>
                                          </p:spTgt>
                                        </p:tgtEl>
                                        <p:attrNameLst>
                                          <p:attrName>style.visibility</p:attrName>
                                        </p:attrNameLst>
                                      </p:cBhvr>
                                      <p:to>
                                        <p:strVal val="visible"/>
                                      </p:to>
                                    </p:set>
                                    <p:anim calcmode="lin" valueType="num">
                                      <p:cBhvr additive="base">
                                        <p:cTn id="41" dur="500" fill="hold"/>
                                        <p:tgtEl>
                                          <p:spTgt spid="20483">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0483">
                                            <p:txEl>
                                              <p:pRg st="6" end="6"/>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0483">
                                            <p:txEl>
                                              <p:pRg st="7" end="7"/>
                                            </p:txEl>
                                          </p:spTgt>
                                        </p:tgtEl>
                                        <p:attrNameLst>
                                          <p:attrName>style.visibility</p:attrName>
                                        </p:attrNameLst>
                                      </p:cBhvr>
                                      <p:to>
                                        <p:strVal val="visible"/>
                                      </p:to>
                                    </p:set>
                                    <p:anim calcmode="lin" valueType="num">
                                      <p:cBhvr additive="base">
                                        <p:cTn id="45" dur="500" fill="hold"/>
                                        <p:tgtEl>
                                          <p:spTgt spid="20483">
                                            <p:txEl>
                                              <p:pRg st="7" end="7"/>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0483">
                                            <p:txEl>
                                              <p:pRg st="7" end="7"/>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0483">
                                            <p:txEl>
                                              <p:pRg st="8" end="8"/>
                                            </p:txEl>
                                          </p:spTgt>
                                        </p:tgtEl>
                                        <p:attrNameLst>
                                          <p:attrName>style.visibility</p:attrName>
                                        </p:attrNameLst>
                                      </p:cBhvr>
                                      <p:to>
                                        <p:strVal val="visible"/>
                                      </p:to>
                                    </p:set>
                                    <p:anim calcmode="lin" valueType="num">
                                      <p:cBhvr additive="base">
                                        <p:cTn id="49" dur="500" fill="hold"/>
                                        <p:tgtEl>
                                          <p:spTgt spid="2048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048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857" t="18623" r="16190" b="3146"/>
          <a:stretch/>
        </p:blipFill>
        <p:spPr>
          <a:xfrm>
            <a:off x="2189938" y="4151839"/>
            <a:ext cx="4684958" cy="2553761"/>
          </a:xfrm>
          <a:prstGeom prst="rect">
            <a:avLst/>
          </a:prstGeom>
        </p:spPr>
      </p:pic>
      <p:sp>
        <p:nvSpPr>
          <p:cNvPr id="26627" name="Rectangle 3"/>
          <p:cNvSpPr>
            <a:spLocks noGrp="1" noChangeArrowheads="1"/>
          </p:cNvSpPr>
          <p:nvPr>
            <p:ph type="body" sz="half" idx="1"/>
          </p:nvPr>
        </p:nvSpPr>
        <p:spPr>
          <a:xfrm>
            <a:off x="152400" y="152400"/>
            <a:ext cx="8763000" cy="4572000"/>
          </a:xfrm>
        </p:spPr>
        <p:txBody>
          <a:bodyPr/>
          <a:lstStyle/>
          <a:p>
            <a:pPr marL="0" indent="0" algn="ctr" eaLnBrk="1" hangingPunct="1">
              <a:buNone/>
            </a:pPr>
            <a:r>
              <a:rPr lang="en-US" sz="4000" b="1"/>
              <a:t>Location, Location, Location…</a:t>
            </a:r>
          </a:p>
          <a:p>
            <a:pPr marL="0" indent="0" algn="ctr" eaLnBrk="1" hangingPunct="1">
              <a:buFontTx/>
              <a:buNone/>
            </a:pPr>
            <a:r>
              <a:rPr lang="en-US" sz="2300"/>
              <a:t>The nucleolus inside the nucleus makes ribosomes.  Those ribosomes are then sent out of the nucleus through the pores in the nuclear membrane where they may be free floating throughout the cell or attach themselves to the E.R.  Because the ribosomes make proteins, it makes sense that they are attached to the E.R. which transports proteins to other parts of the cell.  And because the nucleolus makes ribosomes, it makes sense that the E.R. is located around the nucleus, to receive the ribosomes as they exit through the nuclear membrane.</a:t>
            </a:r>
          </a:p>
          <a:p>
            <a:pPr marL="0" indent="0" algn="ctr" eaLnBrk="1" hangingPunct="1">
              <a:buFontTx/>
              <a:buNone/>
            </a:pPr>
            <a:r>
              <a:rPr lang="en-US" sz="2600" b="1"/>
              <a:t>Location is IMPORTANT!</a:t>
            </a:r>
          </a:p>
          <a:p>
            <a:pPr eaLnBrk="1" hangingPunct="1"/>
            <a:endParaRPr lang="en-US" sz="2800"/>
          </a:p>
        </p:txBody>
      </p:sp>
      <p:sp>
        <p:nvSpPr>
          <p:cNvPr id="5" name="TextBox 4"/>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extLst>
      <p:ext uri="{BB962C8B-B14F-4D97-AF65-F5344CB8AC3E}">
        <p14:creationId xmlns:p14="http://schemas.microsoft.com/office/powerpoint/2010/main" val="8138544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5" name="Picture 5" descr="http://images.clipart.com/thm/thm11/PO/5344_2005020025/010308_0688_03/26447191.thm.jpg?010308_0688_0369_l__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9135" y="4267200"/>
            <a:ext cx="2334195" cy="2133600"/>
          </a:xfrm>
          <a:prstGeom prst="rect">
            <a:avLst/>
          </a:prstGeom>
          <a:noFill/>
          <a:extLst>
            <a:ext uri="{909E8E84-426E-40dd-AFC4-6F175D3DCCD1}">
              <a14:hiddenFill xmlns:a14="http://schemas.microsoft.com/office/drawing/2010/main" xmlns="">
                <a:solidFill>
                  <a:srgbClr val="FFFFFF"/>
                </a:solidFill>
              </a14:hiddenFill>
            </a:ext>
          </a:extLst>
        </p:spPr>
      </p:pic>
      <p:pic>
        <p:nvPicPr>
          <p:cNvPr id="35843" name="Picture 3" descr="C:\Users\mzaher\AppData\Local\Microsoft\Windows\Temporary Internet Files\Content.IE5\M6JX7GJN\MP900403149[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706" r="4106"/>
          <a:stretch/>
        </p:blipFill>
        <p:spPr bwMode="auto">
          <a:xfrm>
            <a:off x="6264260" y="1219200"/>
            <a:ext cx="2879740" cy="2209800"/>
          </a:xfrm>
          <a:prstGeom prst="rect">
            <a:avLst/>
          </a:prstGeom>
          <a:noFill/>
          <a:extLst>
            <a:ext uri="{909E8E84-426E-40dd-AFC4-6F175D3DCCD1}">
              <a14:hiddenFill xmlns:a14="http://schemas.microsoft.com/office/drawing/2010/main" xmlns="">
                <a:solidFill>
                  <a:srgbClr val="FFFFFF"/>
                </a:solidFill>
              </a14:hiddenFill>
            </a:ext>
          </a:extLst>
        </p:spPr>
      </p:pic>
      <p:sp>
        <p:nvSpPr>
          <p:cNvPr id="44036" name="Rectangle 4"/>
          <p:cNvSpPr>
            <a:spLocks noGrp="1" noChangeArrowheads="1"/>
          </p:cNvSpPr>
          <p:nvPr>
            <p:ph type="subTitle" idx="1"/>
          </p:nvPr>
        </p:nvSpPr>
        <p:spPr>
          <a:xfrm>
            <a:off x="228600" y="533400"/>
            <a:ext cx="6477000" cy="6096000"/>
          </a:xfrm>
        </p:spPr>
        <p:txBody>
          <a:bodyPr/>
          <a:lstStyle/>
          <a:p>
            <a:pPr eaLnBrk="1" hangingPunct="1"/>
            <a:r>
              <a:rPr lang="en-US" sz="4400" b="1"/>
              <a:t>Cell Comparison: Bacteria, Plant &amp; Animal Cells</a:t>
            </a:r>
          </a:p>
          <a:p>
            <a:r>
              <a:rPr lang="en-US" sz="3000"/>
              <a:t>You wouldn’t know it by looking at them, but Prokaryotes and Eukaryotes have a lot in common!  Bacteria, plants and animals share a lot of the same organelles.  This activity will help you to see the similarities and differences between the basic cell structures. Be sure to follow the directions for coloring in order to make those connections between the cells.  </a:t>
            </a:r>
          </a:p>
        </p:txBody>
      </p:sp>
      <p:sp>
        <p:nvSpPr>
          <p:cNvPr id="3" name="Down Arrow 2"/>
          <p:cNvSpPr/>
          <p:nvPr/>
        </p:nvSpPr>
        <p:spPr>
          <a:xfrm>
            <a:off x="7086600" y="3276600"/>
            <a:ext cx="609600" cy="990600"/>
          </a:xfrm>
          <a:prstGeom prst="downArrow">
            <a:avLst/>
          </a:prstGeom>
          <a:solidFill>
            <a:srgbClr val="99CC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2" name="Down Arrow 11"/>
          <p:cNvSpPr/>
          <p:nvPr/>
        </p:nvSpPr>
        <p:spPr>
          <a:xfrm rot="10800000">
            <a:off x="7620001" y="3276600"/>
            <a:ext cx="609600" cy="990600"/>
          </a:xfrm>
          <a:prstGeom prst="downArrow">
            <a:avLst/>
          </a:prstGeom>
          <a:solidFill>
            <a:srgbClr val="99CC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7" name="TextBox 6"/>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extLst>
      <p:ext uri="{BB962C8B-B14F-4D97-AF65-F5344CB8AC3E}">
        <p14:creationId xmlns:p14="http://schemas.microsoft.com/office/powerpoint/2010/main" val="6227816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http://images.clipart.com/thb/thb9/PH/5344_2004120013/011205_1202_00/19085012.thb.jpg?011205_1202_0010_l__s"/>
          <p:cNvPicPr>
            <a:picLocks noChangeAspect="1" noChangeArrowheads="1"/>
          </p:cNvPicPr>
          <p:nvPr/>
        </p:nvPicPr>
        <p:blipFill rotWithShape="1">
          <a:blip r:embed="rId2">
            <a:extLst>
              <a:ext uri="{28A0092B-C50C-407E-A947-70E740481C1C}">
                <a14:useLocalDpi xmlns:a14="http://schemas.microsoft.com/office/drawing/2010/main" val="0"/>
              </a:ext>
            </a:extLst>
          </a:blip>
          <a:srcRect t="-2" b="-262"/>
          <a:stretch/>
        </p:blipFill>
        <p:spPr bwMode="auto">
          <a:xfrm>
            <a:off x="4967750" y="457200"/>
            <a:ext cx="3652375" cy="5500842"/>
          </a:xfrm>
          <a:prstGeom prst="rect">
            <a:avLst/>
          </a:prstGeom>
          <a:noFill/>
          <a:extLst>
            <a:ext uri="{909E8E84-426E-40dd-AFC4-6F175D3DCCD1}">
              <a14:hiddenFill xmlns:a14="http://schemas.microsoft.com/office/drawing/2010/main" xmlns="">
                <a:solidFill>
                  <a:srgbClr val="FFFFFF"/>
                </a:solidFill>
              </a14:hiddenFill>
            </a:ext>
          </a:extLst>
        </p:spPr>
      </p:pic>
      <p:pic>
        <p:nvPicPr>
          <p:cNvPr id="2056" name="Picture 8" descr="C:\Users\mzaher\AppData\Local\Microsoft\Windows\Temporary Internet Files\Content.IE5\M6VI9L21\MP900422467[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103843">
            <a:off x="5866767" y="2230176"/>
            <a:ext cx="1879193" cy="1393610"/>
          </a:xfrm>
          <a:prstGeom prst="rect">
            <a:avLst/>
          </a:prstGeom>
          <a:noFill/>
          <a:effectLst>
            <a:softEdge rad="127000"/>
          </a:effectLst>
          <a:extLst>
            <a:ext uri="{909E8E84-426E-40dd-AFC4-6F175D3DCCD1}">
              <a14:hiddenFill xmlns:a14="http://schemas.microsoft.com/office/drawing/2010/main" xmlns="">
                <a:solidFill>
                  <a:srgbClr val="FFFFFF"/>
                </a:solidFill>
              </a14:hiddenFill>
            </a:ext>
          </a:extLst>
        </p:spPr>
      </p:pic>
      <p:pic>
        <p:nvPicPr>
          <p:cNvPr id="2055" name="Picture 7" descr="C:\Users\mzaher\AppData\Local\Microsoft\Windows\Temporary Internet Files\Content.IE5\LBDPPTKR\MP90043313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206209">
            <a:off x="5839520" y="2241598"/>
            <a:ext cx="1823842" cy="1457336"/>
          </a:xfrm>
          <a:prstGeom prst="rect">
            <a:avLst/>
          </a:prstGeom>
          <a:noFill/>
          <a:effectLst>
            <a:softEdge rad="127000"/>
          </a:effectLst>
          <a:extLst>
            <a:ext uri="{909E8E84-426E-40dd-AFC4-6F175D3DCCD1}">
              <a14:hiddenFill xmlns:a14="http://schemas.microsoft.com/office/drawing/2010/main" xmlns="">
                <a:solidFill>
                  <a:srgbClr val="FFFFFF"/>
                </a:solidFill>
              </a14:hiddenFill>
            </a:ext>
          </a:extLst>
        </p:spPr>
      </p:pic>
      <p:pic>
        <p:nvPicPr>
          <p:cNvPr id="2059" name="Picture 11" descr="C:\Users\mzaher\AppData\Local\Microsoft\Windows\Temporary Internet Files\Content.IE5\LBDPPTKR\MP900390197[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8174933">
            <a:off x="5836103" y="2288967"/>
            <a:ext cx="1796667" cy="1428931"/>
          </a:xfrm>
          <a:prstGeom prst="rect">
            <a:avLst/>
          </a:prstGeom>
          <a:noFill/>
          <a:effectLst>
            <a:softEdge rad="127000"/>
          </a:effectLst>
          <a:extLst>
            <a:ext uri="{909E8E84-426E-40dd-AFC4-6F175D3DCCD1}">
              <a14:hiddenFill xmlns:a14="http://schemas.microsoft.com/office/drawing/2010/main" xmlns="">
                <a:solidFill>
                  <a:srgbClr val="FFFFFF"/>
                </a:solidFill>
              </a14:hiddenFill>
            </a:ext>
          </a:extLst>
        </p:spPr>
      </p:pic>
      <p:pic>
        <p:nvPicPr>
          <p:cNvPr id="2058" name="Picture 10" descr="C:\Users\mzaher\AppData\Local\Microsoft\Windows\Temporary Internet Files\Content.IE5\65MB7NKT\MP900182837[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8068630">
            <a:off x="5787248" y="2283150"/>
            <a:ext cx="1947379" cy="1440566"/>
          </a:xfrm>
          <a:prstGeom prst="rect">
            <a:avLst/>
          </a:prstGeom>
          <a:noFill/>
          <a:effectLst>
            <a:softEdge rad="127000"/>
          </a:effectLst>
          <a:extLst>
            <a:ext uri="{909E8E84-426E-40dd-AFC4-6F175D3DCCD1}">
              <a14:hiddenFill xmlns:a14="http://schemas.microsoft.com/office/drawing/2010/main" xmlns="">
                <a:solidFill>
                  <a:srgbClr val="FFFFFF"/>
                </a:solidFill>
              </a14:hiddenFill>
            </a:ext>
          </a:extLst>
        </p:spPr>
      </p:pic>
      <p:pic>
        <p:nvPicPr>
          <p:cNvPr id="2057" name="Picture 9" descr="C:\Users\mzaher\AppData\Local\Microsoft\Windows\Temporary Internet Files\Content.IE5\M6VI9L21\MP900407549[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8040756">
            <a:off x="5858031" y="2328902"/>
            <a:ext cx="1823001" cy="1427825"/>
          </a:xfrm>
          <a:prstGeom prst="rect">
            <a:avLst/>
          </a:prstGeom>
          <a:noFill/>
          <a:effectLst>
            <a:softEdge rad="127000"/>
          </a:effectLst>
          <a:extLst>
            <a:ext uri="{909E8E84-426E-40dd-AFC4-6F175D3DCCD1}">
              <a14:hiddenFill xmlns:a14="http://schemas.microsoft.com/office/drawing/2010/main" xmlns="">
                <a:solidFill>
                  <a:srgbClr val="FFFFFF"/>
                </a:solidFill>
              </a14:hiddenFill>
            </a:ext>
          </a:extLst>
        </p:spPr>
      </p:pic>
      <p:sp>
        <p:nvSpPr>
          <p:cNvPr id="9" name="TextBox 8"/>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
        <p:nvSpPr>
          <p:cNvPr id="11" name="Rectangle 3"/>
          <p:cNvSpPr txBox="1">
            <a:spLocks noChangeArrowheads="1"/>
          </p:cNvSpPr>
          <p:nvPr/>
        </p:nvSpPr>
        <p:spPr bwMode="auto">
          <a:xfrm>
            <a:off x="304800" y="457200"/>
            <a:ext cx="5181600" cy="6019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defRPr>
            </a:lvl2pPr>
            <a:lvl3pPr marL="914400" indent="0" algn="ctr" rtl="0" eaLnBrk="0" fontAlgn="base" hangingPunct="0">
              <a:spcBef>
                <a:spcPct val="20000"/>
              </a:spcBef>
              <a:spcAft>
                <a:spcPct val="0"/>
              </a:spcAft>
              <a:buNone/>
              <a:defRPr sz="2400">
                <a:solidFill>
                  <a:schemeClr val="tx1"/>
                </a:solidFill>
                <a:latin typeface="+mn-lt"/>
              </a:defRPr>
            </a:lvl3pPr>
            <a:lvl4pPr marL="1371600" indent="0" algn="ctr" rtl="0" eaLnBrk="0" fontAlgn="base" hangingPunct="0">
              <a:spcBef>
                <a:spcPct val="20000"/>
              </a:spcBef>
              <a:spcAft>
                <a:spcPct val="0"/>
              </a:spcAft>
              <a:buNone/>
              <a:defRPr sz="2000">
                <a:solidFill>
                  <a:schemeClr val="tx1"/>
                </a:solidFill>
                <a:latin typeface="+mn-lt"/>
              </a:defRPr>
            </a:lvl4pPr>
            <a:lvl5pPr marL="1828800" indent="0" algn="ctr" rtl="0" eaLnBrk="0" fontAlgn="base" hangingPunct="0">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pPr eaLnBrk="1" hangingPunct="1"/>
            <a:r>
              <a:rPr lang="en-US" sz="4000" b="1"/>
              <a:t>Microscope Madness:</a:t>
            </a:r>
          </a:p>
          <a:p>
            <a:pPr eaLnBrk="1" hangingPunct="1"/>
            <a:r>
              <a:rPr lang="en-US" sz="4000" b="1"/>
              <a:t>These Things Are Crazy Small!</a:t>
            </a:r>
          </a:p>
          <a:p>
            <a:pPr algn="just" eaLnBrk="1" hangingPunct="1"/>
            <a:r>
              <a:rPr lang="en-US" sz="2800" b="1"/>
              <a:t>Objective:</a:t>
            </a:r>
            <a:r>
              <a:rPr lang="en-US" sz="2800"/>
              <a:t>  To identify the structures and functions of the microscope and how to use it.</a:t>
            </a:r>
          </a:p>
          <a:p>
            <a:pPr algn="just" eaLnBrk="1" hangingPunct="1"/>
            <a:endParaRPr lang="en-US" sz="2800"/>
          </a:p>
          <a:p>
            <a:pPr algn="just" eaLnBrk="1" hangingPunct="1">
              <a:spcBef>
                <a:spcPct val="0"/>
              </a:spcBef>
            </a:pPr>
            <a:r>
              <a:rPr lang="en-US" sz="2800" b="1"/>
              <a:t>Bell work:</a:t>
            </a:r>
            <a:r>
              <a:rPr lang="en-US" sz="2800"/>
              <a:t>  If you were to make a microscope out of household materials, what do you think you would need?</a:t>
            </a:r>
          </a:p>
          <a:p>
            <a:pPr eaLnBrk="1" hangingPunct="1">
              <a:spcBef>
                <a:spcPct val="0"/>
              </a:spcBef>
            </a:pPr>
            <a:r>
              <a:rPr lang="en-US" sz="2800" b="1"/>
              <a:t>A tube, lens/lenses, mirrors</a:t>
            </a:r>
          </a:p>
        </p:txBody>
      </p:sp>
    </p:spTree>
    <p:extLst>
      <p:ext uri="{BB962C8B-B14F-4D97-AF65-F5344CB8AC3E}">
        <p14:creationId xmlns:p14="http://schemas.microsoft.com/office/powerpoint/2010/main" val="34221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56"/>
                                        </p:tgtEl>
                                        <p:attrNameLst>
                                          <p:attrName>style.visibility</p:attrName>
                                        </p:attrNameLst>
                                      </p:cBhvr>
                                      <p:to>
                                        <p:strVal val="visible"/>
                                      </p:to>
                                    </p:set>
                                  </p:childTnLst>
                                </p:cTn>
                              </p:par>
                              <p:par>
                                <p:cTn id="7" presetID="1" presetClass="entr" presetSubtype="0" fill="hold" nodeType="withEffect">
                                  <p:stCondLst>
                                    <p:cond delay="3200"/>
                                  </p:stCondLst>
                                  <p:childTnLst>
                                    <p:set>
                                      <p:cBhvr>
                                        <p:cTn id="8" dur="1" fill="hold">
                                          <p:stCondLst>
                                            <p:cond delay="0"/>
                                          </p:stCondLst>
                                        </p:cTn>
                                        <p:tgtEl>
                                          <p:spTgt spid="2057"/>
                                        </p:tgtEl>
                                        <p:attrNameLst>
                                          <p:attrName>style.visibility</p:attrName>
                                        </p:attrNameLst>
                                      </p:cBhvr>
                                      <p:to>
                                        <p:strVal val="visible"/>
                                      </p:to>
                                    </p:set>
                                  </p:childTnLst>
                                </p:cTn>
                              </p:par>
                              <p:par>
                                <p:cTn id="9" presetID="1" presetClass="entr" presetSubtype="0" fill="hold" nodeType="withEffect">
                                  <p:stCondLst>
                                    <p:cond delay="5300"/>
                                  </p:stCondLst>
                                  <p:childTnLst>
                                    <p:set>
                                      <p:cBhvr>
                                        <p:cTn id="10" dur="1" fill="hold">
                                          <p:stCondLst>
                                            <p:cond delay="0"/>
                                          </p:stCondLst>
                                        </p:cTn>
                                        <p:tgtEl>
                                          <p:spTgt spid="2058"/>
                                        </p:tgtEl>
                                        <p:attrNameLst>
                                          <p:attrName>style.visibility</p:attrName>
                                        </p:attrNameLst>
                                      </p:cBhvr>
                                      <p:to>
                                        <p:strVal val="visible"/>
                                      </p:to>
                                    </p:set>
                                  </p:childTnLst>
                                </p:cTn>
                              </p:par>
                              <p:par>
                                <p:cTn id="11" presetID="1" presetClass="entr" presetSubtype="0" fill="hold" nodeType="withEffect">
                                  <p:stCondLst>
                                    <p:cond delay="7000"/>
                                  </p:stCondLst>
                                  <p:childTnLst>
                                    <p:set>
                                      <p:cBhvr>
                                        <p:cTn id="12" dur="1" fill="hold">
                                          <p:stCondLst>
                                            <p:cond delay="0"/>
                                          </p:stCondLst>
                                        </p:cTn>
                                        <p:tgtEl>
                                          <p:spTgt spid="2059"/>
                                        </p:tgtEl>
                                        <p:attrNameLst>
                                          <p:attrName>style.visibility</p:attrName>
                                        </p:attrNameLst>
                                      </p:cBhvr>
                                      <p:to>
                                        <p:strVal val="visible"/>
                                      </p:to>
                                    </p:set>
                                  </p:childTnLst>
                                </p:cTn>
                              </p:par>
                              <p:par>
                                <p:cTn id="13" presetID="1" presetClass="entr" presetSubtype="0" fill="hold" nodeType="withEffect">
                                  <p:stCondLst>
                                    <p:cond delay="9000"/>
                                  </p:stCondLst>
                                  <p:childTnLst>
                                    <p:set>
                                      <p:cBhvr>
                                        <p:cTn id="14" dur="1" fill="hold">
                                          <p:stCondLst>
                                            <p:cond delay="0"/>
                                          </p:stCondLst>
                                        </p:cTn>
                                        <p:tgtEl>
                                          <p:spTgt spid="2055"/>
                                        </p:tgtEl>
                                        <p:attrNameLst>
                                          <p:attrName>style.visibility</p:attrName>
                                        </p:attrNameLst>
                                      </p:cBhvr>
                                      <p:to>
                                        <p:strVal val="visible"/>
                                      </p:to>
                                    </p:set>
                                  </p:childTnLst>
                                </p:cTn>
                              </p:par>
                              <p:par>
                                <p:cTn id="15" presetID="48" presetClass="path" presetSubtype="0" accel="50000" decel="50000" fill="hold" nodeType="withEffect">
                                  <p:stCondLst>
                                    <p:cond delay="200"/>
                                  </p:stCondLst>
                                  <p:childTnLst>
                                    <p:animMotion origin="layout" path="M 2.77778E-6 -2.99584E-6 C -0.00122 0.02751 0.00034 0.05941 -0.00677 0.0786 C -0.01511 0.0994 -0.02813 0.11558 -0.0408 0.13269 C -0.05382 0.14841 -0.06875 0.15211 -0.0849 0.15719 C -0.10052 0.1602 -0.11754 0.16251 -0.13698 0.15234 C -0.15538 0.14378 -0.17604 0.12298 -0.19514 0.09825 C -0.21372 0.07536 -0.23195 0.046 -0.24775 0.01526 C -0.26354 -0.0171 -0.27674 -0.049 -0.2875 -0.08137 C -0.29827 -0.11558 -0.30469 -0.15025 -0.30556 -0.18169 C -0.30782 -0.2129 -0.30643 -0.24202 -0.29792 -0.26236 C -0.29184 -0.28432 -0.27743 -0.3012 -0.26493 -0.30975 C -0.25347 -0.32293 -0.23663 -0.33056 -0.21841 -0.32686 C -0.20122 -0.32154 -0.18195 -0.30282 -0.16372 -0.27323 C -0.14653 -0.24295 -0.13768 -0.20735 -0.13716 -0.17892 C -0.1375 -0.15487 -0.14445 -0.1313 -0.15799 -0.11627 C -0.17379 -0.10702 -0.18872 -0.0994 -0.20608 -0.10517 C -0.22292 -0.11026 -0.22413 -0.10471 -0.26216 -0.1491 C -0.29809 -0.18585 -0.31441 -0.23948 -0.32761 -0.26907 C -0.33959 -0.29819 -0.34549 -0.32686 -0.35313 -0.35968 C -0.36059 -0.39713 -0.36111 -0.43157 -0.3599 -0.45769 C -0.35851 -0.48382 -0.35 -0.49977 -0.33611 -0.52519 C -0.32101 -0.54715 -0.31129 -0.5527 -0.2974 -0.56241 C -0.28351 -0.57258 -0.26997 -0.58414 -0.25591 -0.59292 " pathEditMode="relative" rAng="3684864" ptsTypes="fffffffffffffffffffffff">
                                      <p:cBhvr>
                                        <p:cTn id="16" dur="3000" fill="hold"/>
                                        <p:tgtEl>
                                          <p:spTgt spid="2056"/>
                                        </p:tgtEl>
                                        <p:attrNameLst>
                                          <p:attrName>ppt_x</p:attrName>
                                          <p:attrName>ppt_y</p:attrName>
                                        </p:attrNameLst>
                                      </p:cBhvr>
                                      <p:rCtr x="-20486" y="-18655"/>
                                    </p:animMotion>
                                  </p:childTnLst>
                                </p:cTn>
                              </p:par>
                              <p:par>
                                <p:cTn id="17" presetID="48" presetClass="path" presetSubtype="0" accel="50000" decel="50000" fill="hold" nodeType="withEffect">
                                  <p:stCondLst>
                                    <p:cond delay="3000"/>
                                  </p:stCondLst>
                                  <p:childTnLst>
                                    <p:animMotion origin="layout" path="M 4.72222E-6 7.21221E-7 C -0.01007 0.02889 -0.01997 0.06056 -0.03525 0.07767 C -0.05296 0.0957 -0.075 0.10911 -0.09757 0.12182 C -0.11945 0.135 -0.13994 0.13384 -0.16216 0.13453 C -0.18299 0.1343 -0.20591 0.1313 -0.22709 0.11442 C -0.24792 0.10194 -0.26737 0.07513 -0.28386 0.04508 C -0.29948 0.01757 -0.3125 -0.01757 -0.32223 -0.05247 C -0.33143 -0.0883 -0.3375 -0.12506 -0.34011 -0.15996 C -0.34219 -0.19741 -0.33889 -0.2337 -0.32934 -0.2656 C -0.32153 -0.29658 -0.30938 -0.32571 -0.29202 -0.34351 C -0.27674 -0.36408 -0.25261 -0.37749 -0.23334 -0.38326 C -0.21407 -0.39228 -0.19063 -0.39552 -0.16806 -0.38581 C -0.14809 -0.37633 -0.129 -0.35345 -0.11598 -0.31854 C -0.10469 -0.28317 -0.10573 -0.24503 -0.11407 -0.21614 C -0.12292 -0.1914 -0.14028 -0.17013 -0.16268 -0.15996 C -0.18559 -0.15303 -0.20764 -0.15002 -0.22796 -0.16066 C -0.24809 -0.1706 -0.25105 -0.16644 -0.28455 -0.2203 C -0.31841 -0.26861 -0.32084 -0.32571 -0.32813 -0.35899 C -0.33369 -0.39228 -0.33108 -0.42187 -0.32917 -0.45747 C -0.32674 -0.49746 -0.31563 -0.53213 -0.30487 -0.55802 C -0.29445 -0.58322 -0.27796 -0.59778 -0.25157 -0.61812 C -0.22466 -0.63546 -0.21025 -0.63985 -0.18889 -0.64609 C -0.16754 -0.65234 -0.14653 -0.65858 -0.12483 -0.66436 " pathEditMode="relative" rAng="4655546" ptsTypes="fffffffffffffffffffffff">
                                      <p:cBhvr>
                                        <p:cTn id="18" dur="3000" fill="hold"/>
                                        <p:tgtEl>
                                          <p:spTgt spid="2057"/>
                                        </p:tgtEl>
                                        <p:attrNameLst>
                                          <p:attrName>ppt_x</p:attrName>
                                          <p:attrName>ppt_y</p:attrName>
                                        </p:attrNameLst>
                                      </p:cBhvr>
                                      <p:rCtr x="-19861" y="-24249"/>
                                    </p:animMotion>
                                  </p:childTnLst>
                                </p:cTn>
                              </p:par>
                              <p:par>
                                <p:cTn id="19" presetID="48" presetClass="path" presetSubtype="0" accel="50000" decel="50000" fill="hold" nodeType="withEffect">
                                  <p:stCondLst>
                                    <p:cond delay="5000"/>
                                  </p:stCondLst>
                                  <p:childTnLst>
                                    <p:animMotion origin="layout" path="M 0.00243 -0.00601 C 0.03437 0.01294 0.07049 0.03143 0.08646 0.05432 C 0.10278 0.08067 0.11094 0.11095 0.11858 0.14262 C 0.12726 0.1729 0.11858 0.1981 0.11094 0.227 C 0.10278 0.25335 0.09062 0.28109 0.06215 0.30443 C 0.03837 0.32847 -0.00174 0.34697 -0.04583 0.36153 C -0.08628 0.37563 -0.13438 0.38488 -0.18264 0.38973 C -0.23073 0.39482 -0.27847 0.39482 -0.32344 0.38973 C -0.37118 0.38488 -0.41528 0.37332 -0.45156 0.35483 C -0.48785 0.33818 -0.51979 0.31669 -0.53715 0.2908 C -0.55608 0.26699 -0.56354 0.2337 -0.56354 0.2085 C -0.56788 0.18169 -0.56354 0.15141 -0.54427 0.12552 C -0.52378 0.10217 -0.48785 0.08321 -0.43958 0.07327 C -0.3908 0.06657 -0.34271 0.07535 -0.31059 0.09246 C -0.28264 0.10887 -0.26285 0.13476 -0.25851 0.16597 C -0.25851 0.19625 -0.26285 0.22491 -0.28264 0.24849 C -0.30295 0.27184 -0.29896 0.27623 -0.37899 0.30698 C -0.45156 0.34003 -0.52378 0.33125 -0.56788 0.33333 C -0.61163 0.33333 -0.64792 0.32408 -0.69201 0.31414 C -0.74045 0.30258 -0.78004 0.28109 -0.80868 0.26213 C -0.83646 0.24364 -0.84861 0.2196 -0.86458 0.18169 C -0.87622 0.14447 -0.87622 0.12552 -0.87622 0.09685 C -0.87622 0.06842 -0.87622 0.04114 -0.87622 0.01294 " pathEditMode="relative" rAng="0" ptsTypes="fffffffffffffffffffffff">
                                      <p:cBhvr>
                                        <p:cTn id="20" dur="3000" fill="hold"/>
                                        <p:tgtEl>
                                          <p:spTgt spid="2058"/>
                                        </p:tgtEl>
                                        <p:attrNameLst>
                                          <p:attrName>ppt_x</p:attrName>
                                          <p:attrName>ppt_y</p:attrName>
                                        </p:attrNameLst>
                                      </p:cBhvr>
                                      <p:rCtr x="-37691" y="20042"/>
                                    </p:animMotion>
                                  </p:childTnLst>
                                </p:cTn>
                              </p:par>
                              <p:par>
                                <p:cTn id="21" presetID="48" presetClass="path" presetSubtype="0" accel="50000" decel="50000" fill="hold" nodeType="withEffect">
                                  <p:stCondLst>
                                    <p:cond delay="6700"/>
                                  </p:stCondLst>
                                  <p:childTnLst>
                                    <p:animMotion origin="layout" path="M 1.66667E-6 -0.00925 C 0.01389 0.03074 0.03107 0.07327 0.0309 0.10679 C 0.02969 0.14331 0.02031 0.17845 0.01024 0.21428 C 0.00087 0.24942 -0.01806 0.26884 -0.03802 0.29126 C -0.05729 0.31114 -0.08021 0.33079 -0.1132 0.33425 C -0.14219 0.34119 -0.1816 0.33264 -0.22066 0.31692 C -0.25747 0.30374 -0.29722 0.28039 -0.33524 0.25265 C -0.37257 0.22468 -0.40764 0.19232 -0.4382 0.15811 C -0.47101 0.12112 -0.49705 0.07998 -0.51424 0.03767 C -0.53247 -0.00255 -0.54531 -0.04508 -0.54393 -0.08137 C -0.54688 -0.11767 -0.53577 -0.15534 -0.52292 -0.18031 C -0.51268 -0.20851 -0.49427 -0.23556 -0.46615 -0.24711 C -0.44011 -0.25705 -0.40382 -0.25128 -0.36406 -0.22793 C -0.32465 -0.20204 -0.2941 -0.16066 -0.27917 -0.12275 C -0.26702 -0.08808 -0.26545 -0.04901 -0.27778 -0.01642 C -0.29323 0.0134 -0.31059 0.03814 -0.33715 0.04738 C -0.36389 0.05663 -0.3632 0.06426 -0.43715 0.04022 C -0.50712 0.02381 -0.55556 -0.03399 -0.58889 -0.06126 C -0.62101 -0.09085 -0.64271 -0.12391 -0.66997 -0.1632 C -0.69965 -0.20689 -0.71806 -0.25428 -0.72847 -0.29127 C -0.74045 -0.32895 -0.73715 -0.36015 -0.72986 -0.40777 C -0.71962 -0.45239 -0.71007 -0.47088 -0.69583 -0.49862 C -0.68143 -0.52613 -0.66736 -0.5534 -0.65313 -0.58091 " pathEditMode="relative" rAng="2075938" ptsTypes="fffffffffffffffffffffff">
                                      <p:cBhvr>
                                        <p:cTn id="22" dur="3100" fill="hold"/>
                                        <p:tgtEl>
                                          <p:spTgt spid="2059"/>
                                        </p:tgtEl>
                                        <p:attrNameLst>
                                          <p:attrName>ppt_x</p:attrName>
                                          <p:attrName>ppt_y</p:attrName>
                                        </p:attrNameLst>
                                      </p:cBhvr>
                                      <p:rCtr x="-37708" y="-5802"/>
                                    </p:animMotion>
                                  </p:childTnLst>
                                </p:cTn>
                              </p:par>
                              <p:par>
                                <p:cTn id="23" presetID="48" presetClass="path" presetSubtype="0" accel="50000" decel="50000" fill="hold" nodeType="withEffect">
                                  <p:stCondLst>
                                    <p:cond delay="8900"/>
                                  </p:stCondLst>
                                  <p:childTnLst>
                                    <p:animMotion origin="layout" path="M 3.33333E-6 -2.89875E-6 C 0.02118 0.03468 0.04583 0.07166 0.05156 0.10033 C 0.05694 0.1313 0.05399 0.16089 0.05052 0.19071 C 0.04774 0.2203 0.03229 0.23556 0.01649 0.25405 C 0.00086 0.2693 -0.01875 0.28479 -0.05035 0.28618 C -0.07813 0.2908 -0.11893 0.28179 -0.16059 0.26584 C -0.19914 0.25243 -0.24375 0.23047 -0.28542 0.20527 C -0.32778 0.17985 -0.36841 0.15003 -0.40434 0.11928 C -0.44323 0.08623 -0.47726 0.0497 -0.50174 0.01225 C -0.52639 -0.02265 -0.54688 -0.05871 -0.55261 -0.09015 C -0.56181 -0.12113 -0.55712 -0.15256 -0.54775 -0.17244 C -0.54427 -0.19695 -0.52986 -0.21844 -0.50469 -0.22746 C -0.48056 -0.23393 -0.44358 -0.22723 -0.40035 -0.2055 C -0.35712 -0.18169 -0.31927 -0.1447 -0.2974 -0.11165 C -0.27865 -0.08137 -0.27049 -0.04831 -0.27674 -0.02103 C -0.28646 0.00393 -0.29879 0.02358 -0.32414 0.03005 C -0.34931 0.03606 -0.34688 0.04323 -0.42431 0.01896 C -0.49705 0.00139 -0.55625 -0.05108 -0.59323 -0.07559 C -0.63091 -0.10309 -0.65886 -0.13199 -0.69184 -0.16643 C -0.73021 -0.20619 -0.7566 -0.24665 -0.77275 -0.27855 C -0.79045 -0.31068 -0.79306 -0.33795 -0.79445 -0.37771 C -0.79254 -0.41516 -0.78664 -0.43065 -0.77674 -0.45353 C -0.76719 -0.47573 -0.75886 -0.49815 -0.74983 -0.52126 " pathEditMode="relative" rAng="1707363" ptsTypes="fffffffffffffffffffffff">
                                      <p:cBhvr>
                                        <p:cTn id="24" dur="2700" fill="hold"/>
                                        <p:tgtEl>
                                          <p:spTgt spid="2055"/>
                                        </p:tgtEl>
                                        <p:attrNameLst>
                                          <p:attrName>ppt_x</p:attrName>
                                          <p:attrName>ppt_y</p:attrName>
                                        </p:attrNameLst>
                                      </p:cBhvr>
                                      <p:rCtr x="-38420" y="-6889"/>
                                    </p:animMotion>
                                  </p:childTnLst>
                                </p:cTn>
                              </p:par>
                            </p:childTnLst>
                          </p:cTn>
                        </p:par>
                        <p:par>
                          <p:cTn id="25" fill="hold">
                            <p:stCondLst>
                              <p:cond delay="11600"/>
                            </p:stCondLst>
                            <p:childTnLst>
                              <p:par>
                                <p:cTn id="26" presetID="1" presetClass="exit" presetSubtype="0" fill="hold" nodeType="afterEffect">
                                  <p:stCondLst>
                                    <p:cond delay="0"/>
                                  </p:stCondLst>
                                  <p:childTnLst>
                                    <p:set>
                                      <p:cBhvr>
                                        <p:cTn id="27" dur="1" fill="hold">
                                          <p:stCondLst>
                                            <p:cond delay="0"/>
                                          </p:stCondLst>
                                        </p:cTn>
                                        <p:tgtEl>
                                          <p:spTgt spid="2056"/>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2057"/>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2058"/>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2059"/>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2055"/>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1">
                                            <p:txEl>
                                              <p:pRg st="5" end="5"/>
                                            </p:txEl>
                                          </p:spTgt>
                                        </p:tgtEl>
                                        <p:attrNameLst>
                                          <p:attrName>style.visibility</p:attrName>
                                        </p:attrNameLst>
                                      </p:cBhvr>
                                      <p:to>
                                        <p:strVal val="visible"/>
                                      </p:to>
                                    </p:set>
                                    <p:anim calcmode="lin" valueType="num">
                                      <p:cBhvr additive="base">
                                        <p:cTn id="40"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1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6" name="Picture 10" descr="http://images.clipart.com/thb/thb11/PO/5344_2005020023/010925_1004_03/22953175.thb.jpg?010925_1004_0351_n__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4606471"/>
            <a:ext cx="844786" cy="1919968"/>
          </a:xfrm>
          <a:prstGeom prst="rect">
            <a:avLst/>
          </a:prstGeom>
          <a:noFill/>
          <a:extLst>
            <a:ext uri="{909E8E84-426E-40dd-AFC4-6F175D3DCCD1}">
              <a14:hiddenFill xmlns:a14="http://schemas.microsoft.com/office/drawing/2010/main" xmlns="">
                <a:solidFill>
                  <a:srgbClr val="FFFFFF"/>
                </a:solidFill>
              </a14:hiddenFill>
            </a:ext>
          </a:extLst>
        </p:spPr>
      </p:pic>
      <p:sp>
        <p:nvSpPr>
          <p:cNvPr id="16386" name="Rectangle 2"/>
          <p:cNvSpPr>
            <a:spLocks noGrp="1" noChangeArrowheads="1"/>
          </p:cNvSpPr>
          <p:nvPr>
            <p:ph type="title"/>
          </p:nvPr>
        </p:nvSpPr>
        <p:spPr>
          <a:xfrm>
            <a:off x="-1" y="0"/>
            <a:ext cx="7315201" cy="762000"/>
          </a:xfrm>
        </p:spPr>
        <p:txBody>
          <a:bodyPr/>
          <a:lstStyle/>
          <a:p>
            <a:pPr eaLnBrk="1" hangingPunct="1"/>
            <a:r>
              <a:rPr lang="en-US" sz="5400" b="1"/>
              <a:t>Microscope History</a:t>
            </a:r>
          </a:p>
        </p:txBody>
      </p:sp>
      <p:sp>
        <p:nvSpPr>
          <p:cNvPr id="16387" name="Rectangle 3"/>
          <p:cNvSpPr>
            <a:spLocks noGrp="1" noChangeArrowheads="1"/>
          </p:cNvSpPr>
          <p:nvPr>
            <p:ph type="body" idx="1"/>
          </p:nvPr>
        </p:nvSpPr>
        <p:spPr>
          <a:xfrm>
            <a:off x="152400" y="685800"/>
            <a:ext cx="7067931" cy="3850368"/>
          </a:xfrm>
        </p:spPr>
        <p:txBody>
          <a:bodyPr/>
          <a:lstStyle/>
          <a:p>
            <a:pPr marL="0" indent="0" algn="just" eaLnBrk="1" hangingPunct="1">
              <a:lnSpc>
                <a:spcPct val="80000"/>
              </a:lnSpc>
              <a:buFontTx/>
              <a:buNone/>
            </a:pPr>
            <a:r>
              <a:rPr lang="en-US" sz="2200" b="1"/>
              <a:t>1000 A.D.</a:t>
            </a:r>
            <a:r>
              <a:rPr lang="en-US" sz="2200"/>
              <a:t>:  First use of lenses to view Greek &amp; Roman writings.</a:t>
            </a:r>
          </a:p>
          <a:p>
            <a:pPr marL="0" indent="0" algn="just" eaLnBrk="1" hangingPunct="1">
              <a:lnSpc>
                <a:spcPct val="80000"/>
              </a:lnSpc>
              <a:buFontTx/>
              <a:buNone/>
            </a:pPr>
            <a:r>
              <a:rPr lang="en-US" sz="2200" b="1"/>
              <a:t>1590 A.D.</a:t>
            </a:r>
            <a:r>
              <a:rPr lang="en-US" sz="2200"/>
              <a:t>: </a:t>
            </a:r>
            <a:r>
              <a:rPr lang="en-US" sz="2200" u="sng"/>
              <a:t>Hans &amp; Zacharias Janssen</a:t>
            </a:r>
            <a:r>
              <a:rPr lang="en-US" sz="2200"/>
              <a:t> make the first microscope by placing two lenses in a tube.</a:t>
            </a:r>
          </a:p>
          <a:p>
            <a:pPr marL="0" indent="0" algn="just" eaLnBrk="1" hangingPunct="1">
              <a:lnSpc>
                <a:spcPct val="80000"/>
              </a:lnSpc>
              <a:buFontTx/>
              <a:buNone/>
            </a:pPr>
            <a:r>
              <a:rPr lang="en-US" sz="2200" b="1"/>
              <a:t>1665 A.D.:  </a:t>
            </a:r>
            <a:r>
              <a:rPr lang="en-US" sz="2200" u="sng"/>
              <a:t>Robert Hooke</a:t>
            </a:r>
            <a:r>
              <a:rPr lang="en-US" sz="2200"/>
              <a:t> - first to describe and use the phrase "cell" when observing a slice of cork using a microscope power of 30X. </a:t>
            </a:r>
          </a:p>
          <a:p>
            <a:pPr marL="0" indent="0" algn="just" eaLnBrk="1" hangingPunct="1">
              <a:lnSpc>
                <a:spcPct val="80000"/>
              </a:lnSpc>
              <a:buFontTx/>
              <a:buNone/>
            </a:pPr>
            <a:r>
              <a:rPr lang="en-US" sz="2200" b="1"/>
              <a:t>1675 A.D.:  </a:t>
            </a:r>
            <a:r>
              <a:rPr lang="en-US" sz="2200" u="sng"/>
              <a:t>Anton van Leeuwenhoek</a:t>
            </a:r>
            <a:r>
              <a:rPr lang="en-US" sz="2200"/>
              <a:t> “father of microscopy” uses a simple microscope with one lens and is the first to describe bacteria. </a:t>
            </a:r>
          </a:p>
          <a:p>
            <a:pPr marL="0" indent="0" algn="ctr" eaLnBrk="1" hangingPunct="1">
              <a:lnSpc>
                <a:spcPct val="80000"/>
              </a:lnSpc>
              <a:buFontTx/>
              <a:buNone/>
            </a:pPr>
            <a:r>
              <a:rPr lang="en-US" sz="2200"/>
              <a:t>Victor Hugo once said:</a:t>
            </a:r>
            <a:r>
              <a:rPr lang="en-US" sz="2200" b="1"/>
              <a:t>  </a:t>
            </a:r>
            <a:r>
              <a:rPr lang="en-US" sz="2200"/>
              <a:t>“</a:t>
            </a:r>
            <a:r>
              <a:rPr lang="en-US" sz="2200" i="1"/>
              <a:t>Where the telescope ends, the microscope begins.  Which of the two has a grander view?”   </a:t>
            </a:r>
            <a:r>
              <a:rPr lang="en-US" sz="2200" b="1"/>
              <a:t>What do YOU Think he meant?</a:t>
            </a:r>
          </a:p>
        </p:txBody>
      </p:sp>
      <p:sp>
        <p:nvSpPr>
          <p:cNvPr id="7" name="TextBox 6"/>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pic>
        <p:nvPicPr>
          <p:cNvPr id="14338" name="Picture 2" descr="http://images.clipart.com/thb/thb11/PO/5344_2005020023/020225_1336_04/23015791.thb.jpg?020225_1336_0412_l__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0331" y="533400"/>
            <a:ext cx="1771269" cy="2087354"/>
          </a:xfrm>
          <a:prstGeom prst="rect">
            <a:avLst/>
          </a:prstGeom>
          <a:noFill/>
          <a:extLst>
            <a:ext uri="{909E8E84-426E-40dd-AFC4-6F175D3DCCD1}">
              <a14:hiddenFill xmlns:a14="http://schemas.microsoft.com/office/drawing/2010/main" xmlns="">
                <a:solidFill>
                  <a:srgbClr val="FFFFFF"/>
                </a:solidFill>
              </a14:hiddenFill>
            </a:ext>
          </a:extLst>
        </p:spPr>
      </p:pic>
      <p:pic>
        <p:nvPicPr>
          <p:cNvPr id="14340" name="Picture 4" descr="http://images.clipart.com/thb/thb11/PO/5344_2005020023/020318_1378_05/23054514.thb.jpg?020318_1378_0515_l__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606471"/>
            <a:ext cx="1865169" cy="1990272"/>
          </a:xfrm>
          <a:prstGeom prst="rect">
            <a:avLst/>
          </a:prstGeom>
          <a:noFill/>
          <a:extLst>
            <a:ext uri="{909E8E84-426E-40dd-AFC4-6F175D3DCCD1}">
              <a14:hiddenFill xmlns:a14="http://schemas.microsoft.com/office/drawing/2010/main" xmlns="">
                <a:solidFill>
                  <a:srgbClr val="FFFFFF"/>
                </a:solidFill>
              </a14:hiddenFill>
            </a:ext>
          </a:extLst>
        </p:spPr>
      </p:pic>
      <p:pic>
        <p:nvPicPr>
          <p:cNvPr id="14342" name="Picture 6" descr="http://images.clipart.com/thb/thb8/PH/hm5344_20031117_04-1/hm5344_20031117_04-1/15865222.thb.jpg?5344_031118_11516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4606471"/>
            <a:ext cx="2212191" cy="1946729"/>
          </a:xfrm>
          <a:prstGeom prst="rect">
            <a:avLst/>
          </a:prstGeom>
          <a:noFill/>
          <a:extLst>
            <a:ext uri="{909E8E84-426E-40dd-AFC4-6F175D3DCCD1}">
              <a14:hiddenFill xmlns:a14="http://schemas.microsoft.com/office/drawing/2010/main" xmlns="">
                <a:solidFill>
                  <a:srgbClr val="FFFFFF"/>
                </a:solidFill>
              </a14:hiddenFill>
            </a:ext>
          </a:extLst>
        </p:spPr>
      </p:pic>
      <p:pic>
        <p:nvPicPr>
          <p:cNvPr id="14344" name="Picture 8" descr="http://images.clipart.com/thb/thb11/PO/5344_2005020023/020225_1336_00/23012983.thb.jpg?020225_1336_0078_l__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6599" y="2819400"/>
            <a:ext cx="1813641" cy="396734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9276249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3" name="Picture 2" descr="C:\Users\mzaher\Documents\1  Sutton Life Science\Lesson Plans\2 Cells\Microscope\microscope.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4883" b="96289" l="9896" r="96615">
                        <a14:foregroundMark x1="30469" y1="12695" x2="42969" y2="23828"/>
                        <a14:foregroundMark x1="44271" y1="31445" x2="60677" y2="30273"/>
                        <a14:foregroundMark x1="65365" y1="33203" x2="69531" y2="35156"/>
                        <a14:foregroundMark x1="68750" y1="36914" x2="76302" y2="44531"/>
                        <a14:foregroundMark x1="42969" y1="52930" x2="53906" y2="51953"/>
                        <a14:foregroundMark x1="54167" y1="51758" x2="70833" y2="53516"/>
                        <a14:foregroundMark x1="49740" y1="66211" x2="60156" y2="72656"/>
                        <a14:foregroundMark x1="31510" y1="71680" x2="40885" y2="69336"/>
                        <a14:foregroundMark x1="20313" y1="61133" x2="26823" y2="59766"/>
                        <a14:foregroundMark x1="60417" y1="46680" x2="65885" y2="45117"/>
                        <a14:foregroundMark x1="66406" y1="40430" x2="73177" y2="46680"/>
                        <a14:backgroundMark x1="50260" y1="37695" x2="44010" y2="50977"/>
                        <a14:backgroundMark x1="40885" y1="42383" x2="46615" y2="38867"/>
                        <a14:backgroundMark x1="45052" y1="49023" x2="80729" y2="49414"/>
                        <a14:backgroundMark x1="52604" y1="50391" x2="60677" y2="50195"/>
                        <a14:backgroundMark x1="87240" y1="46680" x2="86979" y2="62305"/>
                        <a14:backgroundMark x1="85938" y1="58203" x2="50521" y2="62305"/>
                        <a14:backgroundMark x1="78906" y1="43555" x2="75521" y2="39648"/>
                        <a14:backgroundMark x1="77344" y1="43750" x2="70573" y2="36328"/>
                        <a14:backgroundMark x1="50781" y1="41992" x2="52344" y2="44141"/>
                        <a14:backgroundMark x1="56510" y1="51563" x2="60938" y2="51758"/>
                        <a14:backgroundMark x1="46094" y1="52539" x2="50521" y2="51563"/>
                      </a14:backgroundRemoval>
                    </a14:imgEffect>
                  </a14:imgLayer>
                </a14:imgProps>
              </a:ext>
              <a:ext uri="{28A0092B-C50C-407E-A947-70E740481C1C}">
                <a14:useLocalDpi xmlns:a14="http://schemas.microsoft.com/office/drawing/2010/main" val="0"/>
              </a:ext>
            </a:extLst>
          </a:blip>
          <a:srcRect l="13372" t="6230" r="11370" b="3912"/>
          <a:stretch/>
        </p:blipFill>
        <p:spPr bwMode="auto">
          <a:xfrm>
            <a:off x="2514600" y="76200"/>
            <a:ext cx="4363165" cy="6588524"/>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cxnSp>
        <p:nvCxnSpPr>
          <p:cNvPr id="19" name="Straight Connector 18"/>
          <p:cNvCxnSpPr/>
          <p:nvPr/>
        </p:nvCxnSpPr>
        <p:spPr>
          <a:xfrm>
            <a:off x="2231858" y="609600"/>
            <a:ext cx="1493921" cy="0"/>
          </a:xfrm>
          <a:prstGeom prst="line">
            <a:avLst/>
          </a:prstGeom>
          <a:ln>
            <a:solidFill>
              <a:srgbClr val="FF3300"/>
            </a:solidFill>
          </a:ln>
        </p:spPr>
        <p:style>
          <a:lnRef idx="2">
            <a:schemeClr val="dk1"/>
          </a:lnRef>
          <a:fillRef idx="0">
            <a:schemeClr val="dk1"/>
          </a:fillRef>
          <a:effectRef idx="1">
            <a:schemeClr val="dk1"/>
          </a:effectRef>
          <a:fontRef idx="minor">
            <a:schemeClr val="tx1"/>
          </a:fontRef>
        </p:style>
      </p:cxnSp>
      <p:cxnSp>
        <p:nvCxnSpPr>
          <p:cNvPr id="24" name="Straight Connector 23"/>
          <p:cNvCxnSpPr/>
          <p:nvPr/>
        </p:nvCxnSpPr>
        <p:spPr>
          <a:xfrm>
            <a:off x="4182979" y="970547"/>
            <a:ext cx="3208421" cy="0"/>
          </a:xfrm>
          <a:prstGeom prst="line">
            <a:avLst/>
          </a:prstGeom>
          <a:ln>
            <a:solidFill>
              <a:srgbClr val="FF3300"/>
            </a:solidFill>
          </a:ln>
        </p:spPr>
        <p:style>
          <a:lnRef idx="2">
            <a:schemeClr val="dk1"/>
          </a:lnRef>
          <a:fillRef idx="0">
            <a:schemeClr val="dk1"/>
          </a:fillRef>
          <a:effectRef idx="1">
            <a:schemeClr val="dk1"/>
          </a:effectRef>
          <a:fontRef idx="minor">
            <a:schemeClr val="tx1"/>
          </a:fontRef>
        </p:style>
      </p:cxnSp>
      <p:cxnSp>
        <p:nvCxnSpPr>
          <p:cNvPr id="25" name="Straight Connector 24"/>
          <p:cNvCxnSpPr/>
          <p:nvPr/>
        </p:nvCxnSpPr>
        <p:spPr>
          <a:xfrm>
            <a:off x="5494922" y="2221832"/>
            <a:ext cx="1896478" cy="0"/>
          </a:xfrm>
          <a:prstGeom prst="line">
            <a:avLst/>
          </a:prstGeom>
          <a:ln>
            <a:solidFill>
              <a:srgbClr val="FF3300"/>
            </a:solidFill>
          </a:ln>
        </p:spPr>
        <p:style>
          <a:lnRef idx="2">
            <a:schemeClr val="dk1"/>
          </a:lnRef>
          <a:fillRef idx="0">
            <a:schemeClr val="dk1"/>
          </a:fillRef>
          <a:effectRef idx="1">
            <a:schemeClr val="dk1"/>
          </a:effectRef>
          <a:fontRef idx="minor">
            <a:schemeClr val="tx1"/>
          </a:fontRef>
        </p:style>
      </p:cxnSp>
      <p:cxnSp>
        <p:nvCxnSpPr>
          <p:cNvPr id="26" name="Straight Connector 25"/>
          <p:cNvCxnSpPr/>
          <p:nvPr/>
        </p:nvCxnSpPr>
        <p:spPr>
          <a:xfrm>
            <a:off x="2365208" y="2326105"/>
            <a:ext cx="1360571" cy="0"/>
          </a:xfrm>
          <a:prstGeom prst="line">
            <a:avLst/>
          </a:prstGeom>
          <a:ln>
            <a:solidFill>
              <a:srgbClr val="FF3300"/>
            </a:solidFill>
          </a:ln>
        </p:spPr>
        <p:style>
          <a:lnRef idx="2">
            <a:schemeClr val="dk1"/>
          </a:lnRef>
          <a:fillRef idx="0">
            <a:schemeClr val="dk1"/>
          </a:fillRef>
          <a:effectRef idx="1">
            <a:schemeClr val="dk1"/>
          </a:effectRef>
          <a:fontRef idx="minor">
            <a:schemeClr val="tx1"/>
          </a:fontRef>
        </p:style>
      </p:cxnSp>
      <p:cxnSp>
        <p:nvCxnSpPr>
          <p:cNvPr id="27" name="Straight Connector 26"/>
          <p:cNvCxnSpPr/>
          <p:nvPr/>
        </p:nvCxnSpPr>
        <p:spPr>
          <a:xfrm>
            <a:off x="5181600" y="4572000"/>
            <a:ext cx="1905000" cy="0"/>
          </a:xfrm>
          <a:prstGeom prst="line">
            <a:avLst/>
          </a:prstGeom>
          <a:ln>
            <a:solidFill>
              <a:srgbClr val="FF3300"/>
            </a:solidFill>
          </a:ln>
        </p:spPr>
        <p:style>
          <a:lnRef idx="2">
            <a:schemeClr val="dk1"/>
          </a:lnRef>
          <a:fillRef idx="0">
            <a:schemeClr val="dk1"/>
          </a:fillRef>
          <a:effectRef idx="1">
            <a:schemeClr val="dk1"/>
          </a:effectRef>
          <a:fontRef idx="minor">
            <a:schemeClr val="tx1"/>
          </a:fontRef>
        </p:style>
      </p:cxnSp>
      <p:cxnSp>
        <p:nvCxnSpPr>
          <p:cNvPr id="28" name="Straight Connector 27"/>
          <p:cNvCxnSpPr/>
          <p:nvPr/>
        </p:nvCxnSpPr>
        <p:spPr>
          <a:xfrm>
            <a:off x="4953000" y="3941410"/>
            <a:ext cx="2239879" cy="216932"/>
          </a:xfrm>
          <a:prstGeom prst="line">
            <a:avLst/>
          </a:prstGeom>
          <a:ln>
            <a:solidFill>
              <a:srgbClr val="FF3300"/>
            </a:solidFill>
          </a:ln>
        </p:spPr>
        <p:style>
          <a:lnRef idx="2">
            <a:schemeClr val="dk1"/>
          </a:lnRef>
          <a:fillRef idx="0">
            <a:schemeClr val="dk1"/>
          </a:fillRef>
          <a:effectRef idx="1">
            <a:schemeClr val="dk1"/>
          </a:effectRef>
          <a:fontRef idx="minor">
            <a:schemeClr val="tx1"/>
          </a:fontRef>
        </p:style>
      </p:cxnSp>
      <p:cxnSp>
        <p:nvCxnSpPr>
          <p:cNvPr id="29" name="Straight Connector 28"/>
          <p:cNvCxnSpPr/>
          <p:nvPr/>
        </p:nvCxnSpPr>
        <p:spPr>
          <a:xfrm flipV="1">
            <a:off x="5787189" y="3672114"/>
            <a:ext cx="1766637" cy="20598"/>
          </a:xfrm>
          <a:prstGeom prst="line">
            <a:avLst/>
          </a:prstGeom>
          <a:ln>
            <a:solidFill>
              <a:srgbClr val="FF3300"/>
            </a:solidFill>
          </a:ln>
        </p:spPr>
        <p:style>
          <a:lnRef idx="2">
            <a:schemeClr val="dk1"/>
          </a:lnRef>
          <a:fillRef idx="0">
            <a:schemeClr val="dk1"/>
          </a:fillRef>
          <a:effectRef idx="1">
            <a:schemeClr val="dk1"/>
          </a:effectRef>
          <a:fontRef idx="minor">
            <a:schemeClr val="tx1"/>
          </a:fontRef>
        </p:style>
      </p:cxnSp>
      <p:cxnSp>
        <p:nvCxnSpPr>
          <p:cNvPr id="30" name="Straight Connector 29"/>
          <p:cNvCxnSpPr/>
          <p:nvPr/>
        </p:nvCxnSpPr>
        <p:spPr>
          <a:xfrm>
            <a:off x="5867400" y="2743200"/>
            <a:ext cx="1712494" cy="0"/>
          </a:xfrm>
          <a:prstGeom prst="line">
            <a:avLst/>
          </a:prstGeom>
          <a:ln>
            <a:solidFill>
              <a:srgbClr val="FF3300"/>
            </a:solidFill>
          </a:ln>
        </p:spPr>
        <p:style>
          <a:lnRef idx="2">
            <a:schemeClr val="dk1"/>
          </a:lnRef>
          <a:fillRef idx="0">
            <a:schemeClr val="dk1"/>
          </a:fillRef>
          <a:effectRef idx="1">
            <a:schemeClr val="dk1"/>
          </a:effectRef>
          <a:fontRef idx="minor">
            <a:schemeClr val="tx1"/>
          </a:fontRef>
        </p:style>
      </p:cxnSp>
      <p:cxnSp>
        <p:nvCxnSpPr>
          <p:cNvPr id="31" name="Straight Connector 30"/>
          <p:cNvCxnSpPr/>
          <p:nvPr/>
        </p:nvCxnSpPr>
        <p:spPr>
          <a:xfrm flipV="1">
            <a:off x="1820779" y="2927474"/>
            <a:ext cx="3132221" cy="64378"/>
          </a:xfrm>
          <a:prstGeom prst="line">
            <a:avLst/>
          </a:prstGeom>
          <a:ln>
            <a:solidFill>
              <a:srgbClr val="FF3300"/>
            </a:solidFill>
          </a:ln>
        </p:spPr>
        <p:style>
          <a:lnRef idx="2">
            <a:schemeClr val="dk1"/>
          </a:lnRef>
          <a:fillRef idx="0">
            <a:schemeClr val="dk1"/>
          </a:fillRef>
          <a:effectRef idx="1">
            <a:schemeClr val="dk1"/>
          </a:effectRef>
          <a:fontRef idx="minor">
            <a:schemeClr val="tx1"/>
          </a:fontRef>
        </p:style>
      </p:cxnSp>
      <p:cxnSp>
        <p:nvCxnSpPr>
          <p:cNvPr id="32" name="Straight Connector 31"/>
          <p:cNvCxnSpPr/>
          <p:nvPr/>
        </p:nvCxnSpPr>
        <p:spPr>
          <a:xfrm flipV="1">
            <a:off x="2057400" y="2927474"/>
            <a:ext cx="3395913" cy="501527"/>
          </a:xfrm>
          <a:prstGeom prst="line">
            <a:avLst/>
          </a:prstGeom>
          <a:ln>
            <a:solidFill>
              <a:srgbClr val="FF3300"/>
            </a:solidFill>
          </a:ln>
        </p:spPr>
        <p:style>
          <a:lnRef idx="2">
            <a:schemeClr val="dk1"/>
          </a:lnRef>
          <a:fillRef idx="0">
            <a:schemeClr val="dk1"/>
          </a:fillRef>
          <a:effectRef idx="1">
            <a:schemeClr val="dk1"/>
          </a:effectRef>
          <a:fontRef idx="minor">
            <a:schemeClr val="tx1"/>
          </a:fontRef>
        </p:style>
      </p:cxnSp>
      <p:cxnSp>
        <p:nvCxnSpPr>
          <p:cNvPr id="35" name="Straight Connector 34"/>
          <p:cNvCxnSpPr/>
          <p:nvPr/>
        </p:nvCxnSpPr>
        <p:spPr>
          <a:xfrm flipV="1">
            <a:off x="2304548" y="5486400"/>
            <a:ext cx="1013160" cy="16223"/>
          </a:xfrm>
          <a:prstGeom prst="line">
            <a:avLst/>
          </a:prstGeom>
          <a:ln>
            <a:solidFill>
              <a:srgbClr val="FF3300"/>
            </a:solidFill>
          </a:ln>
        </p:spPr>
        <p:style>
          <a:lnRef idx="2">
            <a:schemeClr val="dk1"/>
          </a:lnRef>
          <a:fillRef idx="0">
            <a:schemeClr val="dk1"/>
          </a:fillRef>
          <a:effectRef idx="1">
            <a:schemeClr val="dk1"/>
          </a:effectRef>
          <a:fontRef idx="minor">
            <a:schemeClr val="tx1"/>
          </a:fontRef>
        </p:style>
      </p:cxnSp>
      <p:cxnSp>
        <p:nvCxnSpPr>
          <p:cNvPr id="36" name="Straight Connector 35"/>
          <p:cNvCxnSpPr/>
          <p:nvPr/>
        </p:nvCxnSpPr>
        <p:spPr>
          <a:xfrm>
            <a:off x="1279358" y="4038600"/>
            <a:ext cx="1766135" cy="0"/>
          </a:xfrm>
          <a:prstGeom prst="line">
            <a:avLst/>
          </a:prstGeom>
          <a:ln>
            <a:solidFill>
              <a:srgbClr val="FF3300"/>
            </a:solidFill>
          </a:ln>
        </p:spPr>
        <p:style>
          <a:lnRef idx="2">
            <a:schemeClr val="dk1"/>
          </a:lnRef>
          <a:fillRef idx="0">
            <a:schemeClr val="dk1"/>
          </a:fillRef>
          <a:effectRef idx="1">
            <a:schemeClr val="dk1"/>
          </a:effectRef>
          <a:fontRef idx="minor">
            <a:schemeClr val="tx1"/>
          </a:fontRef>
        </p:style>
      </p:cxnSp>
      <p:cxnSp>
        <p:nvCxnSpPr>
          <p:cNvPr id="37" name="Straight Connector 36"/>
          <p:cNvCxnSpPr/>
          <p:nvPr/>
        </p:nvCxnSpPr>
        <p:spPr>
          <a:xfrm>
            <a:off x="1820779" y="4800600"/>
            <a:ext cx="1819275" cy="0"/>
          </a:xfrm>
          <a:prstGeom prst="line">
            <a:avLst/>
          </a:prstGeom>
          <a:ln>
            <a:solidFill>
              <a:srgbClr val="FF3300"/>
            </a:solidFill>
          </a:ln>
        </p:spPr>
        <p:style>
          <a:lnRef idx="2">
            <a:schemeClr val="dk1"/>
          </a:lnRef>
          <a:fillRef idx="0">
            <a:schemeClr val="dk1"/>
          </a:fillRef>
          <a:effectRef idx="1">
            <a:schemeClr val="dk1"/>
          </a:effectRef>
          <a:fontRef idx="minor">
            <a:schemeClr val="tx1"/>
          </a:fontRef>
        </p:style>
      </p:cxnSp>
      <p:cxnSp>
        <p:nvCxnSpPr>
          <p:cNvPr id="38" name="Straight Connector 37"/>
          <p:cNvCxnSpPr/>
          <p:nvPr/>
        </p:nvCxnSpPr>
        <p:spPr>
          <a:xfrm flipV="1">
            <a:off x="4038600" y="3220452"/>
            <a:ext cx="2049379" cy="273080"/>
          </a:xfrm>
          <a:prstGeom prst="line">
            <a:avLst/>
          </a:prstGeom>
          <a:ln>
            <a:solidFill>
              <a:srgbClr val="FF3300"/>
            </a:solidFill>
          </a:ln>
        </p:spPr>
        <p:style>
          <a:lnRef idx="2">
            <a:schemeClr val="dk1"/>
          </a:lnRef>
          <a:fillRef idx="0">
            <a:schemeClr val="dk1"/>
          </a:fillRef>
          <a:effectRef idx="1">
            <a:schemeClr val="dk1"/>
          </a:effectRef>
          <a:fontRef idx="minor">
            <a:schemeClr val="tx1"/>
          </a:fontRef>
        </p:style>
      </p:cxnSp>
      <p:cxnSp>
        <p:nvCxnSpPr>
          <p:cNvPr id="39" name="Straight Connector 38"/>
          <p:cNvCxnSpPr/>
          <p:nvPr/>
        </p:nvCxnSpPr>
        <p:spPr>
          <a:xfrm flipV="1">
            <a:off x="4814637" y="3220452"/>
            <a:ext cx="1277352" cy="273080"/>
          </a:xfrm>
          <a:prstGeom prst="line">
            <a:avLst/>
          </a:prstGeom>
          <a:ln>
            <a:solidFill>
              <a:srgbClr val="FF3300"/>
            </a:solidFill>
          </a:ln>
        </p:spPr>
        <p:style>
          <a:lnRef idx="2">
            <a:schemeClr val="dk1"/>
          </a:lnRef>
          <a:fillRef idx="0">
            <a:schemeClr val="dk1"/>
          </a:fillRef>
          <a:effectRef idx="1">
            <a:schemeClr val="dk1"/>
          </a:effectRef>
          <a:fontRef idx="minor">
            <a:schemeClr val="tx1"/>
          </a:fontRef>
        </p:style>
      </p:cxnSp>
      <p:cxnSp>
        <p:nvCxnSpPr>
          <p:cNvPr id="40" name="Straight Connector 39"/>
          <p:cNvCxnSpPr/>
          <p:nvPr/>
        </p:nvCxnSpPr>
        <p:spPr>
          <a:xfrm>
            <a:off x="6091989" y="3217970"/>
            <a:ext cx="1905000" cy="0"/>
          </a:xfrm>
          <a:prstGeom prst="line">
            <a:avLst/>
          </a:prstGeom>
          <a:ln>
            <a:solidFill>
              <a:srgbClr val="FF3300"/>
            </a:solidFill>
          </a:ln>
        </p:spPr>
        <p:style>
          <a:lnRef idx="2">
            <a:schemeClr val="dk1"/>
          </a:lnRef>
          <a:fillRef idx="0">
            <a:schemeClr val="dk1"/>
          </a:fillRef>
          <a:effectRef idx="1">
            <a:schemeClr val="dk1"/>
          </a:effectRef>
          <a:fontRef idx="minor">
            <a:schemeClr val="tx1"/>
          </a:fontRef>
        </p:style>
      </p:cxnSp>
      <p:sp>
        <p:nvSpPr>
          <p:cNvPr id="34" name="TextBox 33"/>
          <p:cNvSpPr txBox="1"/>
          <p:nvPr/>
        </p:nvSpPr>
        <p:spPr>
          <a:xfrm>
            <a:off x="1674394" y="424934"/>
            <a:ext cx="1068806" cy="369332"/>
          </a:xfrm>
          <a:prstGeom prst="rect">
            <a:avLst/>
          </a:prstGeom>
          <a:solidFill>
            <a:schemeClr val="bg1"/>
          </a:solidFill>
          <a:ln>
            <a:solidFill>
              <a:schemeClr val="tx1"/>
            </a:solidFill>
          </a:ln>
        </p:spPr>
        <p:txBody>
          <a:bodyPr wrap="square" rtlCol="0">
            <a:spAutoFit/>
          </a:bodyPr>
          <a:lstStyle/>
          <a:p>
            <a:pPr algn="ctr"/>
            <a:r>
              <a:rPr lang="en-US">
                <a:latin typeface="+mn-lt"/>
              </a:rPr>
              <a:t>Eyepiece</a:t>
            </a:r>
          </a:p>
        </p:txBody>
      </p:sp>
      <p:sp>
        <p:nvSpPr>
          <p:cNvPr id="45" name="TextBox 44"/>
          <p:cNvSpPr txBox="1"/>
          <p:nvPr/>
        </p:nvSpPr>
        <p:spPr>
          <a:xfrm>
            <a:off x="356936" y="3244515"/>
            <a:ext cx="2386264" cy="369332"/>
          </a:xfrm>
          <a:prstGeom prst="rect">
            <a:avLst/>
          </a:prstGeom>
          <a:solidFill>
            <a:schemeClr val="bg1"/>
          </a:solidFill>
          <a:ln>
            <a:solidFill>
              <a:schemeClr val="tx1"/>
            </a:solidFill>
          </a:ln>
        </p:spPr>
        <p:txBody>
          <a:bodyPr wrap="square" rtlCol="0">
            <a:spAutoFit/>
          </a:bodyPr>
          <a:lstStyle/>
          <a:p>
            <a:pPr algn="ctr"/>
            <a:r>
              <a:rPr lang="en-US">
                <a:latin typeface="+mn-lt"/>
              </a:rPr>
              <a:t>Middle Objective 10X</a:t>
            </a:r>
          </a:p>
        </p:txBody>
      </p:sp>
      <p:sp>
        <p:nvSpPr>
          <p:cNvPr id="46" name="TextBox 45"/>
          <p:cNvSpPr txBox="1"/>
          <p:nvPr/>
        </p:nvSpPr>
        <p:spPr>
          <a:xfrm>
            <a:off x="772027" y="2743200"/>
            <a:ext cx="1971173" cy="369332"/>
          </a:xfrm>
          <a:prstGeom prst="rect">
            <a:avLst/>
          </a:prstGeom>
          <a:solidFill>
            <a:schemeClr val="bg1"/>
          </a:solidFill>
          <a:ln>
            <a:solidFill>
              <a:schemeClr val="tx1"/>
            </a:solidFill>
          </a:ln>
        </p:spPr>
        <p:txBody>
          <a:bodyPr wrap="square" rtlCol="0">
            <a:spAutoFit/>
          </a:bodyPr>
          <a:lstStyle/>
          <a:p>
            <a:pPr algn="ctr"/>
            <a:r>
              <a:rPr lang="en-US">
                <a:latin typeface="+mn-lt"/>
              </a:rPr>
              <a:t>Low Objective 4X</a:t>
            </a:r>
          </a:p>
        </p:txBody>
      </p:sp>
      <p:sp>
        <p:nvSpPr>
          <p:cNvPr id="47" name="TextBox 46"/>
          <p:cNvSpPr txBox="1"/>
          <p:nvPr/>
        </p:nvSpPr>
        <p:spPr>
          <a:xfrm>
            <a:off x="6553200" y="2024742"/>
            <a:ext cx="2133600" cy="369332"/>
          </a:xfrm>
          <a:prstGeom prst="rect">
            <a:avLst/>
          </a:prstGeom>
          <a:solidFill>
            <a:schemeClr val="bg1"/>
          </a:solidFill>
          <a:ln>
            <a:solidFill>
              <a:schemeClr val="tx1"/>
            </a:solidFill>
          </a:ln>
        </p:spPr>
        <p:txBody>
          <a:bodyPr wrap="square" rtlCol="0">
            <a:spAutoFit/>
          </a:bodyPr>
          <a:lstStyle/>
          <a:p>
            <a:pPr algn="ctr"/>
            <a:r>
              <a:rPr lang="en-US">
                <a:latin typeface="+mn-lt"/>
              </a:rPr>
              <a:t>Revolving Nosepiece</a:t>
            </a:r>
          </a:p>
        </p:txBody>
      </p:sp>
      <p:sp>
        <p:nvSpPr>
          <p:cNvPr id="48" name="TextBox 47"/>
          <p:cNvSpPr txBox="1"/>
          <p:nvPr/>
        </p:nvSpPr>
        <p:spPr>
          <a:xfrm>
            <a:off x="1968165" y="2141439"/>
            <a:ext cx="775035" cy="369332"/>
          </a:xfrm>
          <a:prstGeom prst="rect">
            <a:avLst/>
          </a:prstGeom>
          <a:solidFill>
            <a:schemeClr val="bg1"/>
          </a:solidFill>
          <a:ln>
            <a:solidFill>
              <a:schemeClr val="tx1"/>
            </a:solidFill>
          </a:ln>
        </p:spPr>
        <p:txBody>
          <a:bodyPr wrap="square" rtlCol="0">
            <a:spAutoFit/>
          </a:bodyPr>
          <a:lstStyle/>
          <a:p>
            <a:pPr algn="ctr"/>
            <a:r>
              <a:rPr lang="en-US">
                <a:latin typeface="+mn-lt"/>
              </a:rPr>
              <a:t>Arm</a:t>
            </a:r>
          </a:p>
        </p:txBody>
      </p:sp>
      <p:sp>
        <p:nvSpPr>
          <p:cNvPr id="49" name="TextBox 48"/>
          <p:cNvSpPr txBox="1"/>
          <p:nvPr/>
        </p:nvSpPr>
        <p:spPr>
          <a:xfrm>
            <a:off x="6541170" y="773668"/>
            <a:ext cx="1398673" cy="369332"/>
          </a:xfrm>
          <a:prstGeom prst="rect">
            <a:avLst/>
          </a:prstGeom>
          <a:solidFill>
            <a:schemeClr val="bg1"/>
          </a:solidFill>
          <a:ln>
            <a:solidFill>
              <a:schemeClr val="tx1"/>
            </a:solidFill>
          </a:ln>
        </p:spPr>
        <p:txBody>
          <a:bodyPr wrap="square" rtlCol="0">
            <a:spAutoFit/>
          </a:bodyPr>
          <a:lstStyle/>
          <a:p>
            <a:pPr algn="ctr"/>
            <a:r>
              <a:rPr lang="en-US">
                <a:latin typeface="+mn-lt"/>
              </a:rPr>
              <a:t>Body Tube</a:t>
            </a:r>
          </a:p>
        </p:txBody>
      </p:sp>
      <p:sp>
        <p:nvSpPr>
          <p:cNvPr id="51" name="TextBox 50"/>
          <p:cNvSpPr txBox="1"/>
          <p:nvPr/>
        </p:nvSpPr>
        <p:spPr>
          <a:xfrm>
            <a:off x="6538160" y="2558142"/>
            <a:ext cx="2124577" cy="369332"/>
          </a:xfrm>
          <a:prstGeom prst="rect">
            <a:avLst/>
          </a:prstGeom>
          <a:solidFill>
            <a:schemeClr val="bg1"/>
          </a:solidFill>
          <a:ln>
            <a:solidFill>
              <a:schemeClr val="tx1"/>
            </a:solidFill>
          </a:ln>
        </p:spPr>
        <p:txBody>
          <a:bodyPr wrap="square" rtlCol="0">
            <a:spAutoFit/>
          </a:bodyPr>
          <a:lstStyle/>
          <a:p>
            <a:pPr algn="ctr"/>
            <a:r>
              <a:rPr lang="en-US">
                <a:latin typeface="+mn-lt"/>
              </a:rPr>
              <a:t>High Objective 40X</a:t>
            </a:r>
          </a:p>
        </p:txBody>
      </p:sp>
      <p:sp>
        <p:nvSpPr>
          <p:cNvPr id="52" name="TextBox 51"/>
          <p:cNvSpPr txBox="1"/>
          <p:nvPr/>
        </p:nvSpPr>
        <p:spPr>
          <a:xfrm>
            <a:off x="119742" y="4459069"/>
            <a:ext cx="2623458" cy="630942"/>
          </a:xfrm>
          <a:prstGeom prst="rect">
            <a:avLst/>
          </a:prstGeom>
          <a:solidFill>
            <a:schemeClr val="bg1"/>
          </a:solidFill>
          <a:ln>
            <a:solidFill>
              <a:schemeClr val="tx1"/>
            </a:solidFill>
          </a:ln>
        </p:spPr>
        <p:txBody>
          <a:bodyPr wrap="square" rtlCol="0">
            <a:spAutoFit/>
          </a:bodyPr>
          <a:lstStyle/>
          <a:p>
            <a:pPr algn="ctr"/>
            <a:r>
              <a:rPr lang="en-US">
                <a:latin typeface="+mn-lt"/>
              </a:rPr>
              <a:t>Fine Adjustment Knob </a:t>
            </a:r>
          </a:p>
          <a:p>
            <a:pPr algn="ctr"/>
            <a:r>
              <a:rPr lang="en-US" sz="1700">
                <a:latin typeface="+mn-lt"/>
              </a:rPr>
              <a:t>(used in Med/High Power)</a:t>
            </a:r>
          </a:p>
        </p:txBody>
      </p:sp>
      <p:sp>
        <p:nvSpPr>
          <p:cNvPr id="53" name="TextBox 52"/>
          <p:cNvSpPr txBox="1"/>
          <p:nvPr/>
        </p:nvSpPr>
        <p:spPr>
          <a:xfrm>
            <a:off x="122320" y="3733800"/>
            <a:ext cx="2620880" cy="646331"/>
          </a:xfrm>
          <a:prstGeom prst="rect">
            <a:avLst/>
          </a:prstGeom>
          <a:solidFill>
            <a:schemeClr val="bg1"/>
          </a:solidFill>
          <a:ln>
            <a:solidFill>
              <a:schemeClr val="tx1"/>
            </a:solidFill>
          </a:ln>
        </p:spPr>
        <p:txBody>
          <a:bodyPr wrap="square" rtlCol="0">
            <a:spAutoFit/>
          </a:bodyPr>
          <a:lstStyle/>
          <a:p>
            <a:pPr algn="ctr"/>
            <a:r>
              <a:rPr lang="en-US">
                <a:latin typeface="+mn-lt"/>
              </a:rPr>
              <a:t>Coarse Adjustment Knob </a:t>
            </a:r>
            <a:r>
              <a:rPr lang="en-US" sz="1700">
                <a:latin typeface="+mn-lt"/>
              </a:rPr>
              <a:t>(used in Low Power ONLY)</a:t>
            </a:r>
          </a:p>
        </p:txBody>
      </p:sp>
      <p:sp>
        <p:nvSpPr>
          <p:cNvPr id="54" name="TextBox 53"/>
          <p:cNvSpPr txBox="1"/>
          <p:nvPr/>
        </p:nvSpPr>
        <p:spPr>
          <a:xfrm>
            <a:off x="6551194" y="4379495"/>
            <a:ext cx="1068806" cy="369332"/>
          </a:xfrm>
          <a:prstGeom prst="rect">
            <a:avLst/>
          </a:prstGeom>
          <a:solidFill>
            <a:schemeClr val="bg1"/>
          </a:solidFill>
          <a:ln>
            <a:solidFill>
              <a:schemeClr val="tx1"/>
            </a:solidFill>
          </a:ln>
        </p:spPr>
        <p:txBody>
          <a:bodyPr wrap="square" rtlCol="0">
            <a:spAutoFit/>
          </a:bodyPr>
          <a:lstStyle/>
          <a:p>
            <a:pPr algn="ctr"/>
            <a:r>
              <a:rPr lang="en-US">
                <a:latin typeface="+mn-lt"/>
              </a:rPr>
              <a:t>Lamp</a:t>
            </a:r>
          </a:p>
        </p:txBody>
      </p:sp>
      <p:sp>
        <p:nvSpPr>
          <p:cNvPr id="55" name="TextBox 54"/>
          <p:cNvSpPr txBox="1"/>
          <p:nvPr/>
        </p:nvSpPr>
        <p:spPr>
          <a:xfrm>
            <a:off x="6553200" y="3941410"/>
            <a:ext cx="1676400" cy="369332"/>
          </a:xfrm>
          <a:prstGeom prst="rect">
            <a:avLst/>
          </a:prstGeom>
          <a:solidFill>
            <a:schemeClr val="bg1"/>
          </a:solidFill>
          <a:ln>
            <a:solidFill>
              <a:schemeClr val="tx1"/>
            </a:solidFill>
          </a:ln>
        </p:spPr>
        <p:txBody>
          <a:bodyPr wrap="square" rtlCol="0">
            <a:spAutoFit/>
          </a:bodyPr>
          <a:lstStyle/>
          <a:p>
            <a:pPr algn="ctr"/>
            <a:r>
              <a:rPr lang="en-US">
                <a:latin typeface="+mn-lt"/>
              </a:rPr>
              <a:t>Iris Diaphragm</a:t>
            </a:r>
          </a:p>
        </p:txBody>
      </p:sp>
      <p:sp>
        <p:nvSpPr>
          <p:cNvPr id="56" name="TextBox 55"/>
          <p:cNvSpPr txBox="1"/>
          <p:nvPr/>
        </p:nvSpPr>
        <p:spPr>
          <a:xfrm>
            <a:off x="6551194" y="3493532"/>
            <a:ext cx="1068806" cy="369332"/>
          </a:xfrm>
          <a:prstGeom prst="rect">
            <a:avLst/>
          </a:prstGeom>
          <a:solidFill>
            <a:schemeClr val="bg1"/>
          </a:solidFill>
          <a:ln>
            <a:solidFill>
              <a:schemeClr val="tx1"/>
            </a:solidFill>
          </a:ln>
        </p:spPr>
        <p:txBody>
          <a:bodyPr wrap="square" rtlCol="0">
            <a:spAutoFit/>
          </a:bodyPr>
          <a:lstStyle/>
          <a:p>
            <a:pPr algn="ctr"/>
            <a:r>
              <a:rPr lang="en-US">
                <a:latin typeface="+mn-lt"/>
              </a:rPr>
              <a:t>Stage</a:t>
            </a:r>
          </a:p>
        </p:txBody>
      </p:sp>
      <p:sp>
        <p:nvSpPr>
          <p:cNvPr id="57" name="TextBox 56"/>
          <p:cNvSpPr txBox="1"/>
          <p:nvPr/>
        </p:nvSpPr>
        <p:spPr>
          <a:xfrm>
            <a:off x="6577263" y="3030640"/>
            <a:ext cx="1576137" cy="369332"/>
          </a:xfrm>
          <a:prstGeom prst="rect">
            <a:avLst/>
          </a:prstGeom>
          <a:solidFill>
            <a:schemeClr val="bg1"/>
          </a:solidFill>
          <a:ln>
            <a:solidFill>
              <a:schemeClr val="tx1"/>
            </a:solidFill>
          </a:ln>
        </p:spPr>
        <p:txBody>
          <a:bodyPr wrap="square" rtlCol="0">
            <a:spAutoFit/>
          </a:bodyPr>
          <a:lstStyle/>
          <a:p>
            <a:pPr algn="ctr"/>
            <a:r>
              <a:rPr lang="en-US">
                <a:latin typeface="+mn-lt"/>
              </a:rPr>
              <a:t>Stage Clips</a:t>
            </a:r>
          </a:p>
        </p:txBody>
      </p:sp>
      <p:sp>
        <p:nvSpPr>
          <p:cNvPr id="58" name="TextBox 57"/>
          <p:cNvSpPr txBox="1"/>
          <p:nvPr/>
        </p:nvSpPr>
        <p:spPr>
          <a:xfrm>
            <a:off x="1891966" y="5317957"/>
            <a:ext cx="825165" cy="369332"/>
          </a:xfrm>
          <a:prstGeom prst="rect">
            <a:avLst/>
          </a:prstGeom>
          <a:solidFill>
            <a:schemeClr val="bg1"/>
          </a:solidFill>
          <a:ln>
            <a:solidFill>
              <a:schemeClr val="tx1"/>
            </a:solidFill>
          </a:ln>
        </p:spPr>
        <p:txBody>
          <a:bodyPr wrap="square" rtlCol="0">
            <a:spAutoFit/>
          </a:bodyPr>
          <a:lstStyle/>
          <a:p>
            <a:pPr algn="ctr"/>
            <a:r>
              <a:rPr lang="en-US">
                <a:latin typeface="+mn-lt"/>
              </a:rPr>
              <a:t>Base</a:t>
            </a:r>
          </a:p>
        </p:txBody>
      </p:sp>
      <p:sp>
        <p:nvSpPr>
          <p:cNvPr id="15377" name="Rounded Rectangle 15376"/>
          <p:cNvSpPr/>
          <p:nvPr/>
        </p:nvSpPr>
        <p:spPr>
          <a:xfrm>
            <a:off x="122320" y="76200"/>
            <a:ext cx="8869280" cy="6630888"/>
          </a:xfrm>
          <a:prstGeom prst="roundRect">
            <a:avLst/>
          </a:prstGeom>
          <a:solidFill>
            <a:srgbClr val="99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a:solidFill>
                  <a:srgbClr val="FFFF00"/>
                </a:solidFill>
              </a:rPr>
              <a:t>Let’s Get Familiar with the parts of the Microscope…</a:t>
            </a:r>
          </a:p>
        </p:txBody>
      </p:sp>
    </p:spTree>
    <p:extLst>
      <p:ext uri="{BB962C8B-B14F-4D97-AF65-F5344CB8AC3E}">
        <p14:creationId xmlns:p14="http://schemas.microsoft.com/office/powerpoint/2010/main" val="2575849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15377"/>
                                        </p:tgtEl>
                                        <p:attrNameLst>
                                          <p:attrName>ppt_w</p:attrName>
                                        </p:attrNameLst>
                                      </p:cBhvr>
                                      <p:tavLst>
                                        <p:tav tm="0">
                                          <p:val>
                                            <p:strVal val="ppt_w"/>
                                          </p:val>
                                        </p:tav>
                                        <p:tav tm="100000">
                                          <p:val>
                                            <p:fltVal val="0"/>
                                          </p:val>
                                        </p:tav>
                                      </p:tavLst>
                                    </p:anim>
                                    <p:anim calcmode="lin" valueType="num">
                                      <p:cBhvr>
                                        <p:cTn id="7" dur="1000"/>
                                        <p:tgtEl>
                                          <p:spTgt spid="15377"/>
                                        </p:tgtEl>
                                        <p:attrNameLst>
                                          <p:attrName>ppt_h</p:attrName>
                                        </p:attrNameLst>
                                      </p:cBhvr>
                                      <p:tavLst>
                                        <p:tav tm="0">
                                          <p:val>
                                            <p:strVal val="ppt_h"/>
                                          </p:val>
                                        </p:tav>
                                        <p:tav tm="100000">
                                          <p:val>
                                            <p:fltVal val="0"/>
                                          </p:val>
                                        </p:tav>
                                      </p:tavLst>
                                    </p:anim>
                                    <p:anim calcmode="lin" valueType="num">
                                      <p:cBhvr>
                                        <p:cTn id="8" dur="1000"/>
                                        <p:tgtEl>
                                          <p:spTgt spid="15377"/>
                                        </p:tgtEl>
                                        <p:attrNameLst>
                                          <p:attrName>style.rotation</p:attrName>
                                        </p:attrNameLst>
                                      </p:cBhvr>
                                      <p:tavLst>
                                        <p:tav tm="0">
                                          <p:val>
                                            <p:fltVal val="0"/>
                                          </p:val>
                                        </p:tav>
                                        <p:tav tm="100000">
                                          <p:val>
                                            <p:fltVal val="90"/>
                                          </p:val>
                                        </p:tav>
                                      </p:tavLst>
                                    </p:anim>
                                    <p:animEffect transition="out" filter="fade">
                                      <p:cBhvr>
                                        <p:cTn id="9" dur="1000"/>
                                        <p:tgtEl>
                                          <p:spTgt spid="15377"/>
                                        </p:tgtEl>
                                      </p:cBhvr>
                                    </p:animEffect>
                                    <p:set>
                                      <p:cBhvr>
                                        <p:cTn id="10" dur="1" fill="hold">
                                          <p:stCondLst>
                                            <p:cond delay="999"/>
                                          </p:stCondLst>
                                        </p:cTn>
                                        <p:tgtEl>
                                          <p:spTgt spid="1537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ppt_x"/>
                                          </p:val>
                                        </p:tav>
                                        <p:tav tm="100000">
                                          <p:val>
                                            <p:strVal val="#ppt_x"/>
                                          </p:val>
                                        </p:tav>
                                      </p:tavLst>
                                    </p:anim>
                                    <p:anim calcmode="lin" valueType="num">
                                      <p:cBhvr additive="base">
                                        <p:cTn id="16"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8"/>
                                        </p:tgtEl>
                                        <p:attrNameLst>
                                          <p:attrName>style.visibility</p:attrName>
                                        </p:attrNameLst>
                                      </p:cBhvr>
                                      <p:to>
                                        <p:strVal val="visible"/>
                                      </p:to>
                                    </p:set>
                                    <p:anim calcmode="lin" valueType="num">
                                      <p:cBhvr additive="base">
                                        <p:cTn id="21" dur="500" fill="hold"/>
                                        <p:tgtEl>
                                          <p:spTgt spid="48"/>
                                        </p:tgtEl>
                                        <p:attrNameLst>
                                          <p:attrName>ppt_x</p:attrName>
                                        </p:attrNameLst>
                                      </p:cBhvr>
                                      <p:tavLst>
                                        <p:tav tm="0">
                                          <p:val>
                                            <p:strVal val="#ppt_x"/>
                                          </p:val>
                                        </p:tav>
                                        <p:tav tm="100000">
                                          <p:val>
                                            <p:strVal val="#ppt_x"/>
                                          </p:val>
                                        </p:tav>
                                      </p:tavLst>
                                    </p:anim>
                                    <p:anim calcmode="lin" valueType="num">
                                      <p:cBhvr additive="base">
                                        <p:cTn id="22"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anim calcmode="lin" valueType="num">
                                      <p:cBhvr additive="base">
                                        <p:cTn id="27" dur="500" fill="hold"/>
                                        <p:tgtEl>
                                          <p:spTgt spid="46"/>
                                        </p:tgtEl>
                                        <p:attrNameLst>
                                          <p:attrName>ppt_x</p:attrName>
                                        </p:attrNameLst>
                                      </p:cBhvr>
                                      <p:tavLst>
                                        <p:tav tm="0">
                                          <p:val>
                                            <p:strVal val="#ppt_x"/>
                                          </p:val>
                                        </p:tav>
                                        <p:tav tm="100000">
                                          <p:val>
                                            <p:strVal val="#ppt_x"/>
                                          </p:val>
                                        </p:tav>
                                      </p:tavLst>
                                    </p:anim>
                                    <p:anim calcmode="lin" valueType="num">
                                      <p:cBhvr additive="base">
                                        <p:cTn id="2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 calcmode="lin" valueType="num">
                                      <p:cBhvr additive="base">
                                        <p:cTn id="33" dur="500" fill="hold"/>
                                        <p:tgtEl>
                                          <p:spTgt spid="45"/>
                                        </p:tgtEl>
                                        <p:attrNameLst>
                                          <p:attrName>ppt_x</p:attrName>
                                        </p:attrNameLst>
                                      </p:cBhvr>
                                      <p:tavLst>
                                        <p:tav tm="0">
                                          <p:val>
                                            <p:strVal val="#ppt_x"/>
                                          </p:val>
                                        </p:tav>
                                        <p:tav tm="100000">
                                          <p:val>
                                            <p:strVal val="#ppt_x"/>
                                          </p:val>
                                        </p:tav>
                                      </p:tavLst>
                                    </p:anim>
                                    <p:anim calcmode="lin" valueType="num">
                                      <p:cBhvr additive="base">
                                        <p:cTn id="34"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53"/>
                                        </p:tgtEl>
                                        <p:attrNameLst>
                                          <p:attrName>style.visibility</p:attrName>
                                        </p:attrNameLst>
                                      </p:cBhvr>
                                      <p:to>
                                        <p:strVal val="visible"/>
                                      </p:to>
                                    </p:set>
                                    <p:anim calcmode="lin" valueType="num">
                                      <p:cBhvr additive="base">
                                        <p:cTn id="39" dur="500" fill="hold"/>
                                        <p:tgtEl>
                                          <p:spTgt spid="53"/>
                                        </p:tgtEl>
                                        <p:attrNameLst>
                                          <p:attrName>ppt_x</p:attrName>
                                        </p:attrNameLst>
                                      </p:cBhvr>
                                      <p:tavLst>
                                        <p:tav tm="0">
                                          <p:val>
                                            <p:strVal val="#ppt_x"/>
                                          </p:val>
                                        </p:tav>
                                        <p:tav tm="100000">
                                          <p:val>
                                            <p:strVal val="#ppt_x"/>
                                          </p:val>
                                        </p:tav>
                                      </p:tavLst>
                                    </p:anim>
                                    <p:anim calcmode="lin" valueType="num">
                                      <p:cBhvr additive="base">
                                        <p:cTn id="40"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52"/>
                                        </p:tgtEl>
                                        <p:attrNameLst>
                                          <p:attrName>style.visibility</p:attrName>
                                        </p:attrNameLst>
                                      </p:cBhvr>
                                      <p:to>
                                        <p:strVal val="visible"/>
                                      </p:to>
                                    </p:set>
                                    <p:anim calcmode="lin" valueType="num">
                                      <p:cBhvr additive="base">
                                        <p:cTn id="45" dur="500" fill="hold"/>
                                        <p:tgtEl>
                                          <p:spTgt spid="52"/>
                                        </p:tgtEl>
                                        <p:attrNameLst>
                                          <p:attrName>ppt_x</p:attrName>
                                        </p:attrNameLst>
                                      </p:cBhvr>
                                      <p:tavLst>
                                        <p:tav tm="0">
                                          <p:val>
                                            <p:strVal val="#ppt_x"/>
                                          </p:val>
                                        </p:tav>
                                        <p:tav tm="100000">
                                          <p:val>
                                            <p:strVal val="#ppt_x"/>
                                          </p:val>
                                        </p:tav>
                                      </p:tavLst>
                                    </p:anim>
                                    <p:anim calcmode="lin" valueType="num">
                                      <p:cBhvr additive="base">
                                        <p:cTn id="46"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58"/>
                                        </p:tgtEl>
                                        <p:attrNameLst>
                                          <p:attrName>style.visibility</p:attrName>
                                        </p:attrNameLst>
                                      </p:cBhvr>
                                      <p:to>
                                        <p:strVal val="visible"/>
                                      </p:to>
                                    </p:set>
                                    <p:anim calcmode="lin" valueType="num">
                                      <p:cBhvr additive="base">
                                        <p:cTn id="51" dur="500" fill="hold"/>
                                        <p:tgtEl>
                                          <p:spTgt spid="58"/>
                                        </p:tgtEl>
                                        <p:attrNameLst>
                                          <p:attrName>ppt_x</p:attrName>
                                        </p:attrNameLst>
                                      </p:cBhvr>
                                      <p:tavLst>
                                        <p:tav tm="0">
                                          <p:val>
                                            <p:strVal val="#ppt_x"/>
                                          </p:val>
                                        </p:tav>
                                        <p:tav tm="100000">
                                          <p:val>
                                            <p:strVal val="#ppt_x"/>
                                          </p:val>
                                        </p:tav>
                                      </p:tavLst>
                                    </p:anim>
                                    <p:anim calcmode="lin" valueType="num">
                                      <p:cBhvr additive="base">
                                        <p:cTn id="52"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49"/>
                                        </p:tgtEl>
                                        <p:attrNameLst>
                                          <p:attrName>style.visibility</p:attrName>
                                        </p:attrNameLst>
                                      </p:cBhvr>
                                      <p:to>
                                        <p:strVal val="visible"/>
                                      </p:to>
                                    </p:set>
                                    <p:anim calcmode="lin" valueType="num">
                                      <p:cBhvr additive="base">
                                        <p:cTn id="57" dur="500" fill="hold"/>
                                        <p:tgtEl>
                                          <p:spTgt spid="49"/>
                                        </p:tgtEl>
                                        <p:attrNameLst>
                                          <p:attrName>ppt_x</p:attrName>
                                        </p:attrNameLst>
                                      </p:cBhvr>
                                      <p:tavLst>
                                        <p:tav tm="0">
                                          <p:val>
                                            <p:strVal val="#ppt_x"/>
                                          </p:val>
                                        </p:tav>
                                        <p:tav tm="100000">
                                          <p:val>
                                            <p:strVal val="#ppt_x"/>
                                          </p:val>
                                        </p:tav>
                                      </p:tavLst>
                                    </p:anim>
                                    <p:anim calcmode="lin" valueType="num">
                                      <p:cBhvr additive="base">
                                        <p:cTn id="58"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47"/>
                                        </p:tgtEl>
                                        <p:attrNameLst>
                                          <p:attrName>style.visibility</p:attrName>
                                        </p:attrNameLst>
                                      </p:cBhvr>
                                      <p:to>
                                        <p:strVal val="visible"/>
                                      </p:to>
                                    </p:set>
                                    <p:anim calcmode="lin" valueType="num">
                                      <p:cBhvr additive="base">
                                        <p:cTn id="63" dur="500" fill="hold"/>
                                        <p:tgtEl>
                                          <p:spTgt spid="47"/>
                                        </p:tgtEl>
                                        <p:attrNameLst>
                                          <p:attrName>ppt_x</p:attrName>
                                        </p:attrNameLst>
                                      </p:cBhvr>
                                      <p:tavLst>
                                        <p:tav tm="0">
                                          <p:val>
                                            <p:strVal val="#ppt_x"/>
                                          </p:val>
                                        </p:tav>
                                        <p:tav tm="100000">
                                          <p:val>
                                            <p:strVal val="#ppt_x"/>
                                          </p:val>
                                        </p:tav>
                                      </p:tavLst>
                                    </p:anim>
                                    <p:anim calcmode="lin" valueType="num">
                                      <p:cBhvr additive="base">
                                        <p:cTn id="64"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51"/>
                                        </p:tgtEl>
                                        <p:attrNameLst>
                                          <p:attrName>style.visibility</p:attrName>
                                        </p:attrNameLst>
                                      </p:cBhvr>
                                      <p:to>
                                        <p:strVal val="visible"/>
                                      </p:to>
                                    </p:set>
                                    <p:anim calcmode="lin" valueType="num">
                                      <p:cBhvr additive="base">
                                        <p:cTn id="69" dur="500" fill="hold"/>
                                        <p:tgtEl>
                                          <p:spTgt spid="51"/>
                                        </p:tgtEl>
                                        <p:attrNameLst>
                                          <p:attrName>ppt_x</p:attrName>
                                        </p:attrNameLst>
                                      </p:cBhvr>
                                      <p:tavLst>
                                        <p:tav tm="0">
                                          <p:val>
                                            <p:strVal val="#ppt_x"/>
                                          </p:val>
                                        </p:tav>
                                        <p:tav tm="100000">
                                          <p:val>
                                            <p:strVal val="#ppt_x"/>
                                          </p:val>
                                        </p:tav>
                                      </p:tavLst>
                                    </p:anim>
                                    <p:anim calcmode="lin" valueType="num">
                                      <p:cBhvr additive="base">
                                        <p:cTn id="70"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57"/>
                                        </p:tgtEl>
                                        <p:attrNameLst>
                                          <p:attrName>style.visibility</p:attrName>
                                        </p:attrNameLst>
                                      </p:cBhvr>
                                      <p:to>
                                        <p:strVal val="visible"/>
                                      </p:to>
                                    </p:set>
                                    <p:anim calcmode="lin" valueType="num">
                                      <p:cBhvr additive="base">
                                        <p:cTn id="75" dur="500" fill="hold"/>
                                        <p:tgtEl>
                                          <p:spTgt spid="57"/>
                                        </p:tgtEl>
                                        <p:attrNameLst>
                                          <p:attrName>ppt_x</p:attrName>
                                        </p:attrNameLst>
                                      </p:cBhvr>
                                      <p:tavLst>
                                        <p:tav tm="0">
                                          <p:val>
                                            <p:strVal val="#ppt_x"/>
                                          </p:val>
                                        </p:tav>
                                        <p:tav tm="100000">
                                          <p:val>
                                            <p:strVal val="#ppt_x"/>
                                          </p:val>
                                        </p:tav>
                                      </p:tavLst>
                                    </p:anim>
                                    <p:anim calcmode="lin" valueType="num">
                                      <p:cBhvr additive="base">
                                        <p:cTn id="76"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56"/>
                                        </p:tgtEl>
                                        <p:attrNameLst>
                                          <p:attrName>style.visibility</p:attrName>
                                        </p:attrNameLst>
                                      </p:cBhvr>
                                      <p:to>
                                        <p:strVal val="visible"/>
                                      </p:to>
                                    </p:set>
                                    <p:anim calcmode="lin" valueType="num">
                                      <p:cBhvr additive="base">
                                        <p:cTn id="81" dur="500" fill="hold"/>
                                        <p:tgtEl>
                                          <p:spTgt spid="56"/>
                                        </p:tgtEl>
                                        <p:attrNameLst>
                                          <p:attrName>ppt_x</p:attrName>
                                        </p:attrNameLst>
                                      </p:cBhvr>
                                      <p:tavLst>
                                        <p:tav tm="0">
                                          <p:val>
                                            <p:strVal val="#ppt_x"/>
                                          </p:val>
                                        </p:tav>
                                        <p:tav tm="100000">
                                          <p:val>
                                            <p:strVal val="#ppt_x"/>
                                          </p:val>
                                        </p:tav>
                                      </p:tavLst>
                                    </p:anim>
                                    <p:anim calcmode="lin" valueType="num">
                                      <p:cBhvr additive="base">
                                        <p:cTn id="82"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55"/>
                                        </p:tgtEl>
                                        <p:attrNameLst>
                                          <p:attrName>style.visibility</p:attrName>
                                        </p:attrNameLst>
                                      </p:cBhvr>
                                      <p:to>
                                        <p:strVal val="visible"/>
                                      </p:to>
                                    </p:set>
                                    <p:anim calcmode="lin" valueType="num">
                                      <p:cBhvr additive="base">
                                        <p:cTn id="87" dur="500" fill="hold"/>
                                        <p:tgtEl>
                                          <p:spTgt spid="55"/>
                                        </p:tgtEl>
                                        <p:attrNameLst>
                                          <p:attrName>ppt_x</p:attrName>
                                        </p:attrNameLst>
                                      </p:cBhvr>
                                      <p:tavLst>
                                        <p:tav tm="0">
                                          <p:val>
                                            <p:strVal val="#ppt_x"/>
                                          </p:val>
                                        </p:tav>
                                        <p:tav tm="100000">
                                          <p:val>
                                            <p:strVal val="#ppt_x"/>
                                          </p:val>
                                        </p:tav>
                                      </p:tavLst>
                                    </p:anim>
                                    <p:anim calcmode="lin" valueType="num">
                                      <p:cBhvr additive="base">
                                        <p:cTn id="88"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54"/>
                                        </p:tgtEl>
                                        <p:attrNameLst>
                                          <p:attrName>style.visibility</p:attrName>
                                        </p:attrNameLst>
                                      </p:cBhvr>
                                      <p:to>
                                        <p:strVal val="visible"/>
                                      </p:to>
                                    </p:set>
                                    <p:anim calcmode="lin" valueType="num">
                                      <p:cBhvr additive="base">
                                        <p:cTn id="93" dur="500" fill="hold"/>
                                        <p:tgtEl>
                                          <p:spTgt spid="54"/>
                                        </p:tgtEl>
                                        <p:attrNameLst>
                                          <p:attrName>ppt_x</p:attrName>
                                        </p:attrNameLst>
                                      </p:cBhvr>
                                      <p:tavLst>
                                        <p:tav tm="0">
                                          <p:val>
                                            <p:strVal val="#ppt_x"/>
                                          </p:val>
                                        </p:tav>
                                        <p:tav tm="100000">
                                          <p:val>
                                            <p:strVal val="#ppt_x"/>
                                          </p:val>
                                        </p:tav>
                                      </p:tavLst>
                                    </p:anim>
                                    <p:anim calcmode="lin" valueType="num">
                                      <p:cBhvr additive="base">
                                        <p:cTn id="94"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45" grpId="0" animBg="1"/>
      <p:bldP spid="46" grpId="0" animBg="1"/>
      <p:bldP spid="47" grpId="0" animBg="1"/>
      <p:bldP spid="48" grpId="0" animBg="1"/>
      <p:bldP spid="49" grpId="0" animBg="1"/>
      <p:bldP spid="51" grpId="0" animBg="1"/>
      <p:bldP spid="52" grpId="0" animBg="1"/>
      <p:bldP spid="53" grpId="0" animBg="1"/>
      <p:bldP spid="54" grpId="0" animBg="1"/>
      <p:bldP spid="55" grpId="0" animBg="1"/>
      <p:bldP spid="56" grpId="0" animBg="1"/>
      <p:bldP spid="57" grpId="0" animBg="1"/>
      <p:bldP spid="58" grpId="0" animBg="1"/>
      <p:bldP spid="1537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4542" y="381000"/>
            <a:ext cx="8338457" cy="6032421"/>
          </a:xfrm>
          <a:prstGeom prst="rect">
            <a:avLst/>
          </a:prstGeom>
        </p:spPr>
        <p:txBody>
          <a:bodyPr wrap="square">
            <a:spAutoFit/>
          </a:bodyPr>
          <a:lstStyle/>
          <a:p>
            <a:pPr lvl="0" algn="ctr"/>
            <a:r>
              <a:rPr lang="en-US" sz="4400" b="1">
                <a:latin typeface="+mj-lt"/>
              </a:rPr>
              <a:t>Microscope Madness - Vocabulary</a:t>
            </a:r>
          </a:p>
          <a:p>
            <a:pPr lvl="0" algn="ctr"/>
            <a:r>
              <a:rPr lang="en-US" i="1">
                <a:latin typeface="+mj-lt"/>
              </a:rPr>
              <a:t>Check your work!</a:t>
            </a:r>
          </a:p>
          <a:p>
            <a:pPr marL="342900" lvl="0" indent="-342900">
              <a:buFont typeface="+mj-lt"/>
              <a:buAutoNum type="arabicPeriod"/>
            </a:pPr>
            <a:r>
              <a:rPr lang="en-US">
                <a:latin typeface="+mj-lt"/>
              </a:rPr>
              <a:t>________________ A hollow tube that holds the eyepiece lens and/or mirrors.</a:t>
            </a:r>
          </a:p>
          <a:p>
            <a:pPr marL="342900" lvl="0" indent="-342900">
              <a:buFont typeface="+mj-lt"/>
              <a:buAutoNum type="arabicPeriod"/>
            </a:pPr>
            <a:r>
              <a:rPr lang="en-US">
                <a:latin typeface="+mj-lt"/>
              </a:rPr>
              <a:t>________________ This holds the objective lenses and rotates to use different lenses.</a:t>
            </a:r>
          </a:p>
          <a:p>
            <a:pPr marL="342900" lvl="0" indent="-342900">
              <a:buFont typeface="+mj-lt"/>
              <a:buAutoNum type="arabicPeriod"/>
            </a:pPr>
            <a:r>
              <a:rPr lang="en-US">
                <a:latin typeface="+mj-lt"/>
              </a:rPr>
              <a:t>________________ The objective with power of 10x</a:t>
            </a:r>
          </a:p>
          <a:p>
            <a:pPr marL="342900" lvl="0" indent="-342900">
              <a:buFont typeface="+mj-lt"/>
              <a:buAutoNum type="arabicPeriod"/>
            </a:pPr>
            <a:r>
              <a:rPr lang="en-US">
                <a:latin typeface="+mj-lt"/>
              </a:rPr>
              <a:t>________________ The objective with power of 4x - Smallest objective</a:t>
            </a:r>
          </a:p>
          <a:p>
            <a:pPr marL="342900" lvl="0" indent="-342900">
              <a:buFont typeface="+mj-lt"/>
              <a:buAutoNum type="arabicPeriod"/>
            </a:pPr>
            <a:r>
              <a:rPr lang="en-US">
                <a:latin typeface="+mj-lt"/>
              </a:rPr>
              <a:t>________________ The objective with power of 40x - Longest objective. </a:t>
            </a:r>
          </a:p>
          <a:p>
            <a:pPr marL="342900" lvl="0" indent="-342900">
              <a:buFont typeface="+mj-lt"/>
              <a:buAutoNum type="arabicPeriod"/>
            </a:pPr>
            <a:r>
              <a:rPr lang="en-US">
                <a:latin typeface="+mj-lt"/>
              </a:rPr>
              <a:t>________________ These hold the slide in place.</a:t>
            </a:r>
          </a:p>
          <a:p>
            <a:pPr marL="342900" lvl="0" indent="-342900">
              <a:buFont typeface="+mj-lt"/>
              <a:buAutoNum type="arabicPeriod"/>
            </a:pPr>
            <a:r>
              <a:rPr lang="en-US">
                <a:latin typeface="+mj-lt"/>
              </a:rPr>
              <a:t>________________ Located under the stage, this controls how much light shines through the stage to illuminate the specimen. </a:t>
            </a:r>
          </a:p>
          <a:p>
            <a:pPr marL="342900" lvl="0" indent="-342900">
              <a:buFont typeface="+mj-lt"/>
              <a:buAutoNum type="arabicPeriod"/>
            </a:pPr>
            <a:r>
              <a:rPr lang="en-US">
                <a:latin typeface="+mj-lt"/>
              </a:rPr>
              <a:t>________________ This provides the light that shines through the slide.</a:t>
            </a:r>
          </a:p>
          <a:p>
            <a:pPr marL="342900" lvl="0" indent="-342900">
              <a:buFont typeface="+mj-lt"/>
              <a:buAutoNum type="arabicPeriod"/>
            </a:pPr>
            <a:r>
              <a:rPr lang="en-US">
                <a:latin typeface="+mj-lt"/>
              </a:rPr>
              <a:t>________________ The part you look through – also has a 10x lens in it.</a:t>
            </a:r>
          </a:p>
          <a:p>
            <a:pPr marL="342900" lvl="0" indent="-342900">
              <a:buFont typeface="+mj-lt"/>
              <a:buAutoNum type="arabicPeriod"/>
            </a:pPr>
            <a:r>
              <a:rPr lang="en-US">
                <a:latin typeface="+mj-lt"/>
              </a:rPr>
              <a:t>________________ This supports the body tube and makes a good handle for carrying the microscope.</a:t>
            </a:r>
          </a:p>
          <a:p>
            <a:pPr marL="342900" lvl="0" indent="-342900">
              <a:buFont typeface="+mj-lt"/>
              <a:buAutoNum type="arabicPeriod"/>
            </a:pPr>
            <a:r>
              <a:rPr lang="en-US">
                <a:latin typeface="+mj-lt"/>
              </a:rPr>
              <a:t>________________ It’s the place where you place the slide for viewing.</a:t>
            </a:r>
          </a:p>
          <a:p>
            <a:pPr marL="342900" lvl="0" indent="-342900">
              <a:buFont typeface="+mj-lt"/>
              <a:buAutoNum type="arabicPeriod"/>
            </a:pPr>
            <a:r>
              <a:rPr lang="en-US">
                <a:latin typeface="+mj-lt"/>
              </a:rPr>
              <a:t>________________ Knob used for finding stuff under low power – moves the stage up and down, too.</a:t>
            </a:r>
          </a:p>
          <a:p>
            <a:pPr marL="342900" lvl="0" indent="-342900">
              <a:buFont typeface="+mj-lt"/>
              <a:buAutoNum type="arabicPeriod"/>
            </a:pPr>
            <a:r>
              <a:rPr lang="en-US">
                <a:latin typeface="+mj-lt"/>
              </a:rPr>
              <a:t>________________ Knob used for high-power focusing.</a:t>
            </a:r>
          </a:p>
          <a:p>
            <a:pPr marL="342900" lvl="0" indent="-342900">
              <a:buFont typeface="+mj-lt"/>
              <a:buAutoNum type="arabicPeriod"/>
            </a:pPr>
            <a:r>
              <a:rPr lang="en-US">
                <a:latin typeface="+mj-lt"/>
              </a:rPr>
              <a:t>________________ This supports the weight of the microscope</a:t>
            </a:r>
            <a:r>
              <a:rPr lang="en-US"/>
              <a:t>.</a:t>
            </a:r>
          </a:p>
        </p:txBody>
      </p:sp>
      <p:sp>
        <p:nvSpPr>
          <p:cNvPr id="5" name="TextBox 4"/>
          <p:cNvSpPr txBox="1"/>
          <p:nvPr/>
        </p:nvSpPr>
        <p:spPr>
          <a:xfrm>
            <a:off x="762000" y="1327666"/>
            <a:ext cx="1447800" cy="369332"/>
          </a:xfrm>
          <a:prstGeom prst="rect">
            <a:avLst/>
          </a:prstGeom>
          <a:noFill/>
        </p:spPr>
        <p:txBody>
          <a:bodyPr wrap="square" rtlCol="0">
            <a:spAutoFit/>
          </a:bodyPr>
          <a:lstStyle/>
          <a:p>
            <a:r>
              <a:rPr lang="en-US" b="1">
                <a:latin typeface="+mn-lt"/>
              </a:rPr>
              <a:t>Body Tube</a:t>
            </a:r>
          </a:p>
        </p:txBody>
      </p:sp>
      <p:sp>
        <p:nvSpPr>
          <p:cNvPr id="9" name="TextBox 8"/>
          <p:cNvSpPr txBox="1"/>
          <p:nvPr/>
        </p:nvSpPr>
        <p:spPr>
          <a:xfrm>
            <a:off x="762001" y="1611868"/>
            <a:ext cx="1447800" cy="369332"/>
          </a:xfrm>
          <a:prstGeom prst="rect">
            <a:avLst/>
          </a:prstGeom>
          <a:noFill/>
        </p:spPr>
        <p:txBody>
          <a:bodyPr wrap="square" rtlCol="0">
            <a:spAutoFit/>
          </a:bodyPr>
          <a:lstStyle/>
          <a:p>
            <a:r>
              <a:rPr lang="en-US" b="1">
                <a:latin typeface="+mn-lt"/>
              </a:rPr>
              <a:t>Nosepiece</a:t>
            </a:r>
          </a:p>
        </p:txBody>
      </p:sp>
      <p:sp>
        <p:nvSpPr>
          <p:cNvPr id="10" name="TextBox 9"/>
          <p:cNvSpPr txBox="1"/>
          <p:nvPr/>
        </p:nvSpPr>
        <p:spPr>
          <a:xfrm>
            <a:off x="762000" y="2148114"/>
            <a:ext cx="1905000" cy="369332"/>
          </a:xfrm>
          <a:prstGeom prst="rect">
            <a:avLst/>
          </a:prstGeom>
          <a:noFill/>
        </p:spPr>
        <p:txBody>
          <a:bodyPr wrap="square" rtlCol="0">
            <a:spAutoFit/>
          </a:bodyPr>
          <a:lstStyle/>
          <a:p>
            <a:r>
              <a:rPr lang="en-US" b="1">
                <a:latin typeface="+mn-lt"/>
              </a:rPr>
              <a:t>Middle</a:t>
            </a:r>
            <a:r>
              <a:rPr lang="en-US">
                <a:latin typeface="+mn-lt"/>
              </a:rPr>
              <a:t> </a:t>
            </a:r>
            <a:r>
              <a:rPr lang="en-US" b="1">
                <a:latin typeface="+mn-lt"/>
              </a:rPr>
              <a:t>Objective</a:t>
            </a:r>
          </a:p>
        </p:txBody>
      </p:sp>
      <p:sp>
        <p:nvSpPr>
          <p:cNvPr id="11" name="TextBox 10"/>
          <p:cNvSpPr txBox="1"/>
          <p:nvPr/>
        </p:nvSpPr>
        <p:spPr>
          <a:xfrm>
            <a:off x="765630" y="2405742"/>
            <a:ext cx="1901369" cy="369332"/>
          </a:xfrm>
          <a:prstGeom prst="rect">
            <a:avLst/>
          </a:prstGeom>
          <a:noFill/>
        </p:spPr>
        <p:txBody>
          <a:bodyPr wrap="square" rtlCol="0">
            <a:spAutoFit/>
          </a:bodyPr>
          <a:lstStyle/>
          <a:p>
            <a:r>
              <a:rPr lang="en-US" b="1">
                <a:latin typeface="+mn-lt"/>
              </a:rPr>
              <a:t>Low</a:t>
            </a:r>
            <a:r>
              <a:rPr lang="en-US">
                <a:latin typeface="+mn-lt"/>
              </a:rPr>
              <a:t> </a:t>
            </a:r>
            <a:r>
              <a:rPr lang="en-US" b="1">
                <a:latin typeface="+mn-lt"/>
              </a:rPr>
              <a:t>Objective</a:t>
            </a:r>
          </a:p>
        </p:txBody>
      </p:sp>
      <p:sp>
        <p:nvSpPr>
          <p:cNvPr id="12" name="TextBox 11"/>
          <p:cNvSpPr txBox="1"/>
          <p:nvPr/>
        </p:nvSpPr>
        <p:spPr>
          <a:xfrm>
            <a:off x="776517" y="2696028"/>
            <a:ext cx="1901369" cy="369332"/>
          </a:xfrm>
          <a:prstGeom prst="rect">
            <a:avLst/>
          </a:prstGeom>
          <a:noFill/>
        </p:spPr>
        <p:txBody>
          <a:bodyPr wrap="square" rtlCol="0">
            <a:spAutoFit/>
          </a:bodyPr>
          <a:lstStyle/>
          <a:p>
            <a:r>
              <a:rPr lang="en-US" b="1">
                <a:latin typeface="+mn-lt"/>
              </a:rPr>
              <a:t>High Objective</a:t>
            </a:r>
          </a:p>
        </p:txBody>
      </p:sp>
      <p:sp>
        <p:nvSpPr>
          <p:cNvPr id="13" name="TextBox 12"/>
          <p:cNvSpPr txBox="1"/>
          <p:nvPr/>
        </p:nvSpPr>
        <p:spPr>
          <a:xfrm>
            <a:off x="761995" y="2971800"/>
            <a:ext cx="1901369" cy="369332"/>
          </a:xfrm>
          <a:prstGeom prst="rect">
            <a:avLst/>
          </a:prstGeom>
          <a:noFill/>
        </p:spPr>
        <p:txBody>
          <a:bodyPr wrap="square" rtlCol="0">
            <a:spAutoFit/>
          </a:bodyPr>
          <a:lstStyle/>
          <a:p>
            <a:r>
              <a:rPr lang="en-US" b="1">
                <a:latin typeface="+mn-lt"/>
              </a:rPr>
              <a:t>Slide Clips</a:t>
            </a:r>
          </a:p>
        </p:txBody>
      </p:sp>
      <p:sp>
        <p:nvSpPr>
          <p:cNvPr id="14" name="TextBox 13"/>
          <p:cNvSpPr txBox="1"/>
          <p:nvPr/>
        </p:nvSpPr>
        <p:spPr>
          <a:xfrm>
            <a:off x="761996" y="3250416"/>
            <a:ext cx="1901369" cy="369332"/>
          </a:xfrm>
          <a:prstGeom prst="rect">
            <a:avLst/>
          </a:prstGeom>
          <a:noFill/>
        </p:spPr>
        <p:txBody>
          <a:bodyPr wrap="square" rtlCol="0">
            <a:spAutoFit/>
          </a:bodyPr>
          <a:lstStyle/>
          <a:p>
            <a:r>
              <a:rPr lang="en-US" b="1">
                <a:latin typeface="+mn-lt"/>
              </a:rPr>
              <a:t>Iris Diaphragm</a:t>
            </a:r>
          </a:p>
        </p:txBody>
      </p:sp>
      <p:sp>
        <p:nvSpPr>
          <p:cNvPr id="15" name="TextBox 14"/>
          <p:cNvSpPr txBox="1"/>
          <p:nvPr/>
        </p:nvSpPr>
        <p:spPr>
          <a:xfrm>
            <a:off x="761997" y="3792640"/>
            <a:ext cx="1901369" cy="369332"/>
          </a:xfrm>
          <a:prstGeom prst="rect">
            <a:avLst/>
          </a:prstGeom>
          <a:noFill/>
        </p:spPr>
        <p:txBody>
          <a:bodyPr wrap="square" rtlCol="0">
            <a:spAutoFit/>
          </a:bodyPr>
          <a:lstStyle/>
          <a:p>
            <a:r>
              <a:rPr lang="en-US" b="1">
                <a:latin typeface="+mn-lt"/>
              </a:rPr>
              <a:t>Lamp</a:t>
            </a:r>
          </a:p>
        </p:txBody>
      </p:sp>
      <p:sp>
        <p:nvSpPr>
          <p:cNvPr id="16" name="TextBox 15"/>
          <p:cNvSpPr txBox="1"/>
          <p:nvPr/>
        </p:nvSpPr>
        <p:spPr>
          <a:xfrm>
            <a:off x="765631" y="4064782"/>
            <a:ext cx="1901369" cy="369332"/>
          </a:xfrm>
          <a:prstGeom prst="rect">
            <a:avLst/>
          </a:prstGeom>
          <a:noFill/>
        </p:spPr>
        <p:txBody>
          <a:bodyPr wrap="square" rtlCol="0">
            <a:spAutoFit/>
          </a:bodyPr>
          <a:lstStyle/>
          <a:p>
            <a:r>
              <a:rPr lang="en-US" b="1">
                <a:latin typeface="+mn-lt"/>
              </a:rPr>
              <a:t>Eyepiece</a:t>
            </a:r>
          </a:p>
        </p:txBody>
      </p:sp>
      <p:sp>
        <p:nvSpPr>
          <p:cNvPr id="17" name="TextBox 16"/>
          <p:cNvSpPr txBox="1"/>
          <p:nvPr/>
        </p:nvSpPr>
        <p:spPr>
          <a:xfrm>
            <a:off x="762000" y="4357914"/>
            <a:ext cx="1901369" cy="369332"/>
          </a:xfrm>
          <a:prstGeom prst="rect">
            <a:avLst/>
          </a:prstGeom>
          <a:noFill/>
        </p:spPr>
        <p:txBody>
          <a:bodyPr wrap="square" rtlCol="0">
            <a:spAutoFit/>
          </a:bodyPr>
          <a:lstStyle/>
          <a:p>
            <a:r>
              <a:rPr lang="en-US" b="1">
                <a:latin typeface="+mn-lt"/>
              </a:rPr>
              <a:t>Arm</a:t>
            </a:r>
          </a:p>
        </p:txBody>
      </p:sp>
      <p:sp>
        <p:nvSpPr>
          <p:cNvPr id="18" name="TextBox 17"/>
          <p:cNvSpPr txBox="1"/>
          <p:nvPr/>
        </p:nvSpPr>
        <p:spPr>
          <a:xfrm>
            <a:off x="761998" y="4891314"/>
            <a:ext cx="1901369" cy="369332"/>
          </a:xfrm>
          <a:prstGeom prst="rect">
            <a:avLst/>
          </a:prstGeom>
          <a:noFill/>
        </p:spPr>
        <p:txBody>
          <a:bodyPr wrap="square" rtlCol="0">
            <a:spAutoFit/>
          </a:bodyPr>
          <a:lstStyle/>
          <a:p>
            <a:r>
              <a:rPr lang="en-US" b="1">
                <a:latin typeface="+mn-lt"/>
              </a:rPr>
              <a:t>Stage</a:t>
            </a:r>
          </a:p>
        </p:txBody>
      </p:sp>
      <p:sp>
        <p:nvSpPr>
          <p:cNvPr id="19" name="TextBox 18"/>
          <p:cNvSpPr txBox="1"/>
          <p:nvPr/>
        </p:nvSpPr>
        <p:spPr>
          <a:xfrm>
            <a:off x="765631" y="5167086"/>
            <a:ext cx="2053769" cy="369332"/>
          </a:xfrm>
          <a:prstGeom prst="rect">
            <a:avLst/>
          </a:prstGeom>
          <a:noFill/>
        </p:spPr>
        <p:txBody>
          <a:bodyPr wrap="square" rtlCol="0">
            <a:spAutoFit/>
          </a:bodyPr>
          <a:lstStyle/>
          <a:p>
            <a:r>
              <a:rPr lang="en-US" b="1">
                <a:latin typeface="+mn-lt"/>
              </a:rPr>
              <a:t>Coarse Adjustment</a:t>
            </a:r>
          </a:p>
        </p:txBody>
      </p:sp>
      <p:sp>
        <p:nvSpPr>
          <p:cNvPr id="20" name="TextBox 19"/>
          <p:cNvSpPr txBox="1"/>
          <p:nvPr/>
        </p:nvSpPr>
        <p:spPr>
          <a:xfrm>
            <a:off x="761999" y="5715000"/>
            <a:ext cx="1901369" cy="369332"/>
          </a:xfrm>
          <a:prstGeom prst="rect">
            <a:avLst/>
          </a:prstGeom>
          <a:noFill/>
        </p:spPr>
        <p:txBody>
          <a:bodyPr wrap="square" rtlCol="0">
            <a:spAutoFit/>
          </a:bodyPr>
          <a:lstStyle/>
          <a:p>
            <a:r>
              <a:rPr lang="en-US" b="1">
                <a:latin typeface="+mn-lt"/>
              </a:rPr>
              <a:t>Fine Adjustment</a:t>
            </a:r>
          </a:p>
        </p:txBody>
      </p:sp>
      <p:sp>
        <p:nvSpPr>
          <p:cNvPr id="21" name="TextBox 20"/>
          <p:cNvSpPr txBox="1"/>
          <p:nvPr/>
        </p:nvSpPr>
        <p:spPr>
          <a:xfrm>
            <a:off x="762000" y="5972628"/>
            <a:ext cx="1901369" cy="369332"/>
          </a:xfrm>
          <a:prstGeom prst="rect">
            <a:avLst/>
          </a:prstGeom>
          <a:noFill/>
        </p:spPr>
        <p:txBody>
          <a:bodyPr wrap="square" rtlCol="0">
            <a:spAutoFit/>
          </a:bodyPr>
          <a:lstStyle/>
          <a:p>
            <a:r>
              <a:rPr lang="en-US" b="1">
                <a:latin typeface="+mn-lt"/>
              </a:rPr>
              <a:t>Base</a:t>
            </a:r>
          </a:p>
        </p:txBody>
      </p:sp>
      <p:sp>
        <p:nvSpPr>
          <p:cNvPr id="22" name="TextBox 21"/>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extLst>
      <p:ext uri="{BB962C8B-B14F-4D97-AF65-F5344CB8AC3E}">
        <p14:creationId xmlns:p14="http://schemas.microsoft.com/office/powerpoint/2010/main" val="2679875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5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fade">
                                      <p:cBhvr>
                                        <p:cTn id="7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P spid="12" grpId="0"/>
      <p:bldP spid="13" grpId="0"/>
      <p:bldP spid="14" grpId="0"/>
      <p:bldP spid="15" grpId="0"/>
      <p:bldP spid="16" grpId="0"/>
      <p:bldP spid="17" grpId="0"/>
      <p:bldP spid="18" grpId="0"/>
      <p:bldP spid="19" grpId="0"/>
      <p:bldP spid="20" grpId="0"/>
      <p:bldP spid="21"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381000"/>
            <a:ext cx="8686800" cy="5386090"/>
          </a:xfrm>
          <a:prstGeom prst="rect">
            <a:avLst/>
          </a:prstGeom>
        </p:spPr>
        <p:txBody>
          <a:bodyPr wrap="square">
            <a:spAutoFit/>
          </a:bodyPr>
          <a:lstStyle/>
          <a:p>
            <a:pPr lvl="0" algn="ctr"/>
            <a:r>
              <a:rPr lang="en-US" sz="4400" b="1">
                <a:latin typeface="+mj-lt"/>
              </a:rPr>
              <a:t>Microscope Madness</a:t>
            </a:r>
          </a:p>
          <a:p>
            <a:pPr lvl="0"/>
            <a:r>
              <a:rPr lang="en-US" sz="2000">
                <a:latin typeface="+mj-lt"/>
              </a:rPr>
              <a:t>Referring back to the quote in the </a:t>
            </a:r>
            <a:r>
              <a:rPr lang="en-US" sz="2000" i="1">
                <a:latin typeface="+mj-lt"/>
              </a:rPr>
              <a:t>Microscope History</a:t>
            </a:r>
            <a:r>
              <a:rPr lang="en-US" sz="2000">
                <a:latin typeface="+mj-lt"/>
              </a:rPr>
              <a:t> passage, what do you think Victor Hugo meant by “where the telescope ends, the microscope begins”?  </a:t>
            </a:r>
          </a:p>
          <a:p>
            <a:pPr algn="ctr"/>
            <a:r>
              <a:rPr lang="en-US" sz="2000" b="1">
                <a:latin typeface="+mj-lt"/>
              </a:rPr>
              <a:t>Let’s discuss…</a:t>
            </a:r>
            <a:r>
              <a:rPr lang="en-US" sz="2000">
                <a:latin typeface="+mj-lt"/>
              </a:rPr>
              <a:t> </a:t>
            </a:r>
          </a:p>
          <a:p>
            <a:r>
              <a:rPr lang="en-US" sz="2000">
                <a:latin typeface="+mj-lt"/>
              </a:rPr>
              <a:t> </a:t>
            </a:r>
          </a:p>
          <a:p>
            <a:r>
              <a:rPr lang="en-US" sz="2000">
                <a:latin typeface="+mj-lt"/>
              </a:rPr>
              <a:t> Which do you feel has a grander view? </a:t>
            </a:r>
          </a:p>
          <a:p>
            <a:pPr algn="ctr"/>
            <a:r>
              <a:rPr lang="en-US" sz="2000" b="1">
                <a:latin typeface="+mj-lt"/>
              </a:rPr>
              <a:t>Let’s discuss…</a:t>
            </a:r>
          </a:p>
          <a:p>
            <a:r>
              <a:rPr lang="en-US" sz="2000">
                <a:latin typeface="+mj-lt"/>
              </a:rPr>
              <a:t>  </a:t>
            </a:r>
          </a:p>
          <a:p>
            <a:pPr lvl="0"/>
            <a:r>
              <a:rPr lang="en-US" sz="2000">
                <a:latin typeface="+mj-lt"/>
              </a:rPr>
              <a:t>Find the </a:t>
            </a:r>
            <a:r>
              <a:rPr lang="en-US" sz="2000" b="1">
                <a:latin typeface="+mj-lt"/>
              </a:rPr>
              <a:t>Total Magnification</a:t>
            </a:r>
            <a:r>
              <a:rPr lang="en-US" sz="2000">
                <a:latin typeface="+mj-lt"/>
              </a:rPr>
              <a:t> for each objective lens using the following equation:</a:t>
            </a:r>
          </a:p>
          <a:p>
            <a:r>
              <a:rPr lang="en-US" sz="2000">
                <a:latin typeface="+mj-lt"/>
              </a:rPr>
              <a:t>        Total Magnification</a:t>
            </a:r>
            <a:r>
              <a:rPr lang="en-US" sz="2000" b="1">
                <a:latin typeface="+mj-lt"/>
              </a:rPr>
              <a:t> = </a:t>
            </a:r>
            <a:r>
              <a:rPr lang="en-US" sz="2000">
                <a:latin typeface="+mj-lt"/>
              </a:rPr>
              <a:t>Eyepiece (10x) </a:t>
            </a:r>
            <a:r>
              <a:rPr lang="en-US" sz="2000" b="1">
                <a:latin typeface="+mj-lt"/>
              </a:rPr>
              <a:t>X </a:t>
            </a:r>
            <a:r>
              <a:rPr lang="en-US" sz="2000">
                <a:latin typeface="+mj-lt"/>
              </a:rPr>
              <a:t>Objective (# on Objective lens)</a:t>
            </a:r>
          </a:p>
          <a:p>
            <a:pPr lvl="0"/>
            <a:r>
              <a:rPr lang="en-US" sz="2000">
                <a:latin typeface="+mj-lt"/>
              </a:rPr>
              <a:t> objective = 4x	</a:t>
            </a:r>
          </a:p>
          <a:p>
            <a:pPr lvl="0"/>
            <a:r>
              <a:rPr lang="en-US" sz="2000">
                <a:latin typeface="+mj-lt"/>
              </a:rPr>
              <a:t>	</a:t>
            </a:r>
            <a:r>
              <a:rPr lang="en-US" sz="2000" b="1">
                <a:latin typeface="+mj-lt"/>
              </a:rPr>
              <a:t>10 X 4 = 40;  40 times the vision of the naked eye</a:t>
            </a:r>
            <a:r>
              <a:rPr lang="en-US" sz="2000">
                <a:latin typeface="+mj-lt"/>
              </a:rPr>
              <a:t>	</a:t>
            </a:r>
          </a:p>
          <a:p>
            <a:pPr lvl="0"/>
            <a:r>
              <a:rPr lang="en-US" sz="2000">
                <a:latin typeface="+mj-lt"/>
              </a:rPr>
              <a:t> objective = 10x</a:t>
            </a:r>
          </a:p>
          <a:p>
            <a:pPr lvl="0"/>
            <a:r>
              <a:rPr lang="en-US" sz="2000" b="1">
                <a:latin typeface="+mj-lt"/>
              </a:rPr>
              <a:t>	10 X 10 = 100;  100 times the vision of the naked eye</a:t>
            </a:r>
          </a:p>
          <a:p>
            <a:pPr lvl="0"/>
            <a:r>
              <a:rPr lang="en-US" sz="2000">
                <a:latin typeface="+mj-lt"/>
              </a:rPr>
              <a:t> objective = 40x</a:t>
            </a:r>
          </a:p>
          <a:p>
            <a:pPr lvl="0"/>
            <a:r>
              <a:rPr lang="en-US" sz="2000" b="1">
                <a:latin typeface="+mj-lt"/>
              </a:rPr>
              <a:t>	10 X 40 = 400;  400 times the vision of the naked eye</a:t>
            </a:r>
          </a:p>
        </p:txBody>
      </p:sp>
      <p:sp>
        <p:nvSpPr>
          <p:cNvPr id="22" name="TextBox 21"/>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extLst>
      <p:ext uri="{BB962C8B-B14F-4D97-AF65-F5344CB8AC3E}">
        <p14:creationId xmlns:p14="http://schemas.microsoft.com/office/powerpoint/2010/main" val="3994382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5" end="5"/>
                                            </p:txEl>
                                          </p:spTgt>
                                        </p:tgtEl>
                                        <p:attrNameLst>
                                          <p:attrName>style.visibility</p:attrName>
                                        </p:attrNameLst>
                                      </p:cBhvr>
                                      <p:to>
                                        <p:strVal val="visible"/>
                                      </p:to>
                                    </p:set>
                                    <p:animEffect transition="in" filter="fade">
                                      <p:cBhvr>
                                        <p:cTn id="12" dur="500"/>
                                        <p:tgtEl>
                                          <p:spTgt spid="4">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10" end="10"/>
                                            </p:txEl>
                                          </p:spTgt>
                                        </p:tgtEl>
                                        <p:attrNameLst>
                                          <p:attrName>style.visibility</p:attrName>
                                        </p:attrNameLst>
                                      </p:cBhvr>
                                      <p:to>
                                        <p:strVal val="visible"/>
                                      </p:to>
                                    </p:set>
                                    <p:anim calcmode="lin" valueType="num">
                                      <p:cBhvr additive="base">
                                        <p:cTn id="17"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12" end="12"/>
                                            </p:txEl>
                                          </p:spTgt>
                                        </p:tgtEl>
                                        <p:attrNameLst>
                                          <p:attrName>style.visibility</p:attrName>
                                        </p:attrNameLst>
                                      </p:cBhvr>
                                      <p:to>
                                        <p:strVal val="visible"/>
                                      </p:to>
                                    </p:set>
                                    <p:anim calcmode="lin" valueType="num">
                                      <p:cBhvr additive="base">
                                        <p:cTn id="23" dur="500" fill="hold"/>
                                        <p:tgtEl>
                                          <p:spTgt spid="4">
                                            <p:txEl>
                                              <p:pRg st="12" end="1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xEl>
                                              <p:pRg st="14" end="14"/>
                                            </p:txEl>
                                          </p:spTgt>
                                        </p:tgtEl>
                                        <p:attrNameLst>
                                          <p:attrName>style.visibility</p:attrName>
                                        </p:attrNameLst>
                                      </p:cBhvr>
                                      <p:to>
                                        <p:strVal val="visible"/>
                                      </p:to>
                                    </p:set>
                                    <p:anim calcmode="lin" valueType="num">
                                      <p:cBhvr additive="base">
                                        <p:cTn id="29" dur="500" fill="hold"/>
                                        <p:tgtEl>
                                          <p:spTgt spid="4">
                                            <p:txEl>
                                              <p:pRg st="14" end="1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0976" y="226635"/>
            <a:ext cx="8763000" cy="2492990"/>
          </a:xfrm>
          <a:prstGeom prst="rect">
            <a:avLst/>
          </a:prstGeom>
        </p:spPr>
        <p:txBody>
          <a:bodyPr wrap="square">
            <a:spAutoFit/>
          </a:bodyPr>
          <a:lstStyle/>
          <a:p>
            <a:pPr lvl="0" algn="ctr"/>
            <a:r>
              <a:rPr lang="en-US" sz="4400" b="1">
                <a:latin typeface="+mj-lt"/>
              </a:rPr>
              <a:t>Microscope Madness</a:t>
            </a:r>
          </a:p>
          <a:p>
            <a:pPr lvl="0" algn="ctr"/>
            <a:r>
              <a:rPr lang="en-US" sz="2800">
                <a:latin typeface="+mn-lt"/>
              </a:rPr>
              <a:t>When finding your specimen for the first time, you always want to use the Coarse Adjustment Knob and have the microscope in LOW Power.  This provides a greater field of view to locate your specimen.  </a:t>
            </a:r>
          </a:p>
        </p:txBody>
      </p:sp>
      <p:sp>
        <p:nvSpPr>
          <p:cNvPr id="22" name="TextBox 21"/>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
        <p:nvSpPr>
          <p:cNvPr id="6" name="Rectangle 5"/>
          <p:cNvSpPr/>
          <p:nvPr/>
        </p:nvSpPr>
        <p:spPr>
          <a:xfrm>
            <a:off x="180976" y="990600"/>
            <a:ext cx="8763000" cy="2015936"/>
          </a:xfrm>
          <a:prstGeom prst="rect">
            <a:avLst/>
          </a:prstGeom>
        </p:spPr>
        <p:txBody>
          <a:bodyPr wrap="square">
            <a:spAutoFit/>
          </a:bodyPr>
          <a:lstStyle/>
          <a:p>
            <a:pPr lvl="0" algn="ctr"/>
            <a:r>
              <a:rPr lang="en-US" sz="2400">
                <a:latin typeface="+mn-lt"/>
              </a:rPr>
              <a:t>Then, when you’re ready to zoom in more, switch to MEDIUM and HIGH power and use the FINE adjustment knob.  This will lessen your field of view, but give you a more detailed picture of what you’re looking at!  NEVER use the COARSE Adjustment knob on medium or high power!  You’ll break the lens or your slide!</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37083" r="37662"/>
          <a:stretch/>
        </p:blipFill>
        <p:spPr>
          <a:xfrm>
            <a:off x="2454638" y="2819400"/>
            <a:ext cx="4198570" cy="3962400"/>
          </a:xfrm>
          <a:prstGeom prst="ellipse">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8927" y="2819400"/>
            <a:ext cx="4198570" cy="3886200"/>
          </a:xfrm>
          <a:prstGeom prst="ellipse">
            <a:avLst/>
          </a:prstGeom>
        </p:spPr>
      </p:pic>
    </p:spTree>
    <p:extLst>
      <p:ext uri="{BB962C8B-B14F-4D97-AF65-F5344CB8AC3E}">
        <p14:creationId xmlns:p14="http://schemas.microsoft.com/office/powerpoint/2010/main" val="4178593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par>
                                <p:cTn id="8" presetID="1"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4">
                                            <p:txEl>
                                              <p:pRg st="1" end="1"/>
                                            </p:txEl>
                                          </p:spTgt>
                                        </p:tgtEl>
                                      </p:cBhvr>
                                    </p:animEffect>
                                    <p:set>
                                      <p:cBhvr>
                                        <p:cTn id="14" dur="1" fill="hold">
                                          <p:stCondLst>
                                            <p:cond delay="499"/>
                                          </p:stCondLst>
                                        </p:cTn>
                                        <p:tgtEl>
                                          <p:spTgt spid="4">
                                            <p:txEl>
                                              <p:pRg st="1" end="1"/>
                                            </p:txEl>
                                          </p:spTgt>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191000" y="609600"/>
            <a:ext cx="4682659" cy="5557838"/>
            <a:chOff x="4191000" y="609600"/>
            <a:chExt cx="4682659" cy="5557838"/>
          </a:xfrm>
        </p:grpSpPr>
        <p:grpSp>
          <p:nvGrpSpPr>
            <p:cNvPr id="3" name="Group 2"/>
            <p:cNvGrpSpPr/>
            <p:nvPr/>
          </p:nvGrpSpPr>
          <p:grpSpPr>
            <a:xfrm>
              <a:off x="4191000" y="609600"/>
              <a:ext cx="4682659" cy="5557838"/>
              <a:chOff x="4191000" y="609600"/>
              <a:chExt cx="4682659" cy="5557838"/>
            </a:xfrm>
          </p:grpSpPr>
          <p:pic>
            <p:nvPicPr>
              <p:cNvPr id="1026" name="Picture 2" descr="C:\Users\mzaher\AppData\Local\Microsoft\Windows\Temporary Internet Files\Content.IE5\8JQM5T6C\MC900440017[1].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609600"/>
                <a:ext cx="4682659" cy="5557838"/>
              </a:xfrm>
              <a:prstGeom prst="rect">
                <a:avLst/>
              </a:prstGeom>
              <a:noFill/>
              <a:extLst>
                <a:ext uri="{909E8E84-426E-40dd-AFC4-6F175D3DCCD1}">
                  <a14:hiddenFill xmlns:a14="http://schemas.microsoft.com/office/drawing/2010/main" xmlns="">
                    <a:solidFill>
                      <a:srgbClr val="FFFFFF"/>
                    </a:solidFill>
                  </a14:hiddenFill>
                </a:ext>
              </a:extLst>
            </p:spPr>
          </p:pic>
          <p:sp>
            <p:nvSpPr>
              <p:cNvPr id="2" name="Oval 1"/>
              <p:cNvSpPr/>
              <p:nvPr/>
            </p:nvSpPr>
            <p:spPr>
              <a:xfrm rot="20731737">
                <a:off x="5921114" y="1939308"/>
                <a:ext cx="381000" cy="838200"/>
              </a:xfrm>
              <a:prstGeom prst="ellipse">
                <a:avLst/>
              </a:prstGeom>
              <a:solidFill>
                <a:srgbClr val="B5E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31" name="Picture 7" descr="C:\Users\mzaher\AppData\Local\Microsoft\Windows\Temporary Internet Files\Content.IE5\APIV79R0\MC900433830[1].p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7222" l="9028" r="88889">
                          <a14:foregroundMark x1="36111" y1="45139" x2="66667" y2="38194"/>
                          <a14:foregroundMark x1="58333" y1="55556" x2="63889" y2="45139"/>
                          <a14:foregroundMark x1="58333" y1="63889" x2="63889" y2="71528"/>
                          <a14:backgroundMark x1="63889" y1="48611" x2="62500" y2="70139"/>
                        </a14:backgroundRemoval>
                      </a14:imgEffect>
                    </a14:imgLayer>
                  </a14:imgProps>
                </a:ext>
                <a:ext uri="{28A0092B-C50C-407E-A947-70E740481C1C}">
                  <a14:useLocalDpi xmlns:a14="http://schemas.microsoft.com/office/drawing/2010/main" val="0"/>
                </a:ext>
              </a:extLst>
            </a:blip>
            <a:srcRect/>
            <a:stretch>
              <a:fillRect/>
            </a:stretch>
          </p:blipFill>
          <p:spPr bwMode="auto">
            <a:xfrm>
              <a:off x="5000625" y="1331119"/>
              <a:ext cx="2438400" cy="2057400"/>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4" name="Rectangle 3"/>
          <p:cNvSpPr/>
          <p:nvPr/>
        </p:nvSpPr>
        <p:spPr>
          <a:xfrm>
            <a:off x="152400" y="290691"/>
            <a:ext cx="4876800" cy="5755422"/>
          </a:xfrm>
          <a:prstGeom prst="rect">
            <a:avLst/>
          </a:prstGeom>
        </p:spPr>
        <p:txBody>
          <a:bodyPr wrap="square">
            <a:spAutoFit/>
          </a:bodyPr>
          <a:lstStyle/>
          <a:p>
            <a:pPr lvl="0" algn="ctr"/>
            <a:r>
              <a:rPr lang="en-US" sz="4400" b="1">
                <a:latin typeface="+mj-lt"/>
              </a:rPr>
              <a:t>Microscope Madness</a:t>
            </a:r>
          </a:p>
          <a:p>
            <a:pPr lvl="0" algn="ctr"/>
            <a:r>
              <a:rPr lang="en-US" sz="2800">
                <a:latin typeface="+mn-lt"/>
              </a:rPr>
              <a:t>So, let’s say you need to take the microscope across the room to your station.  What’s the best way to carry it?</a:t>
            </a:r>
          </a:p>
          <a:p>
            <a:pPr lvl="0"/>
            <a:endParaRPr lang="en-US" sz="2800">
              <a:latin typeface="+mn-lt"/>
            </a:endParaRPr>
          </a:p>
          <a:p>
            <a:pPr lvl="0" algn="ctr"/>
            <a:r>
              <a:rPr lang="en-US" sz="2800" b="1">
                <a:latin typeface="+mn-lt"/>
              </a:rPr>
              <a:t>We like to say “tucked in like a football”, with one hand under the base and one securely around the arm of the microscope.</a:t>
            </a:r>
          </a:p>
        </p:txBody>
      </p:sp>
      <p:sp>
        <p:nvSpPr>
          <p:cNvPr id="22" name="TextBox 21"/>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extLst>
      <p:ext uri="{BB962C8B-B14F-4D97-AF65-F5344CB8AC3E}">
        <p14:creationId xmlns:p14="http://schemas.microsoft.com/office/powerpoint/2010/main" val="650007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 calcmode="lin" valueType="num">
                                      <p:cBhvr additive="base">
                                        <p:cTn id="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subTitle" idx="1"/>
          </p:nvPr>
        </p:nvSpPr>
        <p:spPr>
          <a:xfrm>
            <a:off x="228600" y="76200"/>
            <a:ext cx="8686800" cy="6477000"/>
          </a:xfrm>
        </p:spPr>
        <p:txBody>
          <a:bodyPr/>
          <a:lstStyle/>
          <a:p>
            <a:pPr eaLnBrk="1" hangingPunct="1">
              <a:lnSpc>
                <a:spcPct val="90000"/>
              </a:lnSpc>
            </a:pPr>
            <a:r>
              <a:rPr lang="en-US" sz="4400" b="1"/>
              <a:t>Microscope Madness: </a:t>
            </a:r>
            <a:br>
              <a:rPr lang="en-US" sz="4400" b="1"/>
            </a:br>
            <a:r>
              <a:rPr lang="en-US" sz="4400" b="1"/>
              <a:t>Newspaper “e” Microscope Lab</a:t>
            </a:r>
          </a:p>
          <a:p>
            <a:pPr algn="l" eaLnBrk="1" hangingPunct="1">
              <a:lnSpc>
                <a:spcPct val="90000"/>
              </a:lnSpc>
            </a:pPr>
            <a:r>
              <a:rPr lang="en-US" sz="2400" b="1"/>
              <a:t>Objective:  </a:t>
            </a:r>
            <a:r>
              <a:rPr lang="en-US" sz="2200"/>
              <a:t>To learn how to use a compound microscope.</a:t>
            </a:r>
          </a:p>
          <a:p>
            <a:r>
              <a:rPr lang="en-US" sz="2200" i="1"/>
              <a:t>Here’s what the letter “e” from a newspaper looks like on a prepared microscope slide.  Use this image to help you prepare the slide and to answer the following questions.</a:t>
            </a:r>
          </a:p>
          <a:p>
            <a:pPr algn="l"/>
            <a:endParaRPr lang="en-US" sz="2400" b="1"/>
          </a:p>
          <a:p>
            <a:pPr algn="l"/>
            <a:endParaRPr lang="en-US" sz="2400" b="1"/>
          </a:p>
          <a:p>
            <a:pPr algn="l"/>
            <a:r>
              <a:rPr lang="en-US" sz="2400" b="1"/>
              <a:t>What You Do:  Preparing the slide  </a:t>
            </a:r>
            <a:endParaRPr lang="en-US" sz="2400"/>
          </a:p>
          <a:p>
            <a:pPr marL="457200" lvl="0" indent="-457200" algn="l">
              <a:spcBef>
                <a:spcPts val="0"/>
              </a:spcBef>
              <a:buAutoNum type="arabicPeriod"/>
            </a:pPr>
            <a:r>
              <a:rPr lang="en-US" sz="2200"/>
              <a:t>Cut out a letter “e” from a section of newspaper.</a:t>
            </a:r>
          </a:p>
          <a:p>
            <a:pPr marL="457200" lvl="0" indent="-457200" algn="l">
              <a:spcBef>
                <a:spcPts val="0"/>
              </a:spcBef>
              <a:buAutoNum type="arabicPeriod"/>
            </a:pPr>
            <a:r>
              <a:rPr lang="en-US" sz="2200"/>
              <a:t>Place it in the center of a glass slide facing the normal reading position. </a:t>
            </a:r>
          </a:p>
          <a:p>
            <a:pPr marL="457200" lvl="0" indent="-457200" algn="l">
              <a:spcBef>
                <a:spcPts val="0"/>
              </a:spcBef>
              <a:buAutoNum type="arabicPeriod"/>
            </a:pPr>
            <a:r>
              <a:rPr lang="en-US" sz="2200"/>
              <a:t>Cover with a glass cover slip.</a:t>
            </a:r>
          </a:p>
          <a:p>
            <a:pPr marL="457200" lvl="0" indent="-457200" algn="l">
              <a:spcBef>
                <a:spcPts val="0"/>
              </a:spcBef>
              <a:buAutoNum type="arabicPeriod"/>
            </a:pPr>
            <a:r>
              <a:rPr lang="en-US" sz="2200"/>
              <a:t>Using an eye dropper, place a drop of water at the edge of the cover slip and watch as the water travels under the cover slip and secures the two pieces of glass together.</a:t>
            </a:r>
          </a:p>
        </p:txBody>
      </p:sp>
      <p:grpSp>
        <p:nvGrpSpPr>
          <p:cNvPr id="20484" name="Group 8"/>
          <p:cNvGrpSpPr>
            <a:grpSpLocks/>
          </p:cNvGrpSpPr>
          <p:nvPr/>
        </p:nvGrpSpPr>
        <p:grpSpPr bwMode="auto">
          <a:xfrm>
            <a:off x="3069774" y="2819399"/>
            <a:ext cx="2971800" cy="914401"/>
            <a:chOff x="1440" y="1968"/>
            <a:chExt cx="2976" cy="912"/>
          </a:xfrm>
        </p:grpSpPr>
        <p:sp>
          <p:nvSpPr>
            <p:cNvPr id="20485" name="AutoShape 6"/>
            <p:cNvSpPr>
              <a:spLocks noChangeArrowheads="1"/>
            </p:cNvSpPr>
            <p:nvPr/>
          </p:nvSpPr>
          <p:spPr bwMode="auto">
            <a:xfrm>
              <a:off x="1440" y="1968"/>
              <a:ext cx="2976" cy="912"/>
            </a:xfrm>
            <a:prstGeom prst="flowChartProcess">
              <a:avLst/>
            </a:prstGeom>
            <a:solidFill>
              <a:srgbClr val="FFFFFF"/>
            </a:solidFill>
            <a:ln w="9525">
              <a:solidFill>
                <a:srgbClr val="000000"/>
              </a:solidFill>
              <a:miter lim="800000"/>
              <a:headEnd/>
              <a:tailEnd/>
            </a:ln>
          </p:spPr>
          <p:txBody>
            <a:bodyPr/>
            <a:lstStyle/>
            <a:p>
              <a:endParaRPr lang="en-US"/>
            </a:p>
          </p:txBody>
        </p:sp>
        <p:pic>
          <p:nvPicPr>
            <p:cNvPr id="2048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2880" y="2304"/>
              <a:ext cx="238" cy="2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0487" name="AutoShape 7"/>
            <p:cNvSpPr>
              <a:spLocks noChangeArrowheads="1"/>
            </p:cNvSpPr>
            <p:nvPr/>
          </p:nvSpPr>
          <p:spPr bwMode="auto">
            <a:xfrm>
              <a:off x="2448" y="2016"/>
              <a:ext cx="1008" cy="816"/>
            </a:xfrm>
            <a:prstGeom prst="flowChartProcess">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p>
          </p:txBody>
        </p:sp>
      </p:grpSp>
      <p:sp>
        <p:nvSpPr>
          <p:cNvPr id="8" name="TextBox 7"/>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extLst>
      <p:ext uri="{BB962C8B-B14F-4D97-AF65-F5344CB8AC3E}">
        <p14:creationId xmlns:p14="http://schemas.microsoft.com/office/powerpoint/2010/main" val="28602215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zaher\AppData\Local\Microsoft\Windows\Temporary Internet Files\Content.IE5\I4ZGXQU2\MP900405352[1].jpg"/>
          <p:cNvPicPr>
            <a:picLocks noChangeAspect="1" noChangeArrowheads="1"/>
          </p:cNvPicPr>
          <p:nvPr/>
        </p:nvPicPr>
        <p:blipFill rotWithShape="1">
          <a:blip r:embed="rId2">
            <a:extLst>
              <a:ext uri="{28A0092B-C50C-407E-A947-70E740481C1C}">
                <a14:useLocalDpi xmlns:a14="http://schemas.microsoft.com/office/drawing/2010/main" val="0"/>
              </a:ext>
            </a:extLst>
          </a:blip>
          <a:srcRect l="20408" t="12460" r="6804"/>
          <a:stretch/>
        </p:blipFill>
        <p:spPr bwMode="auto">
          <a:xfrm>
            <a:off x="4316457" y="1143000"/>
            <a:ext cx="4827543" cy="4343400"/>
          </a:xfrm>
          <a:prstGeom prst="rect">
            <a:avLst/>
          </a:prstGeom>
          <a:noFill/>
          <a:extLst>
            <a:ext uri="{909E8E84-426E-40dd-AFC4-6F175D3DCCD1}">
              <a14:hiddenFill xmlns:a14="http://schemas.microsoft.com/office/drawing/2010/main" xmlns="">
                <a:solidFill>
                  <a:srgbClr val="FFFFFF"/>
                </a:solidFill>
              </a14:hiddenFill>
            </a:ext>
          </a:extLst>
        </p:spPr>
      </p:pic>
      <p:sp>
        <p:nvSpPr>
          <p:cNvPr id="20483" name="Rectangle 3"/>
          <p:cNvSpPr>
            <a:spLocks noGrp="1" noChangeArrowheads="1"/>
          </p:cNvSpPr>
          <p:nvPr>
            <p:ph type="body" idx="1"/>
          </p:nvPr>
        </p:nvSpPr>
        <p:spPr>
          <a:xfrm>
            <a:off x="457200" y="838200"/>
            <a:ext cx="4876800" cy="5334000"/>
          </a:xfrm>
        </p:spPr>
        <p:txBody>
          <a:bodyPr/>
          <a:lstStyle/>
          <a:p>
            <a:pPr marL="0" indent="0" eaLnBrk="1" hangingPunct="1">
              <a:buNone/>
            </a:pPr>
            <a:r>
              <a:rPr lang="en-US"/>
              <a:t>All Living Things </a:t>
            </a:r>
            <a:r>
              <a:rPr lang="en-US" b="1"/>
              <a:t>NEED: </a:t>
            </a:r>
          </a:p>
          <a:p>
            <a:pPr marL="0" indent="0" algn="ctr" eaLnBrk="1" hangingPunct="1">
              <a:buNone/>
            </a:pPr>
            <a:r>
              <a:rPr lang="en-US" sz="6600" b="1"/>
              <a:t>WATER</a:t>
            </a:r>
          </a:p>
          <a:p>
            <a:pPr marL="0" indent="0" eaLnBrk="1" hangingPunct="1">
              <a:buNone/>
            </a:pPr>
            <a:r>
              <a:rPr lang="en-US"/>
              <a:t>It helps organisms to:</a:t>
            </a:r>
          </a:p>
          <a:p>
            <a:pPr eaLnBrk="1" hangingPunct="1"/>
            <a:r>
              <a:rPr lang="en-US"/>
              <a:t>Break down food</a:t>
            </a:r>
          </a:p>
          <a:p>
            <a:pPr eaLnBrk="1" hangingPunct="1"/>
            <a:r>
              <a:rPr lang="en-US"/>
              <a:t>Grow</a:t>
            </a:r>
          </a:p>
          <a:p>
            <a:pPr eaLnBrk="1" hangingPunct="1"/>
            <a:r>
              <a:rPr lang="en-US"/>
              <a:t>Move substances within their bodies</a:t>
            </a:r>
          </a:p>
          <a:p>
            <a:pPr eaLnBrk="1" hangingPunct="1"/>
            <a:r>
              <a:rPr lang="en-US"/>
              <a:t>Reproduce</a:t>
            </a:r>
          </a:p>
        </p:txBody>
      </p:sp>
      <p:sp>
        <p:nvSpPr>
          <p:cNvPr id="4" name="TextBox 3"/>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extLst>
      <p:ext uri="{BB962C8B-B14F-4D97-AF65-F5344CB8AC3E}">
        <p14:creationId xmlns:p14="http://schemas.microsoft.com/office/powerpoint/2010/main" val="3634222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483">
                                            <p:txEl>
                                              <p:pRg st="1" end="1"/>
                                            </p:txEl>
                                          </p:spTgt>
                                        </p:tgtEl>
                                        <p:attrNameLst>
                                          <p:attrName>style.visibility</p:attrName>
                                        </p:attrNameLst>
                                      </p:cBhvr>
                                      <p:to>
                                        <p:strVal val="visible"/>
                                      </p:to>
                                    </p:set>
                                    <p:anim calcmode="lin" valueType="num">
                                      <p:cBhvr additive="base">
                                        <p:cTn id="7" dur="500" fill="hold"/>
                                        <p:tgtEl>
                                          <p:spTgt spid="2048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483">
                                            <p:txEl>
                                              <p:pRg st="1" end="1"/>
                                            </p:txEl>
                                          </p:spTgt>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2050"/>
                                        </p:tgtEl>
                                        <p:attrNameLst>
                                          <p:attrName>r</p:attrName>
                                        </p:attrNameLst>
                                      </p:cBhvr>
                                    </p:animRot>
                                    <p:animRot by="-240000">
                                      <p:cBhvr>
                                        <p:cTn id="11" dur="200" fill="hold">
                                          <p:stCondLst>
                                            <p:cond delay="200"/>
                                          </p:stCondLst>
                                        </p:cTn>
                                        <p:tgtEl>
                                          <p:spTgt spid="2050"/>
                                        </p:tgtEl>
                                        <p:attrNameLst>
                                          <p:attrName>r</p:attrName>
                                        </p:attrNameLst>
                                      </p:cBhvr>
                                    </p:animRot>
                                    <p:animRot by="240000">
                                      <p:cBhvr>
                                        <p:cTn id="12" dur="200" fill="hold">
                                          <p:stCondLst>
                                            <p:cond delay="400"/>
                                          </p:stCondLst>
                                        </p:cTn>
                                        <p:tgtEl>
                                          <p:spTgt spid="2050"/>
                                        </p:tgtEl>
                                        <p:attrNameLst>
                                          <p:attrName>r</p:attrName>
                                        </p:attrNameLst>
                                      </p:cBhvr>
                                    </p:animRot>
                                    <p:animRot by="-240000">
                                      <p:cBhvr>
                                        <p:cTn id="13" dur="200" fill="hold">
                                          <p:stCondLst>
                                            <p:cond delay="600"/>
                                          </p:stCondLst>
                                        </p:cTn>
                                        <p:tgtEl>
                                          <p:spTgt spid="2050"/>
                                        </p:tgtEl>
                                        <p:attrNameLst>
                                          <p:attrName>r</p:attrName>
                                        </p:attrNameLst>
                                      </p:cBhvr>
                                    </p:animRot>
                                    <p:animRot by="120000">
                                      <p:cBhvr>
                                        <p:cTn id="14" dur="200" fill="hold">
                                          <p:stCondLst>
                                            <p:cond delay="800"/>
                                          </p:stCondLst>
                                        </p:cTn>
                                        <p:tgtEl>
                                          <p:spTgt spid="2050"/>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483">
                                            <p:txEl>
                                              <p:pRg st="2" end="2"/>
                                            </p:txEl>
                                          </p:spTgt>
                                        </p:tgtEl>
                                        <p:attrNameLst>
                                          <p:attrName>style.visibility</p:attrName>
                                        </p:attrNameLst>
                                      </p:cBhvr>
                                      <p:to>
                                        <p:strVal val="visible"/>
                                      </p:to>
                                    </p:set>
                                    <p:anim calcmode="lin" valueType="num">
                                      <p:cBhvr additive="base">
                                        <p:cTn id="19" dur="500" fill="hold"/>
                                        <p:tgtEl>
                                          <p:spTgt spid="204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4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0483">
                                            <p:txEl>
                                              <p:pRg st="3" end="3"/>
                                            </p:txEl>
                                          </p:spTgt>
                                        </p:tgtEl>
                                        <p:attrNameLst>
                                          <p:attrName>style.visibility</p:attrName>
                                        </p:attrNameLst>
                                      </p:cBhvr>
                                      <p:to>
                                        <p:strVal val="visible"/>
                                      </p:to>
                                    </p:set>
                                    <p:animEffect transition="in" filter="fade">
                                      <p:cBhvr>
                                        <p:cTn id="25" dur="1000"/>
                                        <p:tgtEl>
                                          <p:spTgt spid="20483">
                                            <p:txEl>
                                              <p:pRg st="3" end="3"/>
                                            </p:txEl>
                                          </p:spTgt>
                                        </p:tgtEl>
                                      </p:cBhvr>
                                    </p:animEffect>
                                    <p:anim calcmode="lin" valueType="num">
                                      <p:cBhvr>
                                        <p:cTn id="26" dur="1000" fill="hold"/>
                                        <p:tgtEl>
                                          <p:spTgt spid="2048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2048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0483">
                                            <p:txEl>
                                              <p:pRg st="4" end="4"/>
                                            </p:txEl>
                                          </p:spTgt>
                                        </p:tgtEl>
                                        <p:attrNameLst>
                                          <p:attrName>style.visibility</p:attrName>
                                        </p:attrNameLst>
                                      </p:cBhvr>
                                      <p:to>
                                        <p:strVal val="visible"/>
                                      </p:to>
                                    </p:set>
                                    <p:animEffect transition="in" filter="fade">
                                      <p:cBhvr>
                                        <p:cTn id="32" dur="1000"/>
                                        <p:tgtEl>
                                          <p:spTgt spid="20483">
                                            <p:txEl>
                                              <p:pRg st="4" end="4"/>
                                            </p:txEl>
                                          </p:spTgt>
                                        </p:tgtEl>
                                      </p:cBhvr>
                                    </p:animEffect>
                                    <p:anim calcmode="lin" valueType="num">
                                      <p:cBhvr>
                                        <p:cTn id="33" dur="1000" fill="hold"/>
                                        <p:tgtEl>
                                          <p:spTgt spid="20483">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2048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0483">
                                            <p:txEl>
                                              <p:pRg st="5" end="5"/>
                                            </p:txEl>
                                          </p:spTgt>
                                        </p:tgtEl>
                                        <p:attrNameLst>
                                          <p:attrName>style.visibility</p:attrName>
                                        </p:attrNameLst>
                                      </p:cBhvr>
                                      <p:to>
                                        <p:strVal val="visible"/>
                                      </p:to>
                                    </p:set>
                                    <p:animEffect transition="in" filter="fade">
                                      <p:cBhvr>
                                        <p:cTn id="39" dur="1000"/>
                                        <p:tgtEl>
                                          <p:spTgt spid="20483">
                                            <p:txEl>
                                              <p:pRg st="5" end="5"/>
                                            </p:txEl>
                                          </p:spTgt>
                                        </p:tgtEl>
                                      </p:cBhvr>
                                    </p:animEffect>
                                    <p:anim calcmode="lin" valueType="num">
                                      <p:cBhvr>
                                        <p:cTn id="40" dur="1000" fill="hold"/>
                                        <p:tgtEl>
                                          <p:spTgt spid="20483">
                                            <p:txEl>
                                              <p:pRg st="5" end="5"/>
                                            </p:txEl>
                                          </p:spTgt>
                                        </p:tgtEl>
                                        <p:attrNameLst>
                                          <p:attrName>ppt_x</p:attrName>
                                        </p:attrNameLst>
                                      </p:cBhvr>
                                      <p:tavLst>
                                        <p:tav tm="0">
                                          <p:val>
                                            <p:strVal val="#ppt_x"/>
                                          </p:val>
                                        </p:tav>
                                        <p:tav tm="100000">
                                          <p:val>
                                            <p:strVal val="#ppt_x"/>
                                          </p:val>
                                        </p:tav>
                                      </p:tavLst>
                                    </p:anim>
                                    <p:anim calcmode="lin" valueType="num">
                                      <p:cBhvr>
                                        <p:cTn id="41" dur="1000" fill="hold"/>
                                        <p:tgtEl>
                                          <p:spTgt spid="2048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20483">
                                            <p:txEl>
                                              <p:pRg st="6" end="6"/>
                                            </p:txEl>
                                          </p:spTgt>
                                        </p:tgtEl>
                                        <p:attrNameLst>
                                          <p:attrName>style.visibility</p:attrName>
                                        </p:attrNameLst>
                                      </p:cBhvr>
                                      <p:to>
                                        <p:strVal val="visible"/>
                                      </p:to>
                                    </p:set>
                                    <p:animEffect transition="in" filter="fade">
                                      <p:cBhvr>
                                        <p:cTn id="46" dur="1000"/>
                                        <p:tgtEl>
                                          <p:spTgt spid="20483">
                                            <p:txEl>
                                              <p:pRg st="6" end="6"/>
                                            </p:txEl>
                                          </p:spTgt>
                                        </p:tgtEl>
                                      </p:cBhvr>
                                    </p:animEffect>
                                    <p:anim calcmode="lin" valueType="num">
                                      <p:cBhvr>
                                        <p:cTn id="47" dur="1000" fill="hold"/>
                                        <p:tgtEl>
                                          <p:spTgt spid="20483">
                                            <p:txEl>
                                              <p:pRg st="6" end="6"/>
                                            </p:txEl>
                                          </p:spTgt>
                                        </p:tgtEl>
                                        <p:attrNameLst>
                                          <p:attrName>ppt_x</p:attrName>
                                        </p:attrNameLst>
                                      </p:cBhvr>
                                      <p:tavLst>
                                        <p:tav tm="0">
                                          <p:val>
                                            <p:strVal val="#ppt_x"/>
                                          </p:val>
                                        </p:tav>
                                        <p:tav tm="100000">
                                          <p:val>
                                            <p:strVal val="#ppt_x"/>
                                          </p:val>
                                        </p:tav>
                                      </p:tavLst>
                                    </p:anim>
                                    <p:anim calcmode="lin" valueType="num">
                                      <p:cBhvr>
                                        <p:cTn id="48" dur="1000" fill="hold"/>
                                        <p:tgtEl>
                                          <p:spTgt spid="2048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subTitle" idx="1"/>
          </p:nvPr>
        </p:nvSpPr>
        <p:spPr>
          <a:xfrm>
            <a:off x="228600" y="228600"/>
            <a:ext cx="8686800" cy="6248400"/>
          </a:xfrm>
        </p:spPr>
        <p:txBody>
          <a:bodyPr/>
          <a:lstStyle/>
          <a:p>
            <a:pPr eaLnBrk="1" hangingPunct="1">
              <a:lnSpc>
                <a:spcPct val="90000"/>
              </a:lnSpc>
            </a:pPr>
            <a:r>
              <a:rPr lang="en-US" sz="4400" b="1"/>
              <a:t>Microscope Madness: </a:t>
            </a:r>
            <a:br>
              <a:rPr lang="en-US" sz="4400" b="1"/>
            </a:br>
            <a:r>
              <a:rPr lang="en-US" sz="4400" b="1"/>
              <a:t>Newspaper “e” Microscope Lab</a:t>
            </a:r>
          </a:p>
          <a:p>
            <a:pPr algn="l" eaLnBrk="1" hangingPunct="1">
              <a:lnSpc>
                <a:spcPct val="90000"/>
              </a:lnSpc>
            </a:pPr>
            <a:r>
              <a:rPr lang="en-US" sz="2400" b="1"/>
              <a:t>Hypothesis</a:t>
            </a:r>
            <a:r>
              <a:rPr lang="en-US" sz="2400"/>
              <a:t>:  </a:t>
            </a:r>
          </a:p>
          <a:p>
            <a:pPr algn="just"/>
            <a:r>
              <a:rPr lang="en-US" sz="2200"/>
              <a:t>We know that microscopes make images appear larger and more detailed.  What else do you think might happen to the image of the letter “e” when looked at through the microscope? </a:t>
            </a:r>
          </a:p>
          <a:p>
            <a:pPr algn="just"/>
            <a:endParaRPr lang="en-US" sz="2400"/>
          </a:p>
          <a:p>
            <a:pPr algn="just"/>
            <a:endParaRPr lang="en-US" sz="2400"/>
          </a:p>
          <a:p>
            <a:pPr algn="just"/>
            <a:endParaRPr lang="en-US" sz="2400"/>
          </a:p>
          <a:p>
            <a:pPr algn="just"/>
            <a:r>
              <a:rPr lang="en-US" sz="2400" b="1"/>
              <a:t>Data and Conclusions:</a:t>
            </a:r>
            <a:endParaRPr lang="en-US" sz="2400"/>
          </a:p>
          <a:p>
            <a:pPr algn="just"/>
            <a:r>
              <a:rPr lang="en-US" sz="2200"/>
              <a:t>Follow all directions on your handout and answer any questions that follow.  Be sure to draw what you SEE in the circles.  Science is all about communicating your observations in pictures and words, so it is important to be accurate and thoughtful when describing what you see.</a:t>
            </a:r>
          </a:p>
        </p:txBody>
      </p:sp>
      <p:grpSp>
        <p:nvGrpSpPr>
          <p:cNvPr id="20484" name="Group 8"/>
          <p:cNvGrpSpPr>
            <a:grpSpLocks/>
          </p:cNvGrpSpPr>
          <p:nvPr/>
        </p:nvGrpSpPr>
        <p:grpSpPr bwMode="auto">
          <a:xfrm>
            <a:off x="3124200" y="3166024"/>
            <a:ext cx="2971800" cy="914401"/>
            <a:chOff x="1440" y="1968"/>
            <a:chExt cx="2976" cy="912"/>
          </a:xfrm>
        </p:grpSpPr>
        <p:sp>
          <p:nvSpPr>
            <p:cNvPr id="20485" name="AutoShape 6"/>
            <p:cNvSpPr>
              <a:spLocks noChangeArrowheads="1"/>
            </p:cNvSpPr>
            <p:nvPr/>
          </p:nvSpPr>
          <p:spPr bwMode="auto">
            <a:xfrm>
              <a:off x="1440" y="1968"/>
              <a:ext cx="2976" cy="912"/>
            </a:xfrm>
            <a:prstGeom prst="flowChartProcess">
              <a:avLst/>
            </a:prstGeom>
            <a:solidFill>
              <a:srgbClr val="FFFFFF"/>
            </a:solidFill>
            <a:ln w="9525">
              <a:solidFill>
                <a:srgbClr val="000000"/>
              </a:solidFill>
              <a:miter lim="800000"/>
              <a:headEnd/>
              <a:tailEnd/>
            </a:ln>
          </p:spPr>
          <p:txBody>
            <a:bodyPr/>
            <a:lstStyle/>
            <a:p>
              <a:endParaRPr lang="en-US"/>
            </a:p>
          </p:txBody>
        </p:sp>
        <p:pic>
          <p:nvPicPr>
            <p:cNvPr id="2048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2880" y="2304"/>
              <a:ext cx="238" cy="2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0487" name="AutoShape 7"/>
            <p:cNvSpPr>
              <a:spLocks noChangeArrowheads="1"/>
            </p:cNvSpPr>
            <p:nvPr/>
          </p:nvSpPr>
          <p:spPr bwMode="auto">
            <a:xfrm>
              <a:off x="2448" y="2016"/>
              <a:ext cx="1008" cy="816"/>
            </a:xfrm>
            <a:prstGeom prst="flowChartProcess">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p>
          </p:txBody>
        </p:sp>
      </p:grpSp>
      <p:sp>
        <p:nvSpPr>
          <p:cNvPr id="8" name="TextBox 7"/>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extLst>
      <p:ext uri="{BB962C8B-B14F-4D97-AF65-F5344CB8AC3E}">
        <p14:creationId xmlns:p14="http://schemas.microsoft.com/office/powerpoint/2010/main" val="10519573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body" idx="1"/>
          </p:nvPr>
        </p:nvSpPr>
        <p:spPr>
          <a:xfrm>
            <a:off x="228600" y="228600"/>
            <a:ext cx="8686800" cy="5943600"/>
          </a:xfrm>
        </p:spPr>
        <p:txBody>
          <a:bodyPr/>
          <a:lstStyle/>
          <a:p>
            <a:pPr eaLnBrk="1" hangingPunct="1">
              <a:lnSpc>
                <a:spcPct val="80000"/>
              </a:lnSpc>
              <a:buFontTx/>
              <a:buNone/>
            </a:pPr>
            <a:r>
              <a:rPr lang="en-US" b="1"/>
              <a:t>What You Do:  Data and Conclusions</a:t>
            </a:r>
          </a:p>
          <a:p>
            <a:pPr lvl="0" algn="just">
              <a:buFont typeface="+mj-lt"/>
              <a:buAutoNum type="arabicPeriod"/>
            </a:pPr>
            <a:r>
              <a:rPr lang="en-US" sz="1800"/>
              <a:t>Using the COARSE adjustment knob with the microscope on </a:t>
            </a:r>
            <a:r>
              <a:rPr lang="en-US" sz="1800" b="1"/>
              <a:t>LOW </a:t>
            </a:r>
            <a:r>
              <a:rPr lang="en-US" sz="1800"/>
              <a:t>power, raise the stage until the “e” can be seen clearly.  Draw what you see below in the LOW POWER circle.  Change the nosepiece to </a:t>
            </a:r>
            <a:r>
              <a:rPr lang="en-US" sz="1800" b="1"/>
              <a:t>MED/HIGH</a:t>
            </a:r>
            <a:r>
              <a:rPr lang="en-US" sz="1800"/>
              <a:t> Power - you’ll notice the “e” is out of focus.  DO NOT TOUCH the Coarse Adjustment knob; instead use the </a:t>
            </a:r>
            <a:r>
              <a:rPr lang="en-US" sz="1800" b="1"/>
              <a:t>FINE </a:t>
            </a:r>
            <a:r>
              <a:rPr lang="en-US" sz="1800"/>
              <a:t>adjustment knob to sharpen your picture</a:t>
            </a:r>
            <a:r>
              <a:rPr lang="en-US" sz="1800" b="1"/>
              <a:t>.  </a:t>
            </a:r>
            <a:r>
              <a:rPr lang="en-US" sz="1800"/>
              <a:t>Draw what you see in the MED/HIGH power circle below.</a:t>
            </a:r>
            <a:r>
              <a:rPr lang="en-US" sz="1800" b="1"/>
              <a:t>  </a:t>
            </a:r>
            <a:endParaRPr lang="en-US" sz="1800"/>
          </a:p>
          <a:p>
            <a:pPr lvl="0" algn="just">
              <a:buFont typeface="+mj-lt"/>
              <a:buAutoNum type="arabicPeriod"/>
            </a:pPr>
            <a:endParaRPr lang="en-US" sz="1800"/>
          </a:p>
          <a:p>
            <a:pPr lvl="0" algn="just">
              <a:buFont typeface="+mj-lt"/>
              <a:buAutoNum type="arabicPeriod"/>
            </a:pPr>
            <a:r>
              <a:rPr lang="en-US" sz="1800"/>
              <a:t>Answer the questions that follow.</a:t>
            </a:r>
          </a:p>
          <a:p>
            <a:pPr lvl="0" algn="just">
              <a:buFont typeface="+mj-lt"/>
              <a:buAutoNum type="arabicPeriod"/>
            </a:pPr>
            <a:endParaRPr lang="en-US" sz="1800"/>
          </a:p>
          <a:p>
            <a:pPr lvl="0" algn="just">
              <a:buFont typeface="+mj-lt"/>
              <a:buAutoNum type="arabicPeriod"/>
            </a:pPr>
            <a:r>
              <a:rPr lang="en-US" sz="1800"/>
              <a:t>Looking through the EYEPIECE, move the slide to the </a:t>
            </a:r>
            <a:r>
              <a:rPr lang="en-US" sz="1800" b="1"/>
              <a:t>UPPER RIGHT</a:t>
            </a:r>
            <a:r>
              <a:rPr lang="en-US" sz="1800"/>
              <a:t> area of the stage.  What direction does the image move through the eyepiece?  Use an arrow in the circle below to indicate the direction of movement.  Explain why this happened.</a:t>
            </a:r>
          </a:p>
          <a:p>
            <a:pPr lvl="0" algn="just">
              <a:buFont typeface="+mj-lt"/>
              <a:buAutoNum type="arabicPeriod"/>
            </a:pPr>
            <a:endParaRPr lang="en-US" sz="1800"/>
          </a:p>
          <a:p>
            <a:pPr lvl="0" algn="just">
              <a:buFont typeface="+mj-lt"/>
              <a:buAutoNum type="arabicPeriod"/>
            </a:pPr>
            <a:r>
              <a:rPr lang="en-US" sz="1800"/>
              <a:t>Answer the questions that follow.</a:t>
            </a:r>
          </a:p>
          <a:p>
            <a:pPr lvl="0" algn="just">
              <a:buFont typeface="+mj-lt"/>
              <a:buAutoNum type="arabicPeriod"/>
            </a:pPr>
            <a:endParaRPr lang="en-US" sz="1800"/>
          </a:p>
          <a:p>
            <a:pPr lvl="0" algn="just">
              <a:buFont typeface="+mj-lt"/>
              <a:buAutoNum type="arabicPeriod"/>
            </a:pPr>
            <a:r>
              <a:rPr lang="en-US" sz="1800"/>
              <a:t>Rotate the iris diaphragm in a clockwise motion.  </a:t>
            </a:r>
          </a:p>
          <a:p>
            <a:pPr lvl="0" algn="just">
              <a:buFont typeface="+mj-lt"/>
              <a:buAutoNum type="arabicPeriod"/>
            </a:pPr>
            <a:endParaRPr lang="en-US" sz="1800"/>
          </a:p>
          <a:p>
            <a:pPr lvl="0" algn="just">
              <a:buFont typeface="+mj-lt"/>
              <a:buAutoNum type="arabicPeriod"/>
            </a:pPr>
            <a:r>
              <a:rPr lang="en-US" sz="1800"/>
              <a:t>Answer the questions that follow.</a:t>
            </a:r>
          </a:p>
        </p:txBody>
      </p:sp>
      <p:sp>
        <p:nvSpPr>
          <p:cNvPr id="3" name="TextBox 2"/>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pic>
        <p:nvPicPr>
          <p:cNvPr id="18435" name="Picture 3" descr="C:\Users\mzaher\AppData\Local\Microsoft\Windows\Temporary Internet Files\Content.IE5\I4ZGXQU2\MP900400379[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86828" y="4189013"/>
            <a:ext cx="3520440" cy="234604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0855455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subTitle" idx="1"/>
          </p:nvPr>
        </p:nvSpPr>
        <p:spPr>
          <a:xfrm>
            <a:off x="228600" y="152400"/>
            <a:ext cx="4953000" cy="6477001"/>
          </a:xfrm>
        </p:spPr>
        <p:txBody>
          <a:bodyPr/>
          <a:lstStyle/>
          <a:p>
            <a:pPr eaLnBrk="1" hangingPunct="1">
              <a:lnSpc>
                <a:spcPct val="90000"/>
              </a:lnSpc>
            </a:pPr>
            <a:r>
              <a:rPr lang="en-US" sz="4400" b="1"/>
              <a:t>Cell Organelles: Animal or Plant?</a:t>
            </a:r>
          </a:p>
          <a:p>
            <a:pPr algn="just" eaLnBrk="1" hangingPunct="1">
              <a:lnSpc>
                <a:spcPct val="90000"/>
              </a:lnSpc>
            </a:pPr>
            <a:r>
              <a:rPr lang="en-US" sz="2400" b="1"/>
              <a:t>Objective:  </a:t>
            </a:r>
            <a:r>
              <a:rPr lang="en-US" sz="2200"/>
              <a:t>To compare various plant and animal cells.</a:t>
            </a:r>
          </a:p>
          <a:p>
            <a:pPr algn="just"/>
            <a:r>
              <a:rPr lang="en-US" sz="2400" b="1"/>
              <a:t>Hypothesis: </a:t>
            </a:r>
            <a:r>
              <a:rPr lang="en-US" sz="2200"/>
              <a:t>What structures would you look for once you mounted the specimen on a slide and viewed it under the microscope?</a:t>
            </a:r>
          </a:p>
          <a:p>
            <a:pPr algn="just"/>
            <a:r>
              <a:rPr lang="en-US" sz="2400" b="1"/>
              <a:t>What You Do:  </a:t>
            </a:r>
          </a:p>
          <a:p>
            <a:pPr marL="457200" lvl="0" indent="-457200" algn="just">
              <a:buFont typeface="+mj-lt"/>
              <a:buAutoNum type="arabicPeriod"/>
            </a:pPr>
            <a:r>
              <a:rPr lang="en-US" sz="2200"/>
              <a:t>Using your knowledge of using a microscope, follow the directions indicated for each section of this lab.  </a:t>
            </a:r>
          </a:p>
          <a:p>
            <a:pPr marL="457200" lvl="0" indent="-457200" algn="just">
              <a:buFont typeface="+mj-lt"/>
              <a:buAutoNum type="arabicPeriod"/>
            </a:pPr>
            <a:r>
              <a:rPr lang="en-US" sz="2200"/>
              <a:t>Draw what you see in the circles provided for each prepared slide.  </a:t>
            </a:r>
          </a:p>
          <a:p>
            <a:pPr marL="457200" lvl="0" indent="-457200" algn="just">
              <a:buFont typeface="+mj-lt"/>
              <a:buAutoNum type="arabicPeriod"/>
            </a:pPr>
            <a:r>
              <a:rPr lang="en-US" sz="2200"/>
              <a:t>When complete, answer the conclusion questions.</a:t>
            </a:r>
          </a:p>
        </p:txBody>
      </p:sp>
      <p:sp>
        <p:nvSpPr>
          <p:cNvPr id="8" name="TextBox 7"/>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pic>
        <p:nvPicPr>
          <p:cNvPr id="5" name="Picture 4" descr="http://images.clipart.com/thw/thw11/CL/5433_2005010014/000803_1076_01/21069719.thb.jpg?000803_1076_0163_v__v"/>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295400"/>
            <a:ext cx="3695700" cy="4191000"/>
          </a:xfrm>
          <a:prstGeom prst="rect">
            <a:avLst/>
          </a:prstGeom>
          <a:noFill/>
          <a:ln>
            <a:noFill/>
          </a:ln>
        </p:spPr>
      </p:pic>
    </p:spTree>
    <p:extLst>
      <p:ext uri="{BB962C8B-B14F-4D97-AF65-F5344CB8AC3E}">
        <p14:creationId xmlns:p14="http://schemas.microsoft.com/office/powerpoint/2010/main" val="11432008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subTitle" idx="1"/>
          </p:nvPr>
        </p:nvSpPr>
        <p:spPr>
          <a:xfrm>
            <a:off x="228600" y="150912"/>
            <a:ext cx="6066972" cy="6478488"/>
          </a:xfrm>
        </p:spPr>
        <p:txBody>
          <a:bodyPr/>
          <a:lstStyle/>
          <a:p>
            <a:pPr eaLnBrk="1" hangingPunct="1">
              <a:lnSpc>
                <a:spcPct val="90000"/>
              </a:lnSpc>
            </a:pPr>
            <a:r>
              <a:rPr lang="en-US" sz="4400" b="1"/>
              <a:t>Cell Organelles: Animal or Plant?</a:t>
            </a:r>
          </a:p>
          <a:p>
            <a:r>
              <a:rPr lang="en-US" sz="2400"/>
              <a:t>Animal Cell 1: </a:t>
            </a:r>
            <a:r>
              <a:rPr lang="en-US" sz="2400" b="1" u="sng"/>
              <a:t>Human Cheek Cell  </a:t>
            </a:r>
          </a:p>
        </p:txBody>
      </p:sp>
      <p:sp>
        <p:nvSpPr>
          <p:cNvPr id="8" name="TextBox 7"/>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pic>
        <p:nvPicPr>
          <p:cNvPr id="9" name="Picture 8" descr="C:\Users\mzaher\AppData\Local\Microsoft\Windows\Temporary Internet Files\Content.IE5\E3UR9CZ6\MC900185335[1].wm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95572" y="714828"/>
            <a:ext cx="2591435" cy="5410200"/>
          </a:xfrm>
          <a:prstGeom prst="rect">
            <a:avLst/>
          </a:prstGeom>
          <a:noFill/>
          <a:ln>
            <a:noFill/>
          </a:ln>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59492" t="19457" r="12988" b="53131"/>
          <a:stretch/>
        </p:blipFill>
        <p:spPr>
          <a:xfrm>
            <a:off x="685800" y="1905000"/>
            <a:ext cx="5104232" cy="4802088"/>
          </a:xfrm>
          <a:prstGeom prst="ellipse">
            <a:avLst/>
          </a:prstGeom>
        </p:spPr>
      </p:pic>
      <p:sp>
        <p:nvSpPr>
          <p:cNvPr id="3" name="Donut 2"/>
          <p:cNvSpPr/>
          <p:nvPr/>
        </p:nvSpPr>
        <p:spPr>
          <a:xfrm>
            <a:off x="2133600" y="4085772"/>
            <a:ext cx="2209800" cy="2162628"/>
          </a:xfrm>
          <a:prstGeom prst="donut">
            <a:avLst>
              <a:gd name="adj" fmla="val 5103"/>
            </a:avLst>
          </a:prstGeom>
          <a:solidFill>
            <a:srgbClr val="FF66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6" name="Straight Arrow Connector 5"/>
          <p:cNvCxnSpPr/>
          <p:nvPr/>
        </p:nvCxnSpPr>
        <p:spPr>
          <a:xfrm>
            <a:off x="1828800" y="4800600"/>
            <a:ext cx="1295400" cy="366486"/>
          </a:xfrm>
          <a:prstGeom prst="straightConnector1">
            <a:avLst/>
          </a:prstGeom>
          <a:ln>
            <a:solidFill>
              <a:schemeClr val="accent4"/>
            </a:solidFill>
            <a:tailEnd type="arrow"/>
          </a:ln>
        </p:spPr>
        <p:style>
          <a:lnRef idx="3">
            <a:schemeClr val="accent4"/>
          </a:lnRef>
          <a:fillRef idx="0">
            <a:schemeClr val="accent4"/>
          </a:fillRef>
          <a:effectRef idx="2">
            <a:schemeClr val="accent4"/>
          </a:effectRef>
          <a:fontRef idx="minor">
            <a:schemeClr val="tx1"/>
          </a:fontRef>
        </p:style>
      </p:cxnSp>
      <p:cxnSp>
        <p:nvCxnSpPr>
          <p:cNvPr id="12" name="Straight Arrow Connector 11"/>
          <p:cNvCxnSpPr/>
          <p:nvPr/>
        </p:nvCxnSpPr>
        <p:spPr>
          <a:xfrm flipH="1">
            <a:off x="3897406" y="4589817"/>
            <a:ext cx="1055594" cy="957949"/>
          </a:xfrm>
          <a:prstGeom prst="straightConnector1">
            <a:avLst/>
          </a:prstGeom>
          <a:ln>
            <a:solidFill>
              <a:schemeClr val="accent4"/>
            </a:solidFill>
            <a:tailEnd type="arrow"/>
          </a:ln>
        </p:spPr>
        <p:style>
          <a:lnRef idx="3">
            <a:schemeClr val="accent4"/>
          </a:lnRef>
          <a:fillRef idx="0">
            <a:schemeClr val="accent4"/>
          </a:fillRef>
          <a:effectRef idx="2">
            <a:schemeClr val="accent4"/>
          </a:effectRef>
          <a:fontRef idx="minor">
            <a:schemeClr val="tx1"/>
          </a:fontRef>
        </p:style>
      </p:cxnSp>
      <p:cxnSp>
        <p:nvCxnSpPr>
          <p:cNvPr id="13" name="Straight Arrow Connector 12"/>
          <p:cNvCxnSpPr/>
          <p:nvPr/>
        </p:nvCxnSpPr>
        <p:spPr>
          <a:xfrm flipH="1">
            <a:off x="3451412" y="3657600"/>
            <a:ext cx="891988" cy="932217"/>
          </a:xfrm>
          <a:prstGeom prst="straightConnector1">
            <a:avLst/>
          </a:prstGeom>
          <a:ln>
            <a:solidFill>
              <a:schemeClr val="accent4"/>
            </a:solidFill>
            <a:tailEnd type="arrow"/>
          </a:ln>
        </p:spPr>
        <p:style>
          <a:lnRef idx="3">
            <a:schemeClr val="accent4"/>
          </a:lnRef>
          <a:fillRef idx="0">
            <a:schemeClr val="accent4"/>
          </a:fillRef>
          <a:effectRef idx="2">
            <a:schemeClr val="accent4"/>
          </a:effectRef>
          <a:fontRef idx="minor">
            <a:schemeClr val="tx1"/>
          </a:fontRef>
        </p:style>
      </p:cxnSp>
      <p:sp>
        <p:nvSpPr>
          <p:cNvPr id="15" name="TextBox 14"/>
          <p:cNvSpPr txBox="1"/>
          <p:nvPr/>
        </p:nvSpPr>
        <p:spPr>
          <a:xfrm>
            <a:off x="381000" y="4419600"/>
            <a:ext cx="2743200" cy="369332"/>
          </a:xfrm>
          <a:prstGeom prst="rect">
            <a:avLst/>
          </a:prstGeom>
          <a:noFill/>
        </p:spPr>
        <p:txBody>
          <a:bodyPr wrap="square" rtlCol="0">
            <a:spAutoFit/>
          </a:bodyPr>
          <a:lstStyle/>
          <a:p>
            <a:pPr algn="ctr"/>
            <a:r>
              <a:rPr lang="en-US" b="1"/>
              <a:t>Here’s the Nucleus…</a:t>
            </a:r>
          </a:p>
        </p:txBody>
      </p:sp>
      <p:sp>
        <p:nvSpPr>
          <p:cNvPr id="17" name="TextBox 16"/>
          <p:cNvSpPr txBox="1"/>
          <p:nvPr/>
        </p:nvSpPr>
        <p:spPr>
          <a:xfrm>
            <a:off x="3124200" y="3235262"/>
            <a:ext cx="2743200" cy="369332"/>
          </a:xfrm>
          <a:prstGeom prst="rect">
            <a:avLst/>
          </a:prstGeom>
          <a:noFill/>
        </p:spPr>
        <p:txBody>
          <a:bodyPr wrap="square" rtlCol="0">
            <a:spAutoFit/>
          </a:bodyPr>
          <a:lstStyle/>
          <a:p>
            <a:pPr algn="ctr"/>
            <a:r>
              <a:rPr lang="en-US" b="1"/>
              <a:t>Here’s the Cytoplasm…</a:t>
            </a:r>
          </a:p>
        </p:txBody>
      </p:sp>
      <p:sp>
        <p:nvSpPr>
          <p:cNvPr id="18" name="TextBox 17"/>
          <p:cNvSpPr txBox="1"/>
          <p:nvPr/>
        </p:nvSpPr>
        <p:spPr>
          <a:xfrm>
            <a:off x="4038600" y="4177496"/>
            <a:ext cx="3200400" cy="369332"/>
          </a:xfrm>
          <a:prstGeom prst="rect">
            <a:avLst/>
          </a:prstGeom>
          <a:noFill/>
        </p:spPr>
        <p:txBody>
          <a:bodyPr wrap="square" rtlCol="0">
            <a:spAutoFit/>
          </a:bodyPr>
          <a:lstStyle/>
          <a:p>
            <a:pPr algn="ctr"/>
            <a:r>
              <a:rPr lang="en-US" b="1"/>
              <a:t>And the Cell Membrane…</a:t>
            </a:r>
          </a:p>
        </p:txBody>
      </p:sp>
      <p:sp>
        <p:nvSpPr>
          <p:cNvPr id="20" name="TextBox 19"/>
          <p:cNvSpPr txBox="1"/>
          <p:nvPr/>
        </p:nvSpPr>
        <p:spPr>
          <a:xfrm>
            <a:off x="3077243" y="6248400"/>
            <a:ext cx="3200400" cy="369332"/>
          </a:xfrm>
          <a:prstGeom prst="rect">
            <a:avLst/>
          </a:prstGeom>
          <a:noFill/>
        </p:spPr>
        <p:txBody>
          <a:bodyPr wrap="square" rtlCol="0">
            <a:spAutoFit/>
          </a:bodyPr>
          <a:lstStyle/>
          <a:p>
            <a:pPr algn="ctr"/>
            <a:r>
              <a:rPr lang="en-US" b="1"/>
              <a:t>This is ONE CELL!</a:t>
            </a:r>
          </a:p>
        </p:txBody>
      </p:sp>
    </p:spTree>
    <p:extLst>
      <p:ext uri="{BB962C8B-B14F-4D97-AF65-F5344CB8AC3E}">
        <p14:creationId xmlns:p14="http://schemas.microsoft.com/office/powerpoint/2010/main" val="1127838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p:bldP spid="17" grpId="0"/>
      <p:bldP spid="18" grpId="0"/>
      <p:bldP spid="20"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subTitle" idx="1"/>
          </p:nvPr>
        </p:nvSpPr>
        <p:spPr>
          <a:xfrm>
            <a:off x="228600" y="150912"/>
            <a:ext cx="6066972" cy="6478488"/>
          </a:xfrm>
        </p:spPr>
        <p:txBody>
          <a:bodyPr/>
          <a:lstStyle/>
          <a:p>
            <a:pPr eaLnBrk="1" hangingPunct="1">
              <a:lnSpc>
                <a:spcPct val="90000"/>
              </a:lnSpc>
            </a:pPr>
            <a:r>
              <a:rPr lang="en-US" sz="4400" b="1"/>
              <a:t>Cell Organelles: Animal or Plant?</a:t>
            </a:r>
          </a:p>
          <a:p>
            <a:r>
              <a:rPr lang="en-US" sz="2400"/>
              <a:t>Plant Cell 1: </a:t>
            </a:r>
            <a:r>
              <a:rPr lang="en-US" sz="2400" b="1" u="sng"/>
              <a:t>Elodea</a:t>
            </a:r>
          </a:p>
        </p:txBody>
      </p:sp>
      <p:sp>
        <p:nvSpPr>
          <p:cNvPr id="8" name="TextBox 7"/>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pic>
        <p:nvPicPr>
          <p:cNvPr id="9" name="Picture 8" descr="C:\Users\mzaher\AppData\Local\Microsoft\Windows\Temporary Internet Files\Content.IE5\E3UR9CZ6\MC900185335[1].wm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95572" y="714828"/>
            <a:ext cx="2591435" cy="5410200"/>
          </a:xfrm>
          <a:prstGeom prst="rect">
            <a:avLst/>
          </a:prstGeom>
          <a:noFill/>
          <a:ln>
            <a:noFill/>
          </a:ln>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41220" t="5010" r="24448" b="64465"/>
          <a:stretch/>
        </p:blipFill>
        <p:spPr>
          <a:xfrm>
            <a:off x="762000" y="1905000"/>
            <a:ext cx="5205524" cy="4802088"/>
          </a:xfrm>
          <a:prstGeom prst="ellipse">
            <a:avLst/>
          </a:prstGeom>
        </p:spPr>
      </p:pic>
      <p:sp>
        <p:nvSpPr>
          <p:cNvPr id="4" name="Frame 3"/>
          <p:cNvSpPr/>
          <p:nvPr/>
        </p:nvSpPr>
        <p:spPr>
          <a:xfrm rot="18552934">
            <a:off x="1895143" y="2222831"/>
            <a:ext cx="1443297" cy="2228387"/>
          </a:xfrm>
          <a:prstGeom prst="frame">
            <a:avLst>
              <a:gd name="adj1" fmla="val 9384"/>
            </a:avLst>
          </a:prstGeom>
          <a:solidFill>
            <a:srgbClr val="FF66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7" name="Straight Arrow Connector 6"/>
          <p:cNvCxnSpPr/>
          <p:nvPr/>
        </p:nvCxnSpPr>
        <p:spPr>
          <a:xfrm>
            <a:off x="1104900" y="3291114"/>
            <a:ext cx="1295400" cy="366486"/>
          </a:xfrm>
          <a:prstGeom prst="straightConnector1">
            <a:avLst/>
          </a:prstGeom>
          <a:ln>
            <a:solidFill>
              <a:schemeClr val="accent4"/>
            </a:solidFill>
            <a:tailEnd type="arrow"/>
          </a:ln>
        </p:spPr>
        <p:style>
          <a:lnRef idx="3">
            <a:schemeClr val="accent4"/>
          </a:lnRef>
          <a:fillRef idx="0">
            <a:schemeClr val="accent4"/>
          </a:fillRef>
          <a:effectRef idx="2">
            <a:schemeClr val="accent4"/>
          </a:effectRef>
          <a:fontRef idx="minor">
            <a:schemeClr val="tx1"/>
          </a:fontRef>
        </p:style>
      </p:cxnSp>
      <p:cxnSp>
        <p:nvCxnSpPr>
          <p:cNvPr id="10" name="Straight Arrow Connector 9"/>
          <p:cNvCxnSpPr/>
          <p:nvPr/>
        </p:nvCxnSpPr>
        <p:spPr>
          <a:xfrm flipH="1" flipV="1">
            <a:off x="3048000" y="4038600"/>
            <a:ext cx="1143000" cy="1066799"/>
          </a:xfrm>
          <a:prstGeom prst="straightConnector1">
            <a:avLst/>
          </a:prstGeom>
          <a:ln>
            <a:solidFill>
              <a:schemeClr val="accent4"/>
            </a:solidFill>
            <a:tailEnd type="arrow"/>
          </a:ln>
        </p:spPr>
        <p:style>
          <a:lnRef idx="3">
            <a:schemeClr val="accent4"/>
          </a:lnRef>
          <a:fillRef idx="0">
            <a:schemeClr val="accent4"/>
          </a:fillRef>
          <a:effectRef idx="2">
            <a:schemeClr val="accent4"/>
          </a:effectRef>
          <a:fontRef idx="minor">
            <a:schemeClr val="tx1"/>
          </a:fontRef>
        </p:style>
      </p:cxnSp>
      <p:cxnSp>
        <p:nvCxnSpPr>
          <p:cNvPr id="11" name="Straight Arrow Connector 10"/>
          <p:cNvCxnSpPr/>
          <p:nvPr/>
        </p:nvCxnSpPr>
        <p:spPr>
          <a:xfrm flipH="1" flipV="1">
            <a:off x="3146612" y="3487804"/>
            <a:ext cx="1349188" cy="169796"/>
          </a:xfrm>
          <a:prstGeom prst="straightConnector1">
            <a:avLst/>
          </a:prstGeom>
          <a:ln>
            <a:solidFill>
              <a:schemeClr val="accent4"/>
            </a:solidFill>
            <a:tailEnd type="arrow"/>
          </a:ln>
        </p:spPr>
        <p:style>
          <a:lnRef idx="3">
            <a:schemeClr val="accent4"/>
          </a:lnRef>
          <a:fillRef idx="0">
            <a:schemeClr val="accent4"/>
          </a:fillRef>
          <a:effectRef idx="2">
            <a:schemeClr val="accent4"/>
          </a:effectRef>
          <a:fontRef idx="minor">
            <a:schemeClr val="tx1"/>
          </a:fontRef>
        </p:style>
      </p:cxnSp>
      <p:sp>
        <p:nvSpPr>
          <p:cNvPr id="12" name="TextBox 11"/>
          <p:cNvSpPr txBox="1"/>
          <p:nvPr/>
        </p:nvSpPr>
        <p:spPr>
          <a:xfrm>
            <a:off x="152400" y="2856965"/>
            <a:ext cx="2743200" cy="369332"/>
          </a:xfrm>
          <a:prstGeom prst="rect">
            <a:avLst/>
          </a:prstGeom>
          <a:noFill/>
        </p:spPr>
        <p:txBody>
          <a:bodyPr wrap="square" rtlCol="0">
            <a:spAutoFit/>
          </a:bodyPr>
          <a:lstStyle/>
          <a:p>
            <a:pPr algn="ctr"/>
            <a:r>
              <a:rPr lang="en-US" b="1"/>
              <a:t>Here’s the Nucleus…</a:t>
            </a:r>
          </a:p>
        </p:txBody>
      </p:sp>
      <p:sp>
        <p:nvSpPr>
          <p:cNvPr id="13" name="TextBox 12"/>
          <p:cNvSpPr txBox="1"/>
          <p:nvPr/>
        </p:nvSpPr>
        <p:spPr>
          <a:xfrm>
            <a:off x="4495800" y="3516868"/>
            <a:ext cx="2743200" cy="369332"/>
          </a:xfrm>
          <a:prstGeom prst="rect">
            <a:avLst/>
          </a:prstGeom>
          <a:noFill/>
        </p:spPr>
        <p:txBody>
          <a:bodyPr wrap="square" rtlCol="0">
            <a:spAutoFit/>
          </a:bodyPr>
          <a:lstStyle/>
          <a:p>
            <a:pPr algn="ctr"/>
            <a:r>
              <a:rPr lang="en-US" b="1"/>
              <a:t>Here’s the Cytoplasm…</a:t>
            </a:r>
          </a:p>
        </p:txBody>
      </p:sp>
      <p:sp>
        <p:nvSpPr>
          <p:cNvPr id="14" name="TextBox 13"/>
          <p:cNvSpPr txBox="1"/>
          <p:nvPr/>
        </p:nvSpPr>
        <p:spPr>
          <a:xfrm>
            <a:off x="3086208" y="5105400"/>
            <a:ext cx="3200400" cy="369332"/>
          </a:xfrm>
          <a:prstGeom prst="rect">
            <a:avLst/>
          </a:prstGeom>
          <a:noFill/>
        </p:spPr>
        <p:txBody>
          <a:bodyPr wrap="square" rtlCol="0">
            <a:spAutoFit/>
          </a:bodyPr>
          <a:lstStyle/>
          <a:p>
            <a:pPr algn="ctr"/>
            <a:r>
              <a:rPr lang="en-US" b="1"/>
              <a:t>The Cell Membrane…</a:t>
            </a:r>
          </a:p>
        </p:txBody>
      </p:sp>
      <p:sp>
        <p:nvSpPr>
          <p:cNvPr id="15" name="TextBox 14"/>
          <p:cNvSpPr txBox="1"/>
          <p:nvPr/>
        </p:nvSpPr>
        <p:spPr>
          <a:xfrm>
            <a:off x="3077243" y="2025134"/>
            <a:ext cx="3200400" cy="369332"/>
          </a:xfrm>
          <a:prstGeom prst="rect">
            <a:avLst/>
          </a:prstGeom>
          <a:noFill/>
        </p:spPr>
        <p:txBody>
          <a:bodyPr wrap="square" rtlCol="0">
            <a:spAutoFit/>
          </a:bodyPr>
          <a:lstStyle/>
          <a:p>
            <a:pPr algn="ctr"/>
            <a:r>
              <a:rPr lang="en-US" b="1"/>
              <a:t>This is ONE CELL!</a:t>
            </a:r>
          </a:p>
        </p:txBody>
      </p:sp>
      <p:cxnSp>
        <p:nvCxnSpPr>
          <p:cNvPr id="17" name="Straight Arrow Connector 16"/>
          <p:cNvCxnSpPr/>
          <p:nvPr/>
        </p:nvCxnSpPr>
        <p:spPr>
          <a:xfrm flipH="1" flipV="1">
            <a:off x="3297148" y="3976632"/>
            <a:ext cx="1482903" cy="384873"/>
          </a:xfrm>
          <a:prstGeom prst="straightConnector1">
            <a:avLst/>
          </a:prstGeom>
          <a:ln>
            <a:solidFill>
              <a:schemeClr val="accent4"/>
            </a:solidFill>
            <a:tailEnd type="arrow"/>
          </a:ln>
        </p:spPr>
        <p:style>
          <a:lnRef idx="3">
            <a:schemeClr val="accent4"/>
          </a:lnRef>
          <a:fillRef idx="0">
            <a:schemeClr val="accent4"/>
          </a:fillRef>
          <a:effectRef idx="2">
            <a:schemeClr val="accent4"/>
          </a:effectRef>
          <a:fontRef idx="minor">
            <a:schemeClr val="tx1"/>
          </a:fontRef>
        </p:style>
      </p:cxnSp>
      <p:sp>
        <p:nvSpPr>
          <p:cNvPr id="18" name="TextBox 17"/>
          <p:cNvSpPr txBox="1"/>
          <p:nvPr/>
        </p:nvSpPr>
        <p:spPr>
          <a:xfrm>
            <a:off x="4059148" y="4361505"/>
            <a:ext cx="3200400" cy="369332"/>
          </a:xfrm>
          <a:prstGeom prst="rect">
            <a:avLst/>
          </a:prstGeom>
          <a:noFill/>
        </p:spPr>
        <p:txBody>
          <a:bodyPr wrap="square" rtlCol="0">
            <a:spAutoFit/>
          </a:bodyPr>
          <a:lstStyle/>
          <a:p>
            <a:pPr algn="ctr"/>
            <a:r>
              <a:rPr lang="en-US" b="1"/>
              <a:t>And the Cell Wall…</a:t>
            </a:r>
          </a:p>
        </p:txBody>
      </p:sp>
    </p:spTree>
    <p:extLst>
      <p:ext uri="{BB962C8B-B14F-4D97-AF65-F5344CB8AC3E}">
        <p14:creationId xmlns:p14="http://schemas.microsoft.com/office/powerpoint/2010/main" val="3448109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P spid="13" grpId="0"/>
      <p:bldP spid="14" grpId="0"/>
      <p:bldP spid="15" grpId="0"/>
      <p:bldP spid="18"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subTitle" idx="1"/>
          </p:nvPr>
        </p:nvSpPr>
        <p:spPr>
          <a:xfrm>
            <a:off x="228600" y="150912"/>
            <a:ext cx="6066972" cy="6478488"/>
          </a:xfrm>
        </p:spPr>
        <p:txBody>
          <a:bodyPr/>
          <a:lstStyle/>
          <a:p>
            <a:pPr eaLnBrk="1" hangingPunct="1">
              <a:lnSpc>
                <a:spcPct val="90000"/>
              </a:lnSpc>
            </a:pPr>
            <a:r>
              <a:rPr lang="en-US" sz="4400" b="1"/>
              <a:t>Cell Organelles: Animal or Plant?</a:t>
            </a:r>
          </a:p>
          <a:p>
            <a:r>
              <a:rPr lang="en-US" sz="2400"/>
              <a:t>Animal Cell 2: </a:t>
            </a:r>
            <a:r>
              <a:rPr lang="en-US" sz="2400" b="1" u="sng"/>
              <a:t>Liver of </a:t>
            </a:r>
            <a:r>
              <a:rPr lang="en-US" sz="2400" b="1" u="sng" err="1"/>
              <a:t>Salamandra</a:t>
            </a:r>
            <a:endParaRPr lang="en-US" sz="2400" b="1" u="sng"/>
          </a:p>
        </p:txBody>
      </p:sp>
      <p:sp>
        <p:nvSpPr>
          <p:cNvPr id="8" name="TextBox 7"/>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pic>
        <p:nvPicPr>
          <p:cNvPr id="9" name="Picture 8" descr="C:\Users\mzaher\AppData\Local\Microsoft\Windows\Temporary Internet Files\Content.IE5\E3UR9CZ6\MC900185335[1].wm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95572" y="714828"/>
            <a:ext cx="2591435" cy="5410200"/>
          </a:xfrm>
          <a:prstGeom prst="rect">
            <a:avLst/>
          </a:prstGeom>
          <a:noFill/>
          <a:ln>
            <a:noFill/>
          </a:ln>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50000" t="59048" r="2085" b="-1"/>
          <a:stretch/>
        </p:blipFill>
        <p:spPr>
          <a:xfrm>
            <a:off x="685800" y="1905000"/>
            <a:ext cx="5181600" cy="4802088"/>
          </a:xfrm>
          <a:prstGeom prst="ellipse">
            <a:avLst/>
          </a:prstGeom>
        </p:spPr>
      </p:pic>
    </p:spTree>
    <p:extLst>
      <p:ext uri="{BB962C8B-B14F-4D97-AF65-F5344CB8AC3E}">
        <p14:creationId xmlns:p14="http://schemas.microsoft.com/office/powerpoint/2010/main" val="388203290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subTitle" idx="1"/>
          </p:nvPr>
        </p:nvSpPr>
        <p:spPr>
          <a:xfrm>
            <a:off x="228600" y="150912"/>
            <a:ext cx="6066972" cy="6478488"/>
          </a:xfrm>
        </p:spPr>
        <p:txBody>
          <a:bodyPr/>
          <a:lstStyle/>
          <a:p>
            <a:pPr eaLnBrk="1" hangingPunct="1">
              <a:lnSpc>
                <a:spcPct val="90000"/>
              </a:lnSpc>
            </a:pPr>
            <a:r>
              <a:rPr lang="en-US" sz="4400" b="1"/>
              <a:t>Cell Organelles: Animal or Plant?</a:t>
            </a:r>
          </a:p>
          <a:p>
            <a:r>
              <a:rPr lang="en-US" sz="2400"/>
              <a:t>Plant Cell 2: </a:t>
            </a:r>
            <a:r>
              <a:rPr lang="en-US" sz="2400" b="1" u="sng"/>
              <a:t>Allium </a:t>
            </a:r>
            <a:r>
              <a:rPr lang="en-US" sz="2400" b="1" u="sng" err="1"/>
              <a:t>cepa</a:t>
            </a:r>
            <a:r>
              <a:rPr lang="en-US" sz="2400" b="1" u="sng"/>
              <a:t> – Onion root tip</a:t>
            </a:r>
          </a:p>
        </p:txBody>
      </p:sp>
      <p:sp>
        <p:nvSpPr>
          <p:cNvPr id="8" name="TextBox 7"/>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pic>
        <p:nvPicPr>
          <p:cNvPr id="9" name="Picture 8" descr="C:\Users\mzaher\AppData\Local\Microsoft\Windows\Temporary Internet Files\Content.IE5\E3UR9CZ6\MC900185335[1].wm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95572" y="714828"/>
            <a:ext cx="2591435" cy="5410200"/>
          </a:xfrm>
          <a:prstGeom prst="rect">
            <a:avLst/>
          </a:prstGeom>
          <a:noFill/>
          <a:ln>
            <a:noFill/>
          </a:ln>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1736" t="10424" r="14778" b="22115"/>
          <a:stretch/>
        </p:blipFill>
        <p:spPr>
          <a:xfrm>
            <a:off x="696686" y="1905000"/>
            <a:ext cx="5323114" cy="4802088"/>
          </a:xfrm>
          <a:prstGeom prst="ellipse">
            <a:avLst/>
          </a:prstGeom>
        </p:spPr>
      </p:pic>
    </p:spTree>
    <p:extLst>
      <p:ext uri="{BB962C8B-B14F-4D97-AF65-F5344CB8AC3E}">
        <p14:creationId xmlns:p14="http://schemas.microsoft.com/office/powerpoint/2010/main" val="38820329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subTitle" idx="1"/>
          </p:nvPr>
        </p:nvSpPr>
        <p:spPr>
          <a:xfrm>
            <a:off x="228600" y="150912"/>
            <a:ext cx="6066972" cy="6478488"/>
          </a:xfrm>
        </p:spPr>
        <p:txBody>
          <a:bodyPr/>
          <a:lstStyle/>
          <a:p>
            <a:pPr eaLnBrk="1" hangingPunct="1">
              <a:lnSpc>
                <a:spcPct val="90000"/>
              </a:lnSpc>
            </a:pPr>
            <a:r>
              <a:rPr lang="en-US" sz="4400" b="1"/>
              <a:t>Cell Organelles: Animal or Plant?</a:t>
            </a:r>
          </a:p>
          <a:p>
            <a:r>
              <a:rPr lang="en-US" sz="2400"/>
              <a:t>Animal Cell 3: </a:t>
            </a:r>
            <a:r>
              <a:rPr lang="en-US" sz="2400" b="1" u="sng"/>
              <a:t>Striated muscle cells</a:t>
            </a:r>
          </a:p>
        </p:txBody>
      </p:sp>
      <p:sp>
        <p:nvSpPr>
          <p:cNvPr id="8" name="TextBox 7"/>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pic>
        <p:nvPicPr>
          <p:cNvPr id="9" name="Picture 8" descr="C:\Users\mzaher\AppData\Local\Microsoft\Windows\Temporary Internet Files\Content.IE5\E3UR9CZ6\MC900185335[1].wm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95572" y="714828"/>
            <a:ext cx="2591435" cy="5410200"/>
          </a:xfrm>
          <a:prstGeom prst="rect">
            <a:avLst/>
          </a:prstGeom>
          <a:noFill/>
          <a:ln>
            <a:noFill/>
          </a:ln>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0021" t="27513" b="17460"/>
          <a:stretch/>
        </p:blipFill>
        <p:spPr>
          <a:xfrm>
            <a:off x="630464" y="1886856"/>
            <a:ext cx="5236936" cy="4820232"/>
          </a:xfrm>
          <a:prstGeom prst="ellipse">
            <a:avLst/>
          </a:prstGeom>
        </p:spPr>
      </p:pic>
    </p:spTree>
    <p:extLst>
      <p:ext uri="{BB962C8B-B14F-4D97-AF65-F5344CB8AC3E}">
        <p14:creationId xmlns:p14="http://schemas.microsoft.com/office/powerpoint/2010/main" val="38820329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subTitle" idx="1"/>
          </p:nvPr>
        </p:nvSpPr>
        <p:spPr>
          <a:xfrm>
            <a:off x="228600" y="150912"/>
            <a:ext cx="6066972" cy="6478488"/>
          </a:xfrm>
        </p:spPr>
        <p:txBody>
          <a:bodyPr/>
          <a:lstStyle/>
          <a:p>
            <a:pPr eaLnBrk="1" hangingPunct="1">
              <a:lnSpc>
                <a:spcPct val="90000"/>
              </a:lnSpc>
            </a:pPr>
            <a:r>
              <a:rPr lang="en-US" sz="4400" b="1"/>
              <a:t>Cell Organelles: Animal or Plant?</a:t>
            </a:r>
          </a:p>
          <a:p>
            <a:r>
              <a:rPr lang="en-US" sz="2400"/>
              <a:t>Plant Cell 3: </a:t>
            </a:r>
            <a:r>
              <a:rPr lang="en-US" sz="2400" b="1" u="sng"/>
              <a:t>Spirogyra</a:t>
            </a:r>
          </a:p>
        </p:txBody>
      </p:sp>
      <p:sp>
        <p:nvSpPr>
          <p:cNvPr id="8" name="TextBox 7"/>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pic>
        <p:nvPicPr>
          <p:cNvPr id="9" name="Picture 8" descr="C:\Users\mzaher\AppData\Local\Microsoft\Windows\Temporary Internet Files\Content.IE5\E3UR9CZ6\MC900185335[1].wm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95572" y="714828"/>
            <a:ext cx="2591435" cy="5410200"/>
          </a:xfrm>
          <a:prstGeom prst="rect">
            <a:avLst/>
          </a:prstGeom>
          <a:noFill/>
          <a:ln>
            <a:noFill/>
          </a:ln>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5619" t="5291" b="20846"/>
          <a:stretch/>
        </p:blipFill>
        <p:spPr>
          <a:xfrm>
            <a:off x="533401" y="1828800"/>
            <a:ext cx="5410199" cy="4878288"/>
          </a:xfrm>
          <a:prstGeom prst="ellipse">
            <a:avLst/>
          </a:prstGeom>
        </p:spPr>
      </p:pic>
    </p:spTree>
    <p:extLst>
      <p:ext uri="{BB962C8B-B14F-4D97-AF65-F5344CB8AC3E}">
        <p14:creationId xmlns:p14="http://schemas.microsoft.com/office/powerpoint/2010/main" val="388203290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subTitle" idx="1"/>
          </p:nvPr>
        </p:nvSpPr>
        <p:spPr>
          <a:xfrm>
            <a:off x="228600" y="150912"/>
            <a:ext cx="6066972" cy="6478488"/>
          </a:xfrm>
        </p:spPr>
        <p:txBody>
          <a:bodyPr/>
          <a:lstStyle/>
          <a:p>
            <a:pPr eaLnBrk="1" hangingPunct="1">
              <a:lnSpc>
                <a:spcPct val="90000"/>
              </a:lnSpc>
            </a:pPr>
            <a:r>
              <a:rPr lang="en-US" sz="4400" b="1"/>
              <a:t>Cell Organelles: Animal or Plant?</a:t>
            </a:r>
          </a:p>
          <a:p>
            <a:r>
              <a:rPr lang="en-US" sz="2400"/>
              <a:t>Animal Cell 4: </a:t>
            </a:r>
            <a:r>
              <a:rPr lang="en-US" sz="2400" b="1" u="sng"/>
              <a:t>Amoeba </a:t>
            </a:r>
            <a:r>
              <a:rPr lang="en-US" sz="2400" b="1" u="sng" err="1"/>
              <a:t>proteus</a:t>
            </a:r>
            <a:endParaRPr lang="en-US" sz="2400" b="1" u="sng"/>
          </a:p>
        </p:txBody>
      </p:sp>
      <p:sp>
        <p:nvSpPr>
          <p:cNvPr id="8" name="TextBox 7"/>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pic>
        <p:nvPicPr>
          <p:cNvPr id="9" name="Picture 8" descr="C:\Users\mzaher\AppData\Local\Microsoft\Windows\Temporary Internet Files\Content.IE5\E3UR9CZ6\MC900185335[1].wm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95572" y="714828"/>
            <a:ext cx="2591435" cy="5410200"/>
          </a:xfrm>
          <a:prstGeom prst="rect">
            <a:avLst/>
          </a:prstGeom>
          <a:noFill/>
          <a:ln>
            <a:noFill/>
          </a:ln>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9556" r="7334" b="2200"/>
          <a:stretch/>
        </p:blipFill>
        <p:spPr>
          <a:xfrm>
            <a:off x="762000" y="1905000"/>
            <a:ext cx="5029200" cy="4802088"/>
          </a:xfrm>
          <a:prstGeom prst="ellipse">
            <a:avLst/>
          </a:prstGeom>
        </p:spPr>
      </p:pic>
    </p:spTree>
    <p:extLst>
      <p:ext uri="{BB962C8B-B14F-4D97-AF65-F5344CB8AC3E}">
        <p14:creationId xmlns:p14="http://schemas.microsoft.com/office/powerpoint/2010/main" val="38820329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type="body" idx="1"/>
          </p:nvPr>
        </p:nvSpPr>
        <p:spPr>
          <a:xfrm>
            <a:off x="381000" y="685800"/>
            <a:ext cx="5181600" cy="5486400"/>
          </a:xfrm>
        </p:spPr>
        <p:txBody>
          <a:bodyPr/>
          <a:lstStyle/>
          <a:p>
            <a:pPr marL="0" indent="0" eaLnBrk="1" hangingPunct="1">
              <a:buNone/>
            </a:pPr>
            <a:r>
              <a:rPr lang="en-US"/>
              <a:t>All Living Things </a:t>
            </a:r>
            <a:r>
              <a:rPr lang="en-US" b="1"/>
              <a:t>NEED: </a:t>
            </a:r>
          </a:p>
          <a:p>
            <a:pPr marL="0" indent="0" algn="ctr" eaLnBrk="1" hangingPunct="1">
              <a:buNone/>
            </a:pPr>
            <a:r>
              <a:rPr lang="en-US" sz="6600" b="1"/>
              <a:t>SPACE TO LIVE</a:t>
            </a:r>
          </a:p>
          <a:p>
            <a:pPr marL="0" indent="0" algn="just" eaLnBrk="1" hangingPunct="1">
              <a:buNone/>
            </a:pPr>
            <a:r>
              <a:rPr lang="en-US"/>
              <a:t>It provides organisms with:</a:t>
            </a:r>
          </a:p>
          <a:p>
            <a:pPr algn="just" eaLnBrk="1" hangingPunct="1"/>
            <a:r>
              <a:rPr lang="en-US"/>
              <a:t>A place where they can get food, water, find shelter</a:t>
            </a:r>
          </a:p>
          <a:p>
            <a:pPr algn="just" eaLnBrk="1" hangingPunct="1"/>
            <a:r>
              <a:rPr lang="en-US"/>
              <a:t>Organisms often compete for space</a:t>
            </a:r>
          </a:p>
        </p:txBody>
      </p:sp>
      <p:pic>
        <p:nvPicPr>
          <p:cNvPr id="5125" name="Picture 5" descr="C:\Users\mzaher\AppData\Local\Microsoft\Windows\Temporary Internet Files\Content.IE5\1SCHT11Y\MP90043118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1010871"/>
            <a:ext cx="3200400" cy="4798258"/>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extLst>
      <p:ext uri="{BB962C8B-B14F-4D97-AF65-F5344CB8AC3E}">
        <p14:creationId xmlns:p14="http://schemas.microsoft.com/office/powerpoint/2010/main" val="3378340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483">
                                            <p:txEl>
                                              <p:pRg st="1" end="1"/>
                                            </p:txEl>
                                          </p:spTgt>
                                        </p:tgtEl>
                                        <p:attrNameLst>
                                          <p:attrName>style.visibility</p:attrName>
                                        </p:attrNameLst>
                                      </p:cBhvr>
                                      <p:to>
                                        <p:strVal val="visible"/>
                                      </p:to>
                                    </p:set>
                                    <p:anim calcmode="lin" valueType="num">
                                      <p:cBhvr additive="base">
                                        <p:cTn id="7" dur="500" fill="hold"/>
                                        <p:tgtEl>
                                          <p:spTgt spid="2048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48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125"/>
                                        </p:tgtEl>
                                        <p:attrNameLst>
                                          <p:attrName>style.visibility</p:attrName>
                                        </p:attrNameLst>
                                      </p:cBhvr>
                                      <p:to>
                                        <p:strVal val="visible"/>
                                      </p:to>
                                    </p:set>
                                    <p:anim calcmode="lin" valueType="num">
                                      <p:cBhvr additive="base">
                                        <p:cTn id="11" dur="500" fill="hold"/>
                                        <p:tgtEl>
                                          <p:spTgt spid="5125"/>
                                        </p:tgtEl>
                                        <p:attrNameLst>
                                          <p:attrName>ppt_x</p:attrName>
                                        </p:attrNameLst>
                                      </p:cBhvr>
                                      <p:tavLst>
                                        <p:tav tm="0">
                                          <p:val>
                                            <p:strVal val="#ppt_x"/>
                                          </p:val>
                                        </p:tav>
                                        <p:tav tm="100000">
                                          <p:val>
                                            <p:strVal val="#ppt_x"/>
                                          </p:val>
                                        </p:tav>
                                      </p:tavLst>
                                    </p:anim>
                                    <p:anim calcmode="lin" valueType="num">
                                      <p:cBhvr additive="base">
                                        <p:cTn id="12" dur="500" fill="hold"/>
                                        <p:tgtEl>
                                          <p:spTgt spid="512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483">
                                            <p:txEl>
                                              <p:pRg st="2" end="2"/>
                                            </p:txEl>
                                          </p:spTgt>
                                        </p:tgtEl>
                                        <p:attrNameLst>
                                          <p:attrName>style.visibility</p:attrName>
                                        </p:attrNameLst>
                                      </p:cBhvr>
                                      <p:to>
                                        <p:strVal val="visible"/>
                                      </p:to>
                                    </p:set>
                                    <p:anim calcmode="lin" valueType="num">
                                      <p:cBhvr additive="base">
                                        <p:cTn id="17" dur="500" fill="hold"/>
                                        <p:tgtEl>
                                          <p:spTgt spid="2048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04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0483">
                                            <p:txEl>
                                              <p:pRg st="3" end="3"/>
                                            </p:txEl>
                                          </p:spTgt>
                                        </p:tgtEl>
                                        <p:attrNameLst>
                                          <p:attrName>style.visibility</p:attrName>
                                        </p:attrNameLst>
                                      </p:cBhvr>
                                      <p:to>
                                        <p:strVal val="visible"/>
                                      </p:to>
                                    </p:set>
                                    <p:anim calcmode="lin" valueType="num">
                                      <p:cBhvr additive="base">
                                        <p:cTn id="23" dur="500" fill="hold"/>
                                        <p:tgtEl>
                                          <p:spTgt spid="2048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04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0483">
                                            <p:txEl>
                                              <p:pRg st="4" end="4"/>
                                            </p:txEl>
                                          </p:spTgt>
                                        </p:tgtEl>
                                        <p:attrNameLst>
                                          <p:attrName>style.visibility</p:attrName>
                                        </p:attrNameLst>
                                      </p:cBhvr>
                                      <p:to>
                                        <p:strVal val="visible"/>
                                      </p:to>
                                    </p:set>
                                    <p:anim calcmode="lin" valueType="num">
                                      <p:cBhvr additive="base">
                                        <p:cTn id="29" dur="500" fill="hold"/>
                                        <p:tgtEl>
                                          <p:spTgt spid="2048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048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subTitle" idx="1"/>
          </p:nvPr>
        </p:nvSpPr>
        <p:spPr>
          <a:xfrm>
            <a:off x="228600" y="150912"/>
            <a:ext cx="6066972" cy="6478488"/>
          </a:xfrm>
        </p:spPr>
        <p:txBody>
          <a:bodyPr/>
          <a:lstStyle/>
          <a:p>
            <a:pPr eaLnBrk="1" hangingPunct="1">
              <a:lnSpc>
                <a:spcPct val="90000"/>
              </a:lnSpc>
            </a:pPr>
            <a:r>
              <a:rPr lang="en-US" sz="4400" b="1"/>
              <a:t>Cell Organelles: Animal or Plant?</a:t>
            </a:r>
          </a:p>
          <a:p>
            <a:r>
              <a:rPr lang="en-US" sz="2400"/>
              <a:t>Plant Cell 4: </a:t>
            </a:r>
            <a:r>
              <a:rPr lang="en-US" sz="2400" b="1" u="sng" err="1"/>
              <a:t>Mniem</a:t>
            </a:r>
            <a:r>
              <a:rPr lang="en-US" sz="2400" b="1" u="sng"/>
              <a:t> moss</a:t>
            </a:r>
          </a:p>
        </p:txBody>
      </p:sp>
      <p:sp>
        <p:nvSpPr>
          <p:cNvPr id="8" name="TextBox 7"/>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pic>
        <p:nvPicPr>
          <p:cNvPr id="9" name="Picture 8" descr="C:\Users\mzaher\AppData\Local\Microsoft\Windows\Temporary Internet Files\Content.IE5\E3UR9CZ6\MC900185335[1].wm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95572" y="714828"/>
            <a:ext cx="2591435" cy="5410200"/>
          </a:xfrm>
          <a:prstGeom prst="rect">
            <a:avLst/>
          </a:prstGeom>
          <a:noFill/>
          <a:ln>
            <a:noFill/>
          </a:ln>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9556" r="22464" b="23175"/>
          <a:stretch/>
        </p:blipFill>
        <p:spPr>
          <a:xfrm>
            <a:off x="573314" y="1857828"/>
            <a:ext cx="5294086" cy="4849259"/>
          </a:xfrm>
          <a:prstGeom prst="ellipse">
            <a:avLst/>
          </a:prstGeom>
        </p:spPr>
      </p:pic>
      <p:sp>
        <p:nvSpPr>
          <p:cNvPr id="2" name="TextBox 1"/>
          <p:cNvSpPr txBox="1"/>
          <p:nvPr/>
        </p:nvSpPr>
        <p:spPr>
          <a:xfrm>
            <a:off x="7772400" y="6683376"/>
            <a:ext cx="1031051" cy="169277"/>
          </a:xfrm>
          <a:prstGeom prst="rect">
            <a:avLst/>
          </a:prstGeom>
          <a:noFill/>
        </p:spPr>
        <p:txBody>
          <a:bodyPr wrap="none" rtlCol="0">
            <a:spAutoFit/>
          </a:bodyPr>
          <a:lstStyle/>
          <a:p>
            <a:r>
              <a:rPr lang="en-US" sz="500">
                <a:solidFill>
                  <a:srgbClr val="FFFFFF"/>
                </a:solidFill>
              </a:rPr>
              <a:t>dirty gerdy smelly mellie gnllc</a:t>
            </a:r>
          </a:p>
        </p:txBody>
      </p:sp>
    </p:spTree>
    <p:extLst>
      <p:ext uri="{BB962C8B-B14F-4D97-AF65-F5344CB8AC3E}">
        <p14:creationId xmlns:p14="http://schemas.microsoft.com/office/powerpoint/2010/main" val="388203290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subTitle" idx="1"/>
          </p:nvPr>
        </p:nvSpPr>
        <p:spPr>
          <a:xfrm>
            <a:off x="228600" y="152400"/>
            <a:ext cx="5943600" cy="6173688"/>
          </a:xfrm>
        </p:spPr>
        <p:txBody>
          <a:bodyPr/>
          <a:lstStyle/>
          <a:p>
            <a:pPr eaLnBrk="1" hangingPunct="1">
              <a:lnSpc>
                <a:spcPct val="90000"/>
              </a:lnSpc>
            </a:pPr>
            <a:r>
              <a:rPr lang="en-US" sz="4400" b="1"/>
              <a:t>Let Them Eat Cell! </a:t>
            </a:r>
          </a:p>
          <a:p>
            <a:pPr eaLnBrk="1" hangingPunct="1">
              <a:lnSpc>
                <a:spcPct val="90000"/>
              </a:lnSpc>
            </a:pPr>
            <a:r>
              <a:rPr lang="en-US" sz="4400" b="1"/>
              <a:t>A Eukaryotic Cell Model</a:t>
            </a:r>
          </a:p>
          <a:p>
            <a:pPr algn="just"/>
            <a:r>
              <a:rPr lang="en-US" sz="2400" b="1"/>
              <a:t>Objective:  </a:t>
            </a:r>
            <a:endParaRPr lang="en-US" sz="2400"/>
          </a:p>
          <a:p>
            <a:pPr algn="just"/>
            <a:r>
              <a:rPr lang="en-US" sz="2200"/>
              <a:t> To identify the location, structure, and function of the major organelles of a plant or animal cell and describe what would happen if those cell structures were missing. </a:t>
            </a:r>
          </a:p>
          <a:p>
            <a:pPr algn="just"/>
            <a:r>
              <a:rPr lang="en-US" sz="2400" b="1"/>
              <a:t>Background:  </a:t>
            </a:r>
            <a:endParaRPr lang="en-US" sz="2400"/>
          </a:p>
          <a:p>
            <a:pPr algn="just"/>
            <a:r>
              <a:rPr lang="en-US" sz="2200"/>
              <a:t> Cells are everywhere! They are the building blocks of everything that is living, but they’re so small, it’s hard to remember they’re all around us. To see cells up close and personal, scientists often create 3-d models from drawings and photographs. What’s more fun than making an extra-large model of a cell? Eating it when you’re done! </a:t>
            </a:r>
          </a:p>
        </p:txBody>
      </p:sp>
      <p:sp>
        <p:nvSpPr>
          <p:cNvPr id="8" name="TextBox 7"/>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pic>
        <p:nvPicPr>
          <p:cNvPr id="1026" name="Picture 2" descr="http://images.clipart.com/thb/thb11/PO/5344_2005020025/000831_0480_00/23682351.thb.jpg?000831_0480_0072_n__p"/>
          <p:cNvPicPr>
            <a:picLocks noChangeAspect="1" noChangeArrowheads="1"/>
          </p:cNvPicPr>
          <p:nvPr/>
        </p:nvPicPr>
        <p:blipFill rotWithShape="1">
          <a:blip r:embed="rId2">
            <a:extLst>
              <a:ext uri="{28A0092B-C50C-407E-A947-70E740481C1C}">
                <a14:useLocalDpi xmlns:a14="http://schemas.microsoft.com/office/drawing/2010/main" val="0"/>
              </a:ext>
            </a:extLst>
          </a:blip>
          <a:srcRect l="20866" r="20672" b="4396"/>
          <a:stretch/>
        </p:blipFill>
        <p:spPr bwMode="auto">
          <a:xfrm>
            <a:off x="6209553" y="845457"/>
            <a:ext cx="2680447" cy="568234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68202350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subTitle" idx="1"/>
          </p:nvPr>
        </p:nvSpPr>
        <p:spPr>
          <a:xfrm>
            <a:off x="152400" y="76200"/>
            <a:ext cx="6705600" cy="6630888"/>
          </a:xfrm>
        </p:spPr>
        <p:txBody>
          <a:bodyPr/>
          <a:lstStyle/>
          <a:p>
            <a:pPr eaLnBrk="1" hangingPunct="1">
              <a:lnSpc>
                <a:spcPct val="90000"/>
              </a:lnSpc>
            </a:pPr>
            <a:r>
              <a:rPr lang="en-US" sz="4400" b="1"/>
              <a:t>Let Them Eat Cell! </a:t>
            </a:r>
          </a:p>
          <a:p>
            <a:pPr eaLnBrk="1" hangingPunct="1">
              <a:lnSpc>
                <a:spcPct val="90000"/>
              </a:lnSpc>
            </a:pPr>
            <a:r>
              <a:rPr lang="en-US" sz="4400" b="1"/>
              <a:t>A Eukaryotic Cell Model</a:t>
            </a:r>
          </a:p>
          <a:p>
            <a:pPr algn="just">
              <a:spcBef>
                <a:spcPts val="0"/>
              </a:spcBef>
            </a:pPr>
            <a:r>
              <a:rPr lang="en-US" sz="2400" b="1"/>
              <a:t>What You Do:  </a:t>
            </a:r>
            <a:endParaRPr lang="en-US" sz="2400"/>
          </a:p>
          <a:p>
            <a:pPr algn="just">
              <a:spcBef>
                <a:spcPts val="0"/>
              </a:spcBef>
            </a:pPr>
            <a:r>
              <a:rPr lang="en-US" sz="2200"/>
              <a:t> You are a super scientist who has the daunting task of creating a realistic cell model made completely of edible things. To help you create your model, you will create a blueprint of your cell and a table detailing the items you will use for construction. You must follow all directions completely in order to achieve the highest grade possible. In your journey, you will not only create the edible model, but you will also write a paper describing the main parts of your cell. This paper must be catered to your audience of young children who are learning about plant and animal cells and how they work. Your paper must explain to your audience the locations, structures and functions of cell organelles in a way that is fun and in a language that is easy to understand. </a:t>
            </a:r>
          </a:p>
        </p:txBody>
      </p:sp>
      <p:sp>
        <p:nvSpPr>
          <p:cNvPr id="8" name="TextBox 7"/>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pic>
        <p:nvPicPr>
          <p:cNvPr id="2050" name="Picture 2" descr="C:\Users\mzaher\AppData\Local\Microsoft\Windows\Temporary Internet Files\Content.IE5\BXUOCY66\MP900431017[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333" t="18624" r="28413" b="11323"/>
          <a:stretch/>
        </p:blipFill>
        <p:spPr bwMode="auto">
          <a:xfrm>
            <a:off x="7086600" y="264886"/>
            <a:ext cx="1572074" cy="1890487"/>
          </a:xfrm>
          <a:prstGeom prst="rect">
            <a:avLst/>
          </a:prstGeom>
          <a:noFill/>
          <a:extLst>
            <a:ext uri="{909E8E84-426E-40dd-AFC4-6F175D3DCCD1}">
              <a14:hiddenFill xmlns:a14="http://schemas.microsoft.com/office/drawing/2010/main" xmlns="">
                <a:solidFill>
                  <a:srgbClr val="FFFFFF"/>
                </a:solidFill>
              </a14:hiddenFill>
            </a:ext>
          </a:extLst>
        </p:spPr>
      </p:pic>
      <p:cxnSp>
        <p:nvCxnSpPr>
          <p:cNvPr id="3" name="Straight Connector 2"/>
          <p:cNvCxnSpPr>
            <a:endCxn id="2053" idx="1"/>
          </p:cNvCxnSpPr>
          <p:nvPr/>
        </p:nvCxnSpPr>
        <p:spPr>
          <a:xfrm flipH="1">
            <a:off x="7438590" y="1447800"/>
            <a:ext cx="331428" cy="842699"/>
          </a:xfrm>
          <a:prstGeom prst="line">
            <a:avLst/>
          </a:prstGeom>
        </p:spPr>
        <p:style>
          <a:lnRef idx="3">
            <a:schemeClr val="dk1"/>
          </a:lnRef>
          <a:fillRef idx="0">
            <a:schemeClr val="dk1"/>
          </a:fillRef>
          <a:effectRef idx="2">
            <a:schemeClr val="dk1"/>
          </a:effectRef>
          <a:fontRef idx="minor">
            <a:schemeClr val="tx1"/>
          </a:fontRef>
        </p:style>
      </p:cxnSp>
      <p:cxnSp>
        <p:nvCxnSpPr>
          <p:cNvPr id="9" name="Straight Connector 8"/>
          <p:cNvCxnSpPr/>
          <p:nvPr/>
        </p:nvCxnSpPr>
        <p:spPr>
          <a:xfrm>
            <a:off x="7797800" y="1447800"/>
            <a:ext cx="448806" cy="990600"/>
          </a:xfrm>
          <a:prstGeom prst="line">
            <a:avLst/>
          </a:prstGeom>
        </p:spPr>
        <p:style>
          <a:lnRef idx="3">
            <a:schemeClr val="dk1"/>
          </a:lnRef>
          <a:fillRef idx="0">
            <a:schemeClr val="dk1"/>
          </a:fillRef>
          <a:effectRef idx="2">
            <a:schemeClr val="dk1"/>
          </a:effectRef>
          <a:fontRef idx="minor">
            <a:schemeClr val="tx1"/>
          </a:fontRef>
        </p:style>
      </p:cxnSp>
      <p:sp>
        <p:nvSpPr>
          <p:cNvPr id="6" name="Down Arrow 5"/>
          <p:cNvSpPr/>
          <p:nvPr/>
        </p:nvSpPr>
        <p:spPr>
          <a:xfrm>
            <a:off x="7293430" y="3581400"/>
            <a:ext cx="953176" cy="1008888"/>
          </a:xfrm>
          <a:prstGeom prst="downArrow">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C:\Users\mzaher\AppData\Local\Microsoft\Windows\Temporary Internet Files\Content.IE5\H6H7VG49\MC90044519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4742688"/>
            <a:ext cx="1857138" cy="1962912"/>
          </a:xfrm>
          <a:prstGeom prst="rect">
            <a:avLst/>
          </a:prstGeom>
          <a:noFill/>
          <a:extLst>
            <a:ext uri="{909E8E84-426E-40dd-AFC4-6F175D3DCCD1}">
              <a14:hiddenFill xmlns:a14="http://schemas.microsoft.com/office/drawing/2010/main" xmlns="">
                <a:solidFill>
                  <a:srgbClr val="FFFFFF"/>
                </a:solidFill>
              </a14:hiddenFill>
            </a:ext>
          </a:extLst>
        </p:spPr>
      </p:pic>
      <p:pic>
        <p:nvPicPr>
          <p:cNvPr id="2053" name="Picture 5" descr="C:\Users\mzaher\AppData\Local\Microsoft\Windows\Temporary Internet Files\Content.IE5\M6JX7GJN\MP900390217[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651" r="25794" b="17874"/>
          <a:stretch/>
        </p:blipFill>
        <p:spPr bwMode="auto">
          <a:xfrm>
            <a:off x="7289800" y="2133600"/>
            <a:ext cx="1016000" cy="1071372"/>
          </a:xfrm>
          <a:prstGeom prst="ellipse">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287740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20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2000"/>
                                  </p:stCondLst>
                                  <p:childTnLst>
                                    <p:set>
                                      <p:cBhvr>
                                        <p:cTn id="12" dur="1" fill="hold">
                                          <p:stCondLst>
                                            <p:cond delay="0"/>
                                          </p:stCondLst>
                                        </p:cTn>
                                        <p:tgtEl>
                                          <p:spTgt spid="2053"/>
                                        </p:tgtEl>
                                        <p:attrNameLst>
                                          <p:attrName>style.visibility</p:attrName>
                                        </p:attrNameLst>
                                      </p:cBhvr>
                                      <p:to>
                                        <p:strVal val="visible"/>
                                      </p:to>
                                    </p:set>
                                    <p:animEffect transition="in" filter="fade">
                                      <p:cBhvr>
                                        <p:cTn id="13" dur="500"/>
                                        <p:tgtEl>
                                          <p:spTgt spid="2053"/>
                                        </p:tgtEl>
                                      </p:cBhvr>
                                    </p:animEffect>
                                  </p:childTnLst>
                                </p:cTn>
                              </p:par>
                            </p:childTnLst>
                          </p:cTn>
                        </p:par>
                        <p:par>
                          <p:cTn id="14" fill="hold">
                            <p:stCondLst>
                              <p:cond delay="2500"/>
                            </p:stCondLst>
                            <p:childTnLst>
                              <p:par>
                                <p:cTn id="15" presetID="53" presetClass="entr" presetSubtype="16"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3000"/>
                            </p:stCondLst>
                            <p:childTnLst>
                              <p:par>
                                <p:cTn id="21" presetID="31" presetClass="entr" presetSubtype="0" fill="hold" nodeType="afterEffect">
                                  <p:stCondLst>
                                    <p:cond delay="0"/>
                                  </p:stCondLst>
                                  <p:childTnLst>
                                    <p:set>
                                      <p:cBhvr>
                                        <p:cTn id="22" dur="1" fill="hold">
                                          <p:stCondLst>
                                            <p:cond delay="0"/>
                                          </p:stCondLst>
                                        </p:cTn>
                                        <p:tgtEl>
                                          <p:spTgt spid="2052"/>
                                        </p:tgtEl>
                                        <p:attrNameLst>
                                          <p:attrName>style.visibility</p:attrName>
                                        </p:attrNameLst>
                                      </p:cBhvr>
                                      <p:to>
                                        <p:strVal val="visible"/>
                                      </p:to>
                                    </p:set>
                                    <p:anim calcmode="lin" valueType="num">
                                      <p:cBhvr>
                                        <p:cTn id="23" dur="1000" fill="hold"/>
                                        <p:tgtEl>
                                          <p:spTgt spid="2052"/>
                                        </p:tgtEl>
                                        <p:attrNameLst>
                                          <p:attrName>ppt_w</p:attrName>
                                        </p:attrNameLst>
                                      </p:cBhvr>
                                      <p:tavLst>
                                        <p:tav tm="0">
                                          <p:val>
                                            <p:fltVal val="0"/>
                                          </p:val>
                                        </p:tav>
                                        <p:tav tm="100000">
                                          <p:val>
                                            <p:strVal val="#ppt_w"/>
                                          </p:val>
                                        </p:tav>
                                      </p:tavLst>
                                    </p:anim>
                                    <p:anim calcmode="lin" valueType="num">
                                      <p:cBhvr>
                                        <p:cTn id="24" dur="1000" fill="hold"/>
                                        <p:tgtEl>
                                          <p:spTgt spid="2052"/>
                                        </p:tgtEl>
                                        <p:attrNameLst>
                                          <p:attrName>ppt_h</p:attrName>
                                        </p:attrNameLst>
                                      </p:cBhvr>
                                      <p:tavLst>
                                        <p:tav tm="0">
                                          <p:val>
                                            <p:fltVal val="0"/>
                                          </p:val>
                                        </p:tav>
                                        <p:tav tm="100000">
                                          <p:val>
                                            <p:strVal val="#ppt_h"/>
                                          </p:val>
                                        </p:tav>
                                      </p:tavLst>
                                    </p:anim>
                                    <p:anim calcmode="lin" valueType="num">
                                      <p:cBhvr>
                                        <p:cTn id="25" dur="1000" fill="hold"/>
                                        <p:tgtEl>
                                          <p:spTgt spid="2052"/>
                                        </p:tgtEl>
                                        <p:attrNameLst>
                                          <p:attrName>style.rotation</p:attrName>
                                        </p:attrNameLst>
                                      </p:cBhvr>
                                      <p:tavLst>
                                        <p:tav tm="0">
                                          <p:val>
                                            <p:fltVal val="90"/>
                                          </p:val>
                                        </p:tav>
                                        <p:tav tm="100000">
                                          <p:val>
                                            <p:fltVal val="0"/>
                                          </p:val>
                                        </p:tav>
                                      </p:tavLst>
                                    </p:anim>
                                    <p:animEffect transition="in" filter="fade">
                                      <p:cBhvr>
                                        <p:cTn id="26" dur="1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subTitle" idx="1"/>
          </p:nvPr>
        </p:nvSpPr>
        <p:spPr>
          <a:xfrm>
            <a:off x="152400" y="76200"/>
            <a:ext cx="8839200" cy="6630888"/>
          </a:xfrm>
        </p:spPr>
        <p:txBody>
          <a:bodyPr/>
          <a:lstStyle/>
          <a:p>
            <a:pPr eaLnBrk="1" hangingPunct="1">
              <a:lnSpc>
                <a:spcPct val="90000"/>
              </a:lnSpc>
            </a:pPr>
            <a:r>
              <a:rPr lang="en-US" sz="4400" b="1"/>
              <a:t>Let Them Eat Cell! </a:t>
            </a:r>
          </a:p>
          <a:p>
            <a:pPr eaLnBrk="1" hangingPunct="1">
              <a:lnSpc>
                <a:spcPct val="90000"/>
              </a:lnSpc>
            </a:pPr>
            <a:r>
              <a:rPr lang="en-US" sz="4400" b="1"/>
              <a:t>A Eukaryotic Cell Model</a:t>
            </a:r>
          </a:p>
          <a:p>
            <a:pPr algn="just">
              <a:spcBef>
                <a:spcPts val="0"/>
              </a:spcBef>
            </a:pPr>
            <a:r>
              <a:rPr lang="en-US" sz="2400" b="1"/>
              <a:t>What You Do:  </a:t>
            </a:r>
            <a:endParaRPr lang="en-US" sz="2400"/>
          </a:p>
          <a:p>
            <a:pPr algn="just">
              <a:spcBef>
                <a:spcPts val="0"/>
              </a:spcBef>
            </a:pPr>
            <a:r>
              <a:rPr lang="en-US" sz="2200">
                <a:latin typeface="Calibri" pitchFamily="34" charset="0"/>
                <a:ea typeface="Times New Roman" pitchFamily="18" charset="0"/>
                <a:cs typeface="Calibri" pitchFamily="34" charset="0"/>
              </a:rPr>
              <a:t>Your project consists of FIVE parts.  For each of the five parts (depending on your cell selection), you must include the following cell organelles.  </a:t>
            </a:r>
          </a:p>
          <a:p>
            <a:pPr lvl="0" algn="just" eaLnBrk="1" hangingPunct="1">
              <a:spcBef>
                <a:spcPct val="0"/>
              </a:spcBef>
            </a:pPr>
            <a:endParaRPr lang="en-US" sz="2200" b="1">
              <a:latin typeface="Calibri" pitchFamily="34" charset="0"/>
              <a:ea typeface="Times New Roman" pitchFamily="18" charset="0"/>
              <a:cs typeface="Calibri" pitchFamily="34" charset="0"/>
            </a:endParaRPr>
          </a:p>
          <a:p>
            <a:pPr lvl="0" algn="just" eaLnBrk="1" hangingPunct="1">
              <a:spcBef>
                <a:spcPct val="0"/>
              </a:spcBef>
            </a:pPr>
            <a:r>
              <a:rPr lang="en-US" sz="2200" b="1">
                <a:latin typeface="Calibri" pitchFamily="34" charset="0"/>
                <a:ea typeface="Times New Roman" pitchFamily="18" charset="0"/>
                <a:cs typeface="Calibri" pitchFamily="34" charset="0"/>
              </a:rPr>
              <a:t>CHOOSE ONE OF THE FOLLOWING:</a:t>
            </a:r>
            <a:endParaRPr lang="en-US" sz="2200">
              <a:latin typeface="Arial" pitchFamily="34" charset="0"/>
              <a:cs typeface="Arial" pitchFamily="34" charset="0"/>
            </a:endParaRPr>
          </a:p>
          <a:p>
            <a:pPr lvl="0" algn="just">
              <a:spcBef>
                <a:spcPct val="0"/>
              </a:spcBef>
            </a:pPr>
            <a:r>
              <a:rPr lang="en-US" sz="2200" b="1">
                <a:latin typeface="Calibri" pitchFamily="34" charset="0"/>
                <a:ea typeface="Times New Roman" pitchFamily="18" charset="0"/>
                <a:cs typeface="Calibri" pitchFamily="34" charset="0"/>
              </a:rPr>
              <a:t>ANIMAL CELL</a:t>
            </a:r>
            <a:r>
              <a:rPr lang="en-US" sz="2200">
                <a:latin typeface="Calibri" pitchFamily="34" charset="0"/>
                <a:ea typeface="Times New Roman" pitchFamily="18" charset="0"/>
                <a:cs typeface="Calibri" pitchFamily="34" charset="0"/>
              </a:rPr>
              <a:t> – ROUND shape </a:t>
            </a:r>
            <a:endParaRPr lang="en-US" sz="2200">
              <a:latin typeface="Arial" pitchFamily="34" charset="0"/>
              <a:cs typeface="Arial" pitchFamily="34" charset="0"/>
            </a:endParaRPr>
          </a:p>
          <a:p>
            <a:pPr lvl="0" algn="just">
              <a:spcBef>
                <a:spcPct val="0"/>
              </a:spcBef>
            </a:pPr>
            <a:endParaRPr lang="en-US" sz="2400" b="1">
              <a:latin typeface="Calibri" pitchFamily="34" charset="0"/>
              <a:ea typeface="Times New Roman" pitchFamily="18" charset="0"/>
              <a:cs typeface="Calibri" pitchFamily="34" charset="0"/>
            </a:endParaRPr>
          </a:p>
          <a:p>
            <a:pPr lvl="0" algn="just">
              <a:spcBef>
                <a:spcPct val="0"/>
              </a:spcBef>
            </a:pPr>
            <a:endParaRPr lang="en-US" sz="2400" b="1">
              <a:latin typeface="Calibri" pitchFamily="34" charset="0"/>
              <a:ea typeface="Times New Roman" pitchFamily="18" charset="0"/>
              <a:cs typeface="Calibri" pitchFamily="34" charset="0"/>
            </a:endParaRPr>
          </a:p>
          <a:p>
            <a:pPr lvl="0" algn="just">
              <a:spcBef>
                <a:spcPct val="0"/>
              </a:spcBef>
            </a:pPr>
            <a:endParaRPr lang="en-US" sz="2400" b="1">
              <a:latin typeface="Calibri" pitchFamily="34" charset="0"/>
              <a:ea typeface="Times New Roman" pitchFamily="18" charset="0"/>
              <a:cs typeface="Calibri" pitchFamily="34" charset="0"/>
            </a:endParaRPr>
          </a:p>
          <a:p>
            <a:pPr lvl="0" algn="just">
              <a:spcBef>
                <a:spcPct val="0"/>
              </a:spcBef>
            </a:pPr>
            <a:endParaRPr lang="en-US" sz="2400" b="1">
              <a:latin typeface="Calibri" pitchFamily="34" charset="0"/>
              <a:ea typeface="Times New Roman" pitchFamily="18" charset="0"/>
              <a:cs typeface="Calibri" pitchFamily="34" charset="0"/>
            </a:endParaRPr>
          </a:p>
          <a:p>
            <a:pPr lvl="0" algn="just">
              <a:spcBef>
                <a:spcPct val="0"/>
              </a:spcBef>
            </a:pPr>
            <a:r>
              <a:rPr lang="en-US" sz="2200" b="1">
                <a:latin typeface="Calibri" pitchFamily="34" charset="0"/>
                <a:ea typeface="Times New Roman" pitchFamily="18" charset="0"/>
                <a:cs typeface="Calibri" pitchFamily="34" charset="0"/>
              </a:rPr>
              <a:t>PLANT CELL</a:t>
            </a:r>
            <a:r>
              <a:rPr lang="en-US" sz="2200">
                <a:latin typeface="Calibri" pitchFamily="34" charset="0"/>
                <a:ea typeface="Times New Roman" pitchFamily="18" charset="0"/>
                <a:cs typeface="Calibri" pitchFamily="34" charset="0"/>
              </a:rPr>
              <a:t> – SQUARE or RECTANGULAR shape</a:t>
            </a:r>
            <a:endParaRPr lang="en-US" sz="2200">
              <a:latin typeface="Arial" pitchFamily="34" charset="0"/>
              <a:cs typeface="Arial" pitchFamily="34" charset="0"/>
            </a:endParaRPr>
          </a:p>
          <a:p>
            <a:pPr algn="just">
              <a:spcBef>
                <a:spcPts val="0"/>
              </a:spcBef>
            </a:pPr>
            <a:endParaRPr lang="en-US" sz="2200"/>
          </a:p>
        </p:txBody>
      </p:sp>
      <p:sp>
        <p:nvSpPr>
          <p:cNvPr id="8" name="TextBox 7"/>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graphicFrame>
        <p:nvGraphicFramePr>
          <p:cNvPr id="5" name="Table 4"/>
          <p:cNvGraphicFramePr>
            <a:graphicFrameLocks noGrp="1"/>
          </p:cNvGraphicFramePr>
          <p:nvPr>
            <p:extLst>
              <p:ext uri="{D42A27DB-BD31-4B8C-83A1-F6EECF244321}">
                <p14:modId xmlns:p14="http://schemas.microsoft.com/office/powerpoint/2010/main" val="2725078230"/>
              </p:ext>
            </p:extLst>
          </p:nvPr>
        </p:nvGraphicFramePr>
        <p:xfrm>
          <a:off x="199570" y="3632202"/>
          <a:ext cx="8744857" cy="1178996"/>
        </p:xfrm>
        <a:graphic>
          <a:graphicData uri="http://schemas.openxmlformats.org/drawingml/2006/table">
            <a:tbl>
              <a:tblPr>
                <a:tableStyleId>{5C22544A-7EE6-4342-B048-85BDC9FD1C3A}</a:tableStyleId>
              </a:tblPr>
              <a:tblGrid>
                <a:gridCol w="2714404">
                  <a:extLst>
                    <a:ext uri="{9D8B030D-6E8A-4147-A177-3AD203B41FA5}">
                      <a16:colId xmlns:a16="http://schemas.microsoft.com/office/drawing/2014/main" val="20000"/>
                    </a:ext>
                  </a:extLst>
                </a:gridCol>
                <a:gridCol w="2800103">
                  <a:extLst>
                    <a:ext uri="{9D8B030D-6E8A-4147-A177-3AD203B41FA5}">
                      <a16:colId xmlns:a16="http://schemas.microsoft.com/office/drawing/2014/main" val="20001"/>
                    </a:ext>
                  </a:extLst>
                </a:gridCol>
                <a:gridCol w="3230350">
                  <a:extLst>
                    <a:ext uri="{9D8B030D-6E8A-4147-A177-3AD203B41FA5}">
                      <a16:colId xmlns:a16="http://schemas.microsoft.com/office/drawing/2014/main" val="20002"/>
                    </a:ext>
                  </a:extLst>
                </a:gridCol>
              </a:tblGrid>
              <a:tr h="294749">
                <a:tc>
                  <a:txBody>
                    <a:bodyPr/>
                    <a:lstStyle/>
                    <a:p>
                      <a:pPr marL="0" marR="0" algn="ctr">
                        <a:spcBef>
                          <a:spcPts val="0"/>
                        </a:spcBef>
                        <a:spcAft>
                          <a:spcPts val="0"/>
                        </a:spcAft>
                      </a:pPr>
                      <a:r>
                        <a:rPr lang="en-US" sz="1800">
                          <a:effectLst/>
                        </a:rPr>
                        <a:t>Cell Membrane</a:t>
                      </a:r>
                      <a:endParaRPr lang="en-US" sz="1800">
                        <a:effectLst/>
                        <a:latin typeface="Times New Roman"/>
                        <a:ea typeface="Times New Roman"/>
                      </a:endParaRPr>
                    </a:p>
                  </a:txBody>
                  <a:tcPr marL="68580" marR="68580" marT="0" marB="0"/>
                </a:tc>
                <a:tc>
                  <a:txBody>
                    <a:bodyPr/>
                    <a:lstStyle/>
                    <a:p>
                      <a:pPr marL="0" marR="0" algn="ctr">
                        <a:spcBef>
                          <a:spcPts val="0"/>
                        </a:spcBef>
                        <a:spcAft>
                          <a:spcPts val="0"/>
                        </a:spcAft>
                      </a:pPr>
                      <a:r>
                        <a:rPr lang="en-US" sz="1800">
                          <a:effectLst/>
                        </a:rPr>
                        <a:t>Cytoplasm </a:t>
                      </a:r>
                      <a:endParaRPr lang="en-US" sz="1800">
                        <a:effectLst/>
                        <a:latin typeface="Times New Roman"/>
                        <a:ea typeface="Times New Roman"/>
                      </a:endParaRPr>
                    </a:p>
                  </a:txBody>
                  <a:tcPr marL="68580" marR="68580" marT="0" marB="0"/>
                </a:tc>
                <a:tc>
                  <a:txBody>
                    <a:bodyPr/>
                    <a:lstStyle/>
                    <a:p>
                      <a:pPr marL="0" marR="0" algn="ctr">
                        <a:spcBef>
                          <a:spcPts val="0"/>
                        </a:spcBef>
                        <a:spcAft>
                          <a:spcPts val="0"/>
                        </a:spcAft>
                      </a:pPr>
                      <a:r>
                        <a:rPr lang="en-US" sz="1800">
                          <a:effectLst/>
                        </a:rPr>
                        <a:t>Mitochondria</a:t>
                      </a:r>
                      <a:endParaRPr lang="en-US" sz="1800">
                        <a:effectLst/>
                        <a:latin typeface="Times New Roman"/>
                        <a:ea typeface="Times New Roman"/>
                      </a:endParaRPr>
                    </a:p>
                  </a:txBody>
                  <a:tcPr marL="68580" marR="68580" marT="0" marB="0"/>
                </a:tc>
                <a:extLst>
                  <a:ext uri="{0D108BD9-81ED-4DB2-BD59-A6C34878D82A}">
                    <a16:rowId xmlns:a16="http://schemas.microsoft.com/office/drawing/2014/main" val="10000"/>
                  </a:ext>
                </a:extLst>
              </a:tr>
              <a:tr h="294749">
                <a:tc>
                  <a:txBody>
                    <a:bodyPr/>
                    <a:lstStyle/>
                    <a:p>
                      <a:pPr marL="0" marR="0" algn="ctr">
                        <a:spcBef>
                          <a:spcPts val="0"/>
                        </a:spcBef>
                        <a:spcAft>
                          <a:spcPts val="0"/>
                        </a:spcAft>
                      </a:pPr>
                      <a:r>
                        <a:rPr lang="en-US" sz="1800">
                          <a:effectLst/>
                        </a:rPr>
                        <a:t>Ribosome (free or on ER)</a:t>
                      </a:r>
                      <a:endParaRPr lang="en-US" sz="1800">
                        <a:effectLst/>
                        <a:latin typeface="Times New Roman"/>
                        <a:ea typeface="Times New Roman"/>
                      </a:endParaRPr>
                    </a:p>
                  </a:txBody>
                  <a:tcPr marL="68580" marR="68580" marT="0" marB="0"/>
                </a:tc>
                <a:tc>
                  <a:txBody>
                    <a:bodyPr/>
                    <a:lstStyle/>
                    <a:p>
                      <a:pPr marL="0" marR="0" algn="ctr">
                        <a:spcBef>
                          <a:spcPts val="0"/>
                        </a:spcBef>
                        <a:spcAft>
                          <a:spcPts val="0"/>
                        </a:spcAft>
                      </a:pPr>
                      <a:r>
                        <a:rPr lang="en-US" sz="1800">
                          <a:effectLst/>
                        </a:rPr>
                        <a:t>Endoplasmic Reticulum</a:t>
                      </a:r>
                      <a:endParaRPr lang="en-US" sz="1800">
                        <a:effectLst/>
                        <a:latin typeface="Times New Roman"/>
                        <a:ea typeface="Times New Roman"/>
                      </a:endParaRPr>
                    </a:p>
                  </a:txBody>
                  <a:tcPr marL="68580" marR="68580" marT="0" marB="0"/>
                </a:tc>
                <a:tc>
                  <a:txBody>
                    <a:bodyPr/>
                    <a:lstStyle/>
                    <a:p>
                      <a:pPr marL="0" marR="0" algn="ctr">
                        <a:spcBef>
                          <a:spcPts val="0"/>
                        </a:spcBef>
                        <a:spcAft>
                          <a:spcPts val="0"/>
                        </a:spcAft>
                      </a:pPr>
                      <a:r>
                        <a:rPr lang="en-US" sz="1800">
                          <a:effectLst/>
                        </a:rPr>
                        <a:t>Golgi Bodies</a:t>
                      </a:r>
                      <a:endParaRPr lang="en-US" sz="1800">
                        <a:effectLst/>
                        <a:latin typeface="Times New Roman"/>
                        <a:ea typeface="Times New Roman"/>
                      </a:endParaRPr>
                    </a:p>
                  </a:txBody>
                  <a:tcPr marL="68580" marR="68580" marT="0" marB="0"/>
                </a:tc>
                <a:extLst>
                  <a:ext uri="{0D108BD9-81ED-4DB2-BD59-A6C34878D82A}">
                    <a16:rowId xmlns:a16="http://schemas.microsoft.com/office/drawing/2014/main" val="10001"/>
                  </a:ext>
                </a:extLst>
              </a:tr>
              <a:tr h="294749">
                <a:tc>
                  <a:txBody>
                    <a:bodyPr/>
                    <a:lstStyle/>
                    <a:p>
                      <a:pPr marL="0" marR="0" algn="ctr">
                        <a:spcBef>
                          <a:spcPts val="0"/>
                        </a:spcBef>
                        <a:spcAft>
                          <a:spcPts val="0"/>
                        </a:spcAft>
                      </a:pPr>
                      <a:r>
                        <a:rPr lang="en-US" sz="1800">
                          <a:effectLst/>
                        </a:rPr>
                        <a:t>Lysosome </a:t>
                      </a:r>
                      <a:endParaRPr lang="en-US" sz="1800">
                        <a:effectLst/>
                        <a:latin typeface="Times New Roman"/>
                        <a:ea typeface="Times New Roman"/>
                      </a:endParaRPr>
                    </a:p>
                  </a:txBody>
                  <a:tcPr marL="68580" marR="68580" marT="0" marB="0"/>
                </a:tc>
                <a:tc>
                  <a:txBody>
                    <a:bodyPr/>
                    <a:lstStyle/>
                    <a:p>
                      <a:pPr marL="0" marR="0" algn="ctr">
                        <a:spcBef>
                          <a:spcPts val="0"/>
                        </a:spcBef>
                        <a:spcAft>
                          <a:spcPts val="0"/>
                        </a:spcAft>
                      </a:pPr>
                      <a:r>
                        <a:rPr lang="en-US" sz="1800">
                          <a:effectLst/>
                        </a:rPr>
                        <a:t>Vacuole (few &amp; small)</a:t>
                      </a:r>
                      <a:endParaRPr lang="en-US" sz="1800">
                        <a:effectLst/>
                        <a:latin typeface="Times New Roman"/>
                        <a:ea typeface="Times New Roman"/>
                      </a:endParaRPr>
                    </a:p>
                  </a:txBody>
                  <a:tcPr marL="68580" marR="68580" marT="0" marB="0"/>
                </a:tc>
                <a:tc>
                  <a:txBody>
                    <a:bodyPr/>
                    <a:lstStyle/>
                    <a:p>
                      <a:pPr marL="0" marR="0" algn="ctr">
                        <a:spcBef>
                          <a:spcPts val="0"/>
                        </a:spcBef>
                        <a:spcAft>
                          <a:spcPts val="0"/>
                        </a:spcAft>
                      </a:pPr>
                      <a:r>
                        <a:rPr lang="en-US" sz="1800">
                          <a:effectLst/>
                        </a:rPr>
                        <a:t>Nucleus </a:t>
                      </a:r>
                      <a:endParaRPr lang="en-US" sz="1800">
                        <a:effectLst/>
                        <a:latin typeface="Times New Roman"/>
                        <a:ea typeface="Times New Roman"/>
                      </a:endParaRPr>
                    </a:p>
                  </a:txBody>
                  <a:tcPr marL="68580" marR="68580" marT="0" marB="0"/>
                </a:tc>
                <a:extLst>
                  <a:ext uri="{0D108BD9-81ED-4DB2-BD59-A6C34878D82A}">
                    <a16:rowId xmlns:a16="http://schemas.microsoft.com/office/drawing/2014/main" val="10002"/>
                  </a:ext>
                </a:extLst>
              </a:tr>
              <a:tr h="294749">
                <a:tc>
                  <a:txBody>
                    <a:bodyPr/>
                    <a:lstStyle/>
                    <a:p>
                      <a:pPr marL="0" marR="0" algn="ctr">
                        <a:spcBef>
                          <a:spcPts val="0"/>
                        </a:spcBef>
                        <a:spcAft>
                          <a:spcPts val="0"/>
                        </a:spcAft>
                      </a:pPr>
                      <a:r>
                        <a:rPr lang="en-US" sz="1800">
                          <a:effectLst/>
                        </a:rPr>
                        <a:t>DNA</a:t>
                      </a:r>
                      <a:endParaRPr lang="en-US" sz="1800">
                        <a:effectLst/>
                        <a:latin typeface="Times New Roman"/>
                        <a:ea typeface="Times New Roman"/>
                      </a:endParaRPr>
                    </a:p>
                  </a:txBody>
                  <a:tcPr marL="68580" marR="68580" marT="0" marB="0"/>
                </a:tc>
                <a:tc>
                  <a:txBody>
                    <a:bodyPr/>
                    <a:lstStyle/>
                    <a:p>
                      <a:pPr marL="0" marR="0" algn="ctr">
                        <a:spcBef>
                          <a:spcPts val="0"/>
                        </a:spcBef>
                        <a:spcAft>
                          <a:spcPts val="0"/>
                        </a:spcAft>
                      </a:pPr>
                      <a:r>
                        <a:rPr lang="en-US" sz="1800">
                          <a:effectLst/>
                        </a:rPr>
                        <a:t>Nucleolus</a:t>
                      </a:r>
                      <a:endParaRPr lang="en-US" sz="1800">
                        <a:effectLst/>
                        <a:latin typeface="Times New Roman"/>
                        <a:ea typeface="Times New Roman"/>
                      </a:endParaRPr>
                    </a:p>
                  </a:txBody>
                  <a:tcPr marL="68580" marR="68580" marT="0" marB="0"/>
                </a:tc>
                <a:tc>
                  <a:txBody>
                    <a:bodyPr/>
                    <a:lstStyle/>
                    <a:p>
                      <a:pPr marL="0" marR="0" algn="ctr">
                        <a:spcBef>
                          <a:spcPts val="0"/>
                        </a:spcBef>
                        <a:spcAft>
                          <a:spcPts val="0"/>
                        </a:spcAft>
                      </a:pPr>
                      <a:r>
                        <a:rPr lang="en-US" sz="1800">
                          <a:effectLst/>
                        </a:rPr>
                        <a:t> </a:t>
                      </a:r>
                      <a:endParaRPr lang="en-US" sz="1800">
                        <a:effectLst/>
                        <a:latin typeface="Times New Roman"/>
                        <a:ea typeface="Times New Roman"/>
                      </a:endParaRPr>
                    </a:p>
                  </a:txBody>
                  <a:tcPr marL="68580" marR="68580" marT="0" marB="0"/>
                </a:tc>
                <a:extLst>
                  <a:ext uri="{0D108BD9-81ED-4DB2-BD59-A6C34878D82A}">
                    <a16:rowId xmlns:a16="http://schemas.microsoft.com/office/drawing/2014/main" val="10003"/>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849543533"/>
              </p:ext>
            </p:extLst>
          </p:nvPr>
        </p:nvGraphicFramePr>
        <p:xfrm>
          <a:off x="232227" y="5340096"/>
          <a:ext cx="8686800" cy="1213104"/>
        </p:xfrm>
        <a:graphic>
          <a:graphicData uri="http://schemas.openxmlformats.org/drawingml/2006/table">
            <a:tbl>
              <a:tblPr>
                <a:tableStyleId>{5C22544A-7EE6-4342-B048-85BDC9FD1C3A}</a:tableStyleId>
              </a:tblPr>
              <a:tblGrid>
                <a:gridCol w="2715514">
                  <a:extLst>
                    <a:ext uri="{9D8B030D-6E8A-4147-A177-3AD203B41FA5}">
                      <a16:colId xmlns:a16="http://schemas.microsoft.com/office/drawing/2014/main" val="20000"/>
                    </a:ext>
                  </a:extLst>
                </a:gridCol>
                <a:gridCol w="2772383">
                  <a:extLst>
                    <a:ext uri="{9D8B030D-6E8A-4147-A177-3AD203B41FA5}">
                      <a16:colId xmlns:a16="http://schemas.microsoft.com/office/drawing/2014/main" val="20001"/>
                    </a:ext>
                  </a:extLst>
                </a:gridCol>
                <a:gridCol w="3198903">
                  <a:extLst>
                    <a:ext uri="{9D8B030D-6E8A-4147-A177-3AD203B41FA5}">
                      <a16:colId xmlns:a16="http://schemas.microsoft.com/office/drawing/2014/main" val="20002"/>
                    </a:ext>
                  </a:extLst>
                </a:gridCol>
              </a:tblGrid>
              <a:tr h="301752">
                <a:tc>
                  <a:txBody>
                    <a:bodyPr/>
                    <a:lstStyle/>
                    <a:p>
                      <a:pPr marL="0" marR="0" algn="ctr">
                        <a:spcBef>
                          <a:spcPts val="0"/>
                        </a:spcBef>
                        <a:spcAft>
                          <a:spcPts val="0"/>
                        </a:spcAft>
                      </a:pPr>
                      <a:r>
                        <a:rPr lang="en-US" sz="1800">
                          <a:effectLst/>
                        </a:rPr>
                        <a:t>Cell Membrane</a:t>
                      </a:r>
                      <a:endParaRPr lang="en-US" sz="1800">
                        <a:effectLst/>
                        <a:latin typeface="Times New Roman"/>
                        <a:ea typeface="Times New Roman"/>
                      </a:endParaRPr>
                    </a:p>
                  </a:txBody>
                  <a:tcPr marL="68580" marR="68580" marT="0" marB="0"/>
                </a:tc>
                <a:tc>
                  <a:txBody>
                    <a:bodyPr/>
                    <a:lstStyle/>
                    <a:p>
                      <a:pPr marL="0" marR="0" algn="ctr">
                        <a:spcBef>
                          <a:spcPts val="0"/>
                        </a:spcBef>
                        <a:spcAft>
                          <a:spcPts val="0"/>
                        </a:spcAft>
                      </a:pPr>
                      <a:r>
                        <a:rPr lang="en-US" sz="1800">
                          <a:effectLst/>
                        </a:rPr>
                        <a:t>Cytoplasm</a:t>
                      </a:r>
                      <a:endParaRPr lang="en-US" sz="1800">
                        <a:effectLst/>
                        <a:latin typeface="Times New Roman"/>
                        <a:ea typeface="Times New Roman"/>
                      </a:endParaRPr>
                    </a:p>
                  </a:txBody>
                  <a:tcPr marL="68580" marR="68580" marT="0" marB="0"/>
                </a:tc>
                <a:tc>
                  <a:txBody>
                    <a:bodyPr/>
                    <a:lstStyle/>
                    <a:p>
                      <a:pPr marL="0" marR="0" algn="ctr">
                        <a:spcBef>
                          <a:spcPts val="0"/>
                        </a:spcBef>
                        <a:spcAft>
                          <a:spcPts val="0"/>
                        </a:spcAft>
                      </a:pPr>
                      <a:r>
                        <a:rPr lang="en-US" sz="1800">
                          <a:effectLst/>
                        </a:rPr>
                        <a:t>Mitochondria</a:t>
                      </a:r>
                      <a:endParaRPr lang="en-US" sz="1800">
                        <a:effectLst/>
                        <a:latin typeface="Times New Roman"/>
                        <a:ea typeface="Times New Roman"/>
                      </a:endParaRPr>
                    </a:p>
                  </a:txBody>
                  <a:tcPr marL="68580" marR="68580" marT="0" marB="0"/>
                </a:tc>
                <a:extLst>
                  <a:ext uri="{0D108BD9-81ED-4DB2-BD59-A6C34878D82A}">
                    <a16:rowId xmlns:a16="http://schemas.microsoft.com/office/drawing/2014/main" val="10000"/>
                  </a:ext>
                </a:extLst>
              </a:tr>
              <a:tr h="307848">
                <a:tc>
                  <a:txBody>
                    <a:bodyPr/>
                    <a:lstStyle/>
                    <a:p>
                      <a:pPr marL="0" marR="0" algn="ctr">
                        <a:spcBef>
                          <a:spcPts val="0"/>
                        </a:spcBef>
                        <a:spcAft>
                          <a:spcPts val="0"/>
                        </a:spcAft>
                      </a:pPr>
                      <a:r>
                        <a:rPr lang="en-US" sz="1800">
                          <a:effectLst/>
                        </a:rPr>
                        <a:t>Ribosome (free or on ER)</a:t>
                      </a:r>
                      <a:endParaRPr lang="en-US" sz="1800">
                        <a:effectLst/>
                        <a:latin typeface="Times New Roman"/>
                        <a:ea typeface="Times New Roman"/>
                      </a:endParaRPr>
                    </a:p>
                  </a:txBody>
                  <a:tcPr marL="68580" marR="68580" marT="0" marB="0"/>
                </a:tc>
                <a:tc>
                  <a:txBody>
                    <a:bodyPr/>
                    <a:lstStyle/>
                    <a:p>
                      <a:pPr marL="0" marR="0" algn="ctr">
                        <a:spcBef>
                          <a:spcPts val="0"/>
                        </a:spcBef>
                        <a:spcAft>
                          <a:spcPts val="0"/>
                        </a:spcAft>
                      </a:pPr>
                      <a:r>
                        <a:rPr lang="en-US" sz="1800">
                          <a:effectLst/>
                        </a:rPr>
                        <a:t>Endoplasmic Reticulum </a:t>
                      </a:r>
                      <a:endParaRPr lang="en-US" sz="1800">
                        <a:effectLst/>
                        <a:latin typeface="Times New Roman"/>
                        <a:ea typeface="Times New Roman"/>
                      </a:endParaRPr>
                    </a:p>
                  </a:txBody>
                  <a:tcPr marL="68580" marR="68580" marT="0" marB="0"/>
                </a:tc>
                <a:tc>
                  <a:txBody>
                    <a:bodyPr/>
                    <a:lstStyle/>
                    <a:p>
                      <a:pPr marL="0" marR="0" algn="ctr">
                        <a:spcBef>
                          <a:spcPts val="0"/>
                        </a:spcBef>
                        <a:spcAft>
                          <a:spcPts val="0"/>
                        </a:spcAft>
                      </a:pPr>
                      <a:r>
                        <a:rPr lang="en-US" sz="1800">
                          <a:effectLst/>
                        </a:rPr>
                        <a:t>Golgi Bodies</a:t>
                      </a:r>
                      <a:endParaRPr lang="en-US" sz="1800">
                        <a:effectLst/>
                        <a:latin typeface="Times New Roman"/>
                        <a:ea typeface="Times New Roman"/>
                      </a:endParaRPr>
                    </a:p>
                  </a:txBody>
                  <a:tcPr marL="68580" marR="68580" marT="0" marB="0"/>
                </a:tc>
                <a:extLst>
                  <a:ext uri="{0D108BD9-81ED-4DB2-BD59-A6C34878D82A}">
                    <a16:rowId xmlns:a16="http://schemas.microsoft.com/office/drawing/2014/main" val="10001"/>
                  </a:ext>
                </a:extLst>
              </a:tr>
              <a:tr h="301752">
                <a:tc>
                  <a:txBody>
                    <a:bodyPr/>
                    <a:lstStyle/>
                    <a:p>
                      <a:pPr marL="0" marR="0" algn="ctr">
                        <a:spcBef>
                          <a:spcPts val="0"/>
                        </a:spcBef>
                        <a:spcAft>
                          <a:spcPts val="0"/>
                        </a:spcAft>
                      </a:pPr>
                      <a:r>
                        <a:rPr lang="en-US" sz="1800">
                          <a:effectLst/>
                        </a:rPr>
                        <a:t>Lytic</a:t>
                      </a:r>
                      <a:r>
                        <a:rPr lang="en-US" sz="1800" baseline="0">
                          <a:effectLst/>
                        </a:rPr>
                        <a:t> Vacuole</a:t>
                      </a:r>
                      <a:r>
                        <a:rPr lang="en-US" sz="1800">
                          <a:effectLst/>
                        </a:rPr>
                        <a:t> </a:t>
                      </a:r>
                      <a:endParaRPr lang="en-US" sz="1800">
                        <a:effectLst/>
                        <a:latin typeface="Times New Roman"/>
                        <a:ea typeface="Times New Roman"/>
                      </a:endParaRPr>
                    </a:p>
                  </a:txBody>
                  <a:tcPr marL="68580" marR="68580" marT="0" marB="0"/>
                </a:tc>
                <a:tc>
                  <a:txBody>
                    <a:bodyPr/>
                    <a:lstStyle/>
                    <a:p>
                      <a:pPr marL="0" marR="0" algn="ctr">
                        <a:spcBef>
                          <a:spcPts val="0"/>
                        </a:spcBef>
                        <a:spcAft>
                          <a:spcPts val="0"/>
                        </a:spcAft>
                      </a:pPr>
                      <a:r>
                        <a:rPr lang="en-US" sz="1800">
                          <a:effectLst/>
                        </a:rPr>
                        <a:t>Vacuole (one &amp; large)</a:t>
                      </a:r>
                      <a:endParaRPr lang="en-US" sz="1800">
                        <a:effectLst/>
                        <a:latin typeface="Times New Roman"/>
                        <a:ea typeface="Times New Roman"/>
                      </a:endParaRPr>
                    </a:p>
                  </a:txBody>
                  <a:tcPr marL="68580" marR="68580" marT="0" marB="0"/>
                </a:tc>
                <a:tc>
                  <a:txBody>
                    <a:bodyPr/>
                    <a:lstStyle/>
                    <a:p>
                      <a:pPr marL="0" marR="0" algn="ctr">
                        <a:spcBef>
                          <a:spcPts val="0"/>
                        </a:spcBef>
                        <a:spcAft>
                          <a:spcPts val="0"/>
                        </a:spcAft>
                      </a:pPr>
                      <a:r>
                        <a:rPr lang="en-US" sz="1800">
                          <a:effectLst/>
                        </a:rPr>
                        <a:t>Nucleus </a:t>
                      </a:r>
                      <a:endParaRPr lang="en-US" sz="1800">
                        <a:effectLst/>
                        <a:latin typeface="Times New Roman"/>
                        <a:ea typeface="Times New Roman"/>
                      </a:endParaRPr>
                    </a:p>
                  </a:txBody>
                  <a:tcPr marL="68580" marR="68580" marT="0" marB="0"/>
                </a:tc>
                <a:extLst>
                  <a:ext uri="{0D108BD9-81ED-4DB2-BD59-A6C34878D82A}">
                    <a16:rowId xmlns:a16="http://schemas.microsoft.com/office/drawing/2014/main" val="10002"/>
                  </a:ext>
                </a:extLst>
              </a:tr>
              <a:tr h="301752">
                <a:tc>
                  <a:txBody>
                    <a:bodyPr/>
                    <a:lstStyle/>
                    <a:p>
                      <a:pPr marL="0" marR="0" algn="ctr">
                        <a:spcBef>
                          <a:spcPts val="0"/>
                        </a:spcBef>
                        <a:spcAft>
                          <a:spcPts val="0"/>
                        </a:spcAft>
                      </a:pPr>
                      <a:r>
                        <a:rPr lang="en-US" sz="1800">
                          <a:effectLst/>
                        </a:rPr>
                        <a:t>Chloroplast </a:t>
                      </a:r>
                      <a:endParaRPr lang="en-US" sz="1800">
                        <a:effectLst/>
                        <a:latin typeface="Times New Roman"/>
                        <a:ea typeface="Times New Roman"/>
                      </a:endParaRPr>
                    </a:p>
                  </a:txBody>
                  <a:tcPr marL="68580" marR="68580" marT="0" marB="0"/>
                </a:tc>
                <a:tc>
                  <a:txBody>
                    <a:bodyPr/>
                    <a:lstStyle/>
                    <a:p>
                      <a:pPr marL="0" marR="0" algn="ctr">
                        <a:spcBef>
                          <a:spcPts val="0"/>
                        </a:spcBef>
                        <a:spcAft>
                          <a:spcPts val="0"/>
                        </a:spcAft>
                      </a:pPr>
                      <a:r>
                        <a:rPr lang="en-US" sz="1800">
                          <a:effectLst/>
                        </a:rPr>
                        <a:t>Cell Wall </a:t>
                      </a:r>
                      <a:endParaRPr lang="en-US" sz="1800">
                        <a:effectLst/>
                        <a:latin typeface="Times New Roman"/>
                        <a:ea typeface="Times New Roman"/>
                      </a:endParaRPr>
                    </a:p>
                  </a:txBody>
                  <a:tcPr marL="68580" marR="68580" marT="0" marB="0"/>
                </a:tc>
                <a:tc>
                  <a:txBody>
                    <a:bodyPr/>
                    <a:lstStyle/>
                    <a:p>
                      <a:pPr marL="0" marR="0" algn="ctr">
                        <a:spcBef>
                          <a:spcPts val="0"/>
                        </a:spcBef>
                        <a:spcAft>
                          <a:spcPts val="0"/>
                        </a:spcAft>
                      </a:pPr>
                      <a:r>
                        <a:rPr lang="en-US" sz="1800">
                          <a:effectLst/>
                        </a:rPr>
                        <a:t> </a:t>
                      </a:r>
                      <a:endParaRPr lang="en-US" sz="1800">
                        <a:effectLst/>
                        <a:latin typeface="Times New Roman"/>
                        <a:ea typeface="Times New Roman"/>
                      </a:endParaRPr>
                    </a:p>
                  </a:txBody>
                  <a:tcPr marL="68580" marR="68580" marT="0" marB="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14458592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subTitle" idx="1"/>
          </p:nvPr>
        </p:nvSpPr>
        <p:spPr>
          <a:xfrm>
            <a:off x="152400" y="76200"/>
            <a:ext cx="8839200" cy="6630888"/>
          </a:xfrm>
        </p:spPr>
        <p:txBody>
          <a:bodyPr/>
          <a:lstStyle/>
          <a:p>
            <a:pPr eaLnBrk="1" hangingPunct="1">
              <a:lnSpc>
                <a:spcPct val="90000"/>
              </a:lnSpc>
            </a:pPr>
            <a:r>
              <a:rPr lang="en-US" sz="4400" b="1"/>
              <a:t>Let Them Eat Cell! </a:t>
            </a:r>
          </a:p>
          <a:p>
            <a:pPr eaLnBrk="1" hangingPunct="1">
              <a:lnSpc>
                <a:spcPct val="90000"/>
              </a:lnSpc>
            </a:pPr>
            <a:r>
              <a:rPr lang="en-US" sz="4400" b="1"/>
              <a:t>A Eukaryotic Cell Model</a:t>
            </a:r>
          </a:p>
          <a:p>
            <a:pPr algn="just">
              <a:spcBef>
                <a:spcPts val="0"/>
              </a:spcBef>
            </a:pPr>
            <a:r>
              <a:rPr lang="en-US" sz="2400" b="1"/>
              <a:t>What You Do:  </a:t>
            </a:r>
            <a:endParaRPr lang="en-US" sz="2400"/>
          </a:p>
          <a:p>
            <a:pPr algn="just"/>
            <a:r>
              <a:rPr lang="en-US" sz="2000" b="1"/>
              <a:t>Part 1:  The Paper</a:t>
            </a:r>
            <a:endParaRPr lang="en-US" sz="2000" b="1" u="sng"/>
          </a:p>
          <a:p>
            <a:pPr algn="just"/>
            <a:r>
              <a:rPr lang="en-US" sz="2000" b="1"/>
              <a:t>EACH INDIVIDUAL</a:t>
            </a:r>
            <a:r>
              <a:rPr lang="en-US" sz="2000"/>
              <a:t> must turn in a typed or neatly handwritten paper explaining all of the organelles discussed in class.  The formatting of the paper must include:</a:t>
            </a:r>
          </a:p>
          <a:p>
            <a:pPr marL="457200" lvl="0" indent="-457200" algn="just">
              <a:buAutoNum type="arabicPeriod"/>
            </a:pPr>
            <a:r>
              <a:rPr lang="en-US" sz="2000"/>
              <a:t>An introduction in which you introduce your project and the type of cell you chose.</a:t>
            </a:r>
          </a:p>
          <a:p>
            <a:pPr marL="457200" lvl="0" indent="-457200" algn="just">
              <a:buAutoNum type="arabicPeriod"/>
            </a:pPr>
            <a:r>
              <a:rPr lang="en-US" sz="2000"/>
              <a:t>A paragraph on each of the organelles consisting of </a:t>
            </a:r>
            <a:r>
              <a:rPr lang="en-US" sz="2000" i="1"/>
              <a:t>at least</a:t>
            </a:r>
            <a:r>
              <a:rPr lang="en-US" sz="2000"/>
              <a:t> FOUR sentences:</a:t>
            </a:r>
          </a:p>
          <a:p>
            <a:pPr marL="800100" lvl="1" indent="-342900" algn="just">
              <a:buFontTx/>
              <a:buChar char="-"/>
            </a:pPr>
            <a:r>
              <a:rPr lang="en-US" sz="2000"/>
              <a:t>One sentence describing the type(s) of cell this organelle is found in - eukaryotes, prokaryotes, or BOTH? </a:t>
            </a:r>
          </a:p>
          <a:p>
            <a:pPr marL="800100" lvl="1" indent="-342900" algn="just">
              <a:buFontTx/>
              <a:buChar char="-"/>
            </a:pPr>
            <a:r>
              <a:rPr lang="en-US" sz="2000"/>
              <a:t>One sentence on the organelle’s structure (its appearance and location)</a:t>
            </a:r>
          </a:p>
          <a:p>
            <a:pPr marL="800100" lvl="1" indent="-342900" algn="just">
              <a:buFontTx/>
              <a:buChar char="-"/>
            </a:pPr>
            <a:r>
              <a:rPr lang="en-US" sz="2000"/>
              <a:t>One sentence on the organelle’s function (its job)</a:t>
            </a:r>
          </a:p>
          <a:p>
            <a:pPr marL="800100" lvl="1" indent="-342900" algn="just">
              <a:buFontTx/>
              <a:buChar char="-"/>
            </a:pPr>
            <a:r>
              <a:rPr lang="en-US" sz="2000"/>
              <a:t>One sentence explaining what would happen to the cell if the organelle was missing or absent from the cell.</a:t>
            </a:r>
          </a:p>
          <a:p>
            <a:pPr marL="457200" lvl="0" indent="-457200" algn="just">
              <a:buFont typeface="+mj-lt"/>
              <a:buAutoNum type="arabicPeriod"/>
            </a:pPr>
            <a:r>
              <a:rPr lang="en-US" sz="2000"/>
              <a:t>A concluding paragraph in which you describe your thoughts on the project.</a:t>
            </a:r>
          </a:p>
          <a:p>
            <a:r>
              <a:rPr lang="en-US" sz="2000" b="1" i="1" cap="all"/>
              <a:t>***********Papers should have 13 total paragraphs***********</a:t>
            </a:r>
            <a:endParaRPr lang="en-US" sz="2000" b="1" i="1"/>
          </a:p>
          <a:p>
            <a:pPr lvl="0" algn="just">
              <a:spcBef>
                <a:spcPct val="0"/>
              </a:spcBef>
            </a:pPr>
            <a:endParaRPr lang="en-US" sz="2400" b="1">
              <a:latin typeface="Calibri" pitchFamily="34" charset="0"/>
              <a:ea typeface="Times New Roman" pitchFamily="18" charset="0"/>
              <a:cs typeface="Calibri" pitchFamily="34" charset="0"/>
            </a:endParaRPr>
          </a:p>
          <a:p>
            <a:pPr algn="just">
              <a:spcBef>
                <a:spcPts val="0"/>
              </a:spcBef>
            </a:pPr>
            <a:endParaRPr lang="en-US" sz="2200"/>
          </a:p>
        </p:txBody>
      </p:sp>
      <p:sp>
        <p:nvSpPr>
          <p:cNvPr id="8" name="TextBox 7"/>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extLst>
      <p:ext uri="{BB962C8B-B14F-4D97-AF65-F5344CB8AC3E}">
        <p14:creationId xmlns:p14="http://schemas.microsoft.com/office/powerpoint/2010/main" val="13373671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subTitle" idx="1"/>
          </p:nvPr>
        </p:nvSpPr>
        <p:spPr>
          <a:xfrm>
            <a:off x="152400" y="304800"/>
            <a:ext cx="4267199" cy="6248400"/>
          </a:xfrm>
        </p:spPr>
        <p:txBody>
          <a:bodyPr/>
          <a:lstStyle/>
          <a:p>
            <a:pPr eaLnBrk="1" hangingPunct="1">
              <a:lnSpc>
                <a:spcPct val="90000"/>
              </a:lnSpc>
              <a:spcBef>
                <a:spcPts val="0"/>
              </a:spcBef>
            </a:pPr>
            <a:r>
              <a:rPr lang="en-US" sz="3600" b="1"/>
              <a:t>Let Them Eat Cell! </a:t>
            </a:r>
          </a:p>
          <a:p>
            <a:pPr eaLnBrk="1" hangingPunct="1">
              <a:lnSpc>
                <a:spcPct val="90000"/>
              </a:lnSpc>
              <a:spcBef>
                <a:spcPts val="0"/>
              </a:spcBef>
            </a:pPr>
            <a:r>
              <a:rPr lang="en-US" sz="3600" b="1"/>
              <a:t>A Eukaryotic Cell Model</a:t>
            </a:r>
            <a:endParaRPr lang="en-US" sz="3600"/>
          </a:p>
          <a:p>
            <a:pPr algn="just"/>
            <a:r>
              <a:rPr lang="en-US" sz="2000" b="1"/>
              <a:t>Part 2: The Key and Blueprint</a:t>
            </a:r>
            <a:endParaRPr lang="en-US" sz="2000" b="1" u="sng"/>
          </a:p>
          <a:p>
            <a:pPr algn="just"/>
            <a:r>
              <a:rPr lang="en-US" sz="2000" b="1"/>
              <a:t>EACH TEAM</a:t>
            </a:r>
            <a:r>
              <a:rPr lang="en-US" sz="2000"/>
              <a:t> must create a key for your edible cell model so that others can tell what cell part (organelle) your food represents.  Use the pictures of cells and organelles in classroom and online textbooks and any cell notes to help you decide what foods would best represent each cell part.  Food items should look similar to the structure of the organelles - i.e. a nucleus is round and has a nucleolus inside so a jawbreaker cut in half with the small round center exposed could represent the nucleus and nucleolus.</a:t>
            </a:r>
          </a:p>
          <a:p>
            <a:pPr algn="just">
              <a:spcBef>
                <a:spcPts val="0"/>
              </a:spcBef>
            </a:pPr>
            <a:endParaRPr lang="en-US" sz="2200"/>
          </a:p>
        </p:txBody>
      </p:sp>
      <p:sp>
        <p:nvSpPr>
          <p:cNvPr id="8" name="TextBox 7"/>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6826" t="9947"/>
          <a:stretch/>
        </p:blipFill>
        <p:spPr>
          <a:xfrm rot="5400000">
            <a:off x="3746707" y="1232110"/>
            <a:ext cx="6081485" cy="4408300"/>
          </a:xfrm>
          <a:prstGeom prst="rect">
            <a:avLst/>
          </a:prstGeom>
        </p:spPr>
      </p:pic>
    </p:spTree>
    <p:extLst>
      <p:ext uri="{BB962C8B-B14F-4D97-AF65-F5344CB8AC3E}">
        <p14:creationId xmlns:p14="http://schemas.microsoft.com/office/powerpoint/2010/main" val="112046861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subTitle" idx="1"/>
          </p:nvPr>
        </p:nvSpPr>
        <p:spPr>
          <a:xfrm>
            <a:off x="152400" y="533400"/>
            <a:ext cx="8839200" cy="2209800"/>
          </a:xfrm>
        </p:spPr>
        <p:txBody>
          <a:bodyPr/>
          <a:lstStyle/>
          <a:p>
            <a:pPr eaLnBrk="1" hangingPunct="1">
              <a:lnSpc>
                <a:spcPct val="90000"/>
              </a:lnSpc>
              <a:spcBef>
                <a:spcPts val="0"/>
              </a:spcBef>
            </a:pPr>
            <a:r>
              <a:rPr lang="en-US" sz="3600" b="1"/>
              <a:t>Let Them Eat Cell! </a:t>
            </a:r>
          </a:p>
          <a:p>
            <a:pPr eaLnBrk="1" hangingPunct="1">
              <a:lnSpc>
                <a:spcPct val="90000"/>
              </a:lnSpc>
              <a:spcBef>
                <a:spcPts val="0"/>
              </a:spcBef>
            </a:pPr>
            <a:r>
              <a:rPr lang="en-US" sz="3600" b="1"/>
              <a:t>A Eukaryotic Cell Model</a:t>
            </a:r>
            <a:endParaRPr lang="en-US" sz="3600"/>
          </a:p>
          <a:p>
            <a:pPr algn="just"/>
            <a:r>
              <a:rPr lang="en-US" sz="2000" b="1"/>
              <a:t>The Key</a:t>
            </a:r>
          </a:p>
          <a:p>
            <a:pPr lvl="0" algn="just"/>
            <a:r>
              <a:rPr lang="en-US" sz="2000"/>
              <a:t>Create a chart or table that states both food part and the organelle or cell part each food represents.  This can be typed or neatly handwritten.</a:t>
            </a:r>
          </a:p>
          <a:p>
            <a:pPr algn="just"/>
            <a:endParaRPr lang="en-US" sz="2000" b="1" u="sng"/>
          </a:p>
          <a:p>
            <a:pPr algn="just">
              <a:spcBef>
                <a:spcPts val="0"/>
              </a:spcBef>
            </a:pPr>
            <a:endParaRPr lang="en-US" sz="2200"/>
          </a:p>
        </p:txBody>
      </p:sp>
      <p:sp>
        <p:nvSpPr>
          <p:cNvPr id="8" name="TextBox 7"/>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graphicFrame>
        <p:nvGraphicFramePr>
          <p:cNvPr id="4" name="Group 3"/>
          <p:cNvGraphicFramePr>
            <a:graphicFrameLocks/>
          </p:cNvGraphicFramePr>
          <p:nvPr>
            <p:extLst>
              <p:ext uri="{D42A27DB-BD31-4B8C-83A1-F6EECF244321}">
                <p14:modId xmlns:p14="http://schemas.microsoft.com/office/powerpoint/2010/main" val="96602923"/>
              </p:ext>
            </p:extLst>
          </p:nvPr>
        </p:nvGraphicFramePr>
        <p:xfrm>
          <a:off x="616860" y="2895600"/>
          <a:ext cx="7924800" cy="2835273"/>
        </p:xfrm>
        <a:graphic>
          <a:graphicData uri="http://schemas.openxmlformats.org/drawingml/2006/table">
            <a:tbl>
              <a:tblPr/>
              <a:tblGrid>
                <a:gridCol w="1884363">
                  <a:extLst>
                    <a:ext uri="{9D8B030D-6E8A-4147-A177-3AD203B41FA5}">
                      <a16:colId xmlns:a16="http://schemas.microsoft.com/office/drawing/2014/main" val="20000"/>
                    </a:ext>
                  </a:extLst>
                </a:gridCol>
                <a:gridCol w="6040437">
                  <a:extLst>
                    <a:ext uri="{9D8B030D-6E8A-4147-A177-3AD203B41FA5}">
                      <a16:colId xmlns:a16="http://schemas.microsoft.com/office/drawing/2014/main" val="20001"/>
                    </a:ext>
                  </a:extLst>
                </a:gridCol>
              </a:tblGrid>
              <a:tr h="53351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mn-lt"/>
                        </a:rPr>
                        <a:t>Organelle</a:t>
                      </a:r>
                    </a:p>
                  </a:txBody>
                  <a:tcPr marT="45730" marB="4573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mn-lt"/>
                        </a:rPr>
                        <a:t>How organelle is represented in your model</a:t>
                      </a:r>
                      <a:r>
                        <a:rPr kumimoji="0" lang="en-US" sz="2000" b="0" i="0" u="none" strike="noStrike" cap="none" normalizeH="0" baseline="0">
                          <a:ln>
                            <a:noFill/>
                          </a:ln>
                          <a:solidFill>
                            <a:schemeClr val="tx1"/>
                          </a:solidFill>
                          <a:effectLst/>
                          <a:latin typeface="+mn-lt"/>
                        </a:rPr>
                        <a:t>   </a:t>
                      </a:r>
                    </a:p>
                  </a:txBody>
                  <a:tcPr marT="45730" marB="4573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3351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mn-lt"/>
                        </a:rPr>
                        <a:t>Cytoplasm</a:t>
                      </a:r>
                    </a:p>
                  </a:txBody>
                  <a:tcPr marT="45730" marB="4573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mn-lt"/>
                        </a:rPr>
                        <a:t>Cookie dough or icing</a:t>
                      </a:r>
                    </a:p>
                  </a:txBody>
                  <a:tcPr marT="45730" marB="4573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3351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mn-lt"/>
                        </a:rPr>
                        <a:t>Mitochondria</a:t>
                      </a:r>
                    </a:p>
                  </a:txBody>
                  <a:tcPr marT="45730" marB="4573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mn-lt"/>
                        </a:rPr>
                        <a:t>Red Jellybean</a:t>
                      </a:r>
                    </a:p>
                  </a:txBody>
                  <a:tcPr marT="45730" marB="4573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3351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mn-lt"/>
                        </a:rPr>
                        <a:t>Golgi Body</a:t>
                      </a:r>
                    </a:p>
                  </a:txBody>
                  <a:tcPr marT="45730" marB="4573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mn-lt"/>
                        </a:rPr>
                        <a:t>Blue bubble tape looped back and forth</a:t>
                      </a:r>
                    </a:p>
                  </a:txBody>
                  <a:tcPr marT="45730" marB="4573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0119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mn-lt"/>
                        </a:rPr>
                        <a:t>Endoplasmic Reticulum</a:t>
                      </a:r>
                    </a:p>
                  </a:txBody>
                  <a:tcPr marT="45730" marB="4573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mn-lt"/>
                        </a:rPr>
                        <a:t>…</a:t>
                      </a:r>
                    </a:p>
                  </a:txBody>
                  <a:tcPr marT="45730" marB="4573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72720929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subTitle" idx="1"/>
          </p:nvPr>
        </p:nvSpPr>
        <p:spPr>
          <a:xfrm>
            <a:off x="152400" y="609600"/>
            <a:ext cx="4267200" cy="5715000"/>
          </a:xfrm>
        </p:spPr>
        <p:txBody>
          <a:bodyPr/>
          <a:lstStyle/>
          <a:p>
            <a:pPr eaLnBrk="1" hangingPunct="1">
              <a:lnSpc>
                <a:spcPct val="90000"/>
              </a:lnSpc>
              <a:spcBef>
                <a:spcPts val="0"/>
              </a:spcBef>
            </a:pPr>
            <a:r>
              <a:rPr lang="en-US" sz="3600" b="1"/>
              <a:t>Let Them Eat Cell! </a:t>
            </a:r>
          </a:p>
          <a:p>
            <a:pPr eaLnBrk="1" hangingPunct="1">
              <a:lnSpc>
                <a:spcPct val="90000"/>
              </a:lnSpc>
              <a:spcBef>
                <a:spcPts val="0"/>
              </a:spcBef>
            </a:pPr>
            <a:r>
              <a:rPr lang="en-US" sz="3600" b="1"/>
              <a:t>A Eukaryotic Cell Model</a:t>
            </a:r>
            <a:endParaRPr lang="en-US" sz="3600"/>
          </a:p>
          <a:p>
            <a:pPr algn="just"/>
            <a:r>
              <a:rPr lang="en-US" sz="2000" b="1"/>
              <a:t>The Blueprint</a:t>
            </a:r>
          </a:p>
          <a:p>
            <a:pPr lvl="0" algn="just"/>
            <a:r>
              <a:rPr lang="en-US" sz="2000"/>
              <a:t>Create a drawing of what your cell model will look like when you have created it. It should be a drawing of a cell as the cookie/cake/foods chosen.  The foods and which organelle the food represents must be clearly shown and labeled.  You must make sure that organelle location is appropriate.  This will act as your blueprint as you construct your cell model.  Placement of organelles/food items must match between your blueprint and model. </a:t>
            </a:r>
          </a:p>
          <a:p>
            <a:pPr algn="just"/>
            <a:endParaRPr lang="en-US" sz="2000" b="1" u="sng"/>
          </a:p>
          <a:p>
            <a:pPr algn="just">
              <a:spcBef>
                <a:spcPts val="0"/>
              </a:spcBef>
            </a:pPr>
            <a:endParaRPr lang="en-US" sz="2200"/>
          </a:p>
        </p:txBody>
      </p:sp>
      <p:sp>
        <p:nvSpPr>
          <p:cNvPr id="8" name="TextBox 7"/>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pic>
        <p:nvPicPr>
          <p:cNvPr id="5" name="Picture 3" descr="DSCF263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2972" y="547914"/>
            <a:ext cx="4343400" cy="579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5604764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467600" y="6011473"/>
            <a:ext cx="76200" cy="687288"/>
          </a:xfrm>
          <a:prstGeom prst="rect">
            <a:avLst/>
          </a:prstGeom>
          <a:solidFill>
            <a:srgbClr val="C9A84B"/>
          </a:solidFill>
          <a:ln>
            <a:solidFill>
              <a:srgbClr val="C9A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429000" y="6019800"/>
            <a:ext cx="76200" cy="687288"/>
          </a:xfrm>
          <a:prstGeom prst="rect">
            <a:avLst/>
          </a:prstGeom>
          <a:solidFill>
            <a:srgbClr val="C9A84B"/>
          </a:solidFill>
          <a:ln>
            <a:solidFill>
              <a:srgbClr val="C9A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2" name="Rectangle 3"/>
          <p:cNvSpPr>
            <a:spLocks noGrp="1" noChangeArrowheads="1"/>
          </p:cNvSpPr>
          <p:nvPr>
            <p:ph type="subTitle" idx="1"/>
          </p:nvPr>
        </p:nvSpPr>
        <p:spPr>
          <a:xfrm>
            <a:off x="152400" y="76200"/>
            <a:ext cx="8839200" cy="6781800"/>
          </a:xfrm>
        </p:spPr>
        <p:txBody>
          <a:bodyPr/>
          <a:lstStyle/>
          <a:p>
            <a:pPr eaLnBrk="1" hangingPunct="1">
              <a:lnSpc>
                <a:spcPct val="90000"/>
              </a:lnSpc>
              <a:spcBef>
                <a:spcPts val="0"/>
              </a:spcBef>
            </a:pPr>
            <a:r>
              <a:rPr lang="en-US" sz="3900" b="1"/>
              <a:t>Let Them Eat Cell! </a:t>
            </a:r>
          </a:p>
          <a:p>
            <a:pPr eaLnBrk="1" hangingPunct="1">
              <a:lnSpc>
                <a:spcPct val="90000"/>
              </a:lnSpc>
              <a:spcBef>
                <a:spcPts val="0"/>
              </a:spcBef>
            </a:pPr>
            <a:r>
              <a:rPr lang="en-US" sz="3900" b="1"/>
              <a:t>A Eukaryotic Cell Model</a:t>
            </a:r>
            <a:endParaRPr lang="en-US" sz="3900"/>
          </a:p>
          <a:p>
            <a:pPr algn="just"/>
            <a:r>
              <a:rPr lang="en-US" sz="2000" b="1"/>
              <a:t>Part 3: The Model and Identifying Labels</a:t>
            </a:r>
          </a:p>
          <a:p>
            <a:pPr algn="just"/>
            <a:r>
              <a:rPr lang="en-US" sz="2000"/>
              <a:t>This is the fun part!  You need to build your cell model.  Each part needs to be made of the food part listed on the data table.  You will be graded on how accurate your model is and how close your actual model was to the drawing in your blueprint - i.e. if the nucleus was in the middle of the drawing then the food nucleus needs to be in the middle of the model.  The model must contain two parts in order to receive full credit.  These parts are:</a:t>
            </a:r>
          </a:p>
          <a:p>
            <a:pPr lvl="0" algn="just"/>
            <a:r>
              <a:rPr lang="en-US" sz="2000" b="1"/>
              <a:t>Labels: </a:t>
            </a:r>
          </a:p>
          <a:p>
            <a:pPr lvl="0" algn="just"/>
            <a:r>
              <a:rPr lang="en-US" sz="2000"/>
              <a:t>Each food item must have a label.  The label must state on one side what organelle the food represents.  The other side must have bulleted points that state the structure and function of the organelle.  Labels must have a support like a flag so they can be fastened into your food items.  For example if you used a toothpick:</a:t>
            </a:r>
            <a:endParaRPr lang="en-US" sz="2000" b="1"/>
          </a:p>
          <a:p>
            <a:pPr algn="just">
              <a:spcBef>
                <a:spcPts val="0"/>
              </a:spcBef>
            </a:pPr>
            <a:endParaRPr lang="en-US" sz="2200"/>
          </a:p>
        </p:txBody>
      </p:sp>
      <p:sp>
        <p:nvSpPr>
          <p:cNvPr id="8" name="TextBox 7"/>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
        <p:nvSpPr>
          <p:cNvPr id="2" name="Rectangle 1"/>
          <p:cNvSpPr/>
          <p:nvPr/>
        </p:nvSpPr>
        <p:spPr>
          <a:xfrm>
            <a:off x="1524000" y="5105400"/>
            <a:ext cx="2133600" cy="990600"/>
          </a:xfrm>
          <a:prstGeom prst="rect">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0000"/>
                </a:solidFill>
              </a:rPr>
              <a:t>(Front)</a:t>
            </a:r>
          </a:p>
          <a:p>
            <a:pPr algn="ctr"/>
            <a:r>
              <a:rPr lang="en-US">
                <a:solidFill>
                  <a:schemeClr val="tx1"/>
                </a:solidFill>
              </a:rPr>
              <a:t>Cell Membrane</a:t>
            </a:r>
          </a:p>
        </p:txBody>
      </p:sp>
      <p:sp>
        <p:nvSpPr>
          <p:cNvPr id="5" name="Rectangle 4"/>
          <p:cNvSpPr/>
          <p:nvPr/>
        </p:nvSpPr>
        <p:spPr>
          <a:xfrm>
            <a:off x="5562600" y="5105400"/>
            <a:ext cx="2133600" cy="990600"/>
          </a:xfrm>
          <a:prstGeom prst="rect">
            <a:avLst/>
          </a:prstGeom>
          <a:solidFill>
            <a:srgbClr val="FFC0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rgbClr val="FF0000"/>
                </a:solidFill>
              </a:rPr>
              <a:t>(Back)</a:t>
            </a:r>
            <a:endParaRPr lang="en-US" sz="1600">
              <a:solidFill>
                <a:schemeClr val="tx1"/>
              </a:solidFill>
            </a:endParaRPr>
          </a:p>
          <a:p>
            <a:pPr algn="ctr"/>
            <a:r>
              <a:rPr lang="en-US" sz="1600">
                <a:solidFill>
                  <a:schemeClr val="tx1"/>
                </a:solidFill>
              </a:rPr>
              <a:t>Determines what goes in and out of cell</a:t>
            </a:r>
          </a:p>
        </p:txBody>
      </p:sp>
    </p:spTree>
    <p:extLst>
      <p:ext uri="{BB962C8B-B14F-4D97-AF65-F5344CB8AC3E}">
        <p14:creationId xmlns:p14="http://schemas.microsoft.com/office/powerpoint/2010/main" val="410800889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subTitle" idx="1"/>
          </p:nvPr>
        </p:nvSpPr>
        <p:spPr>
          <a:xfrm>
            <a:off x="152400" y="762000"/>
            <a:ext cx="4572000" cy="5257800"/>
          </a:xfrm>
        </p:spPr>
        <p:txBody>
          <a:bodyPr/>
          <a:lstStyle/>
          <a:p>
            <a:pPr eaLnBrk="1" hangingPunct="1">
              <a:lnSpc>
                <a:spcPct val="90000"/>
              </a:lnSpc>
              <a:spcBef>
                <a:spcPts val="0"/>
              </a:spcBef>
            </a:pPr>
            <a:r>
              <a:rPr lang="en-US" sz="3900" b="1"/>
              <a:t>Let Them Eat Cell! </a:t>
            </a:r>
          </a:p>
          <a:p>
            <a:pPr eaLnBrk="1" hangingPunct="1">
              <a:lnSpc>
                <a:spcPct val="90000"/>
              </a:lnSpc>
              <a:spcBef>
                <a:spcPts val="0"/>
              </a:spcBef>
            </a:pPr>
            <a:r>
              <a:rPr lang="en-US" sz="3900" b="1"/>
              <a:t>A Eukaryotic Cell Model</a:t>
            </a:r>
            <a:endParaRPr lang="en-US" sz="3900"/>
          </a:p>
          <a:p>
            <a:pPr lvl="0" algn="just"/>
            <a:r>
              <a:rPr lang="en-US" sz="2200" b="1"/>
              <a:t>Edible Cell</a:t>
            </a:r>
            <a:r>
              <a:rPr lang="en-US" sz="2200"/>
              <a:t>:  </a:t>
            </a:r>
          </a:p>
          <a:p>
            <a:pPr lvl="0" algn="just"/>
            <a:r>
              <a:rPr lang="en-US" sz="2200"/>
              <a:t>This is the actual model of the cell.  You will be graded on how close the actual model is to the blueprint made in Part 2 and you will be graded on content.  You need to make sure that each item that was written in your data table is represented in the actual cell model.</a:t>
            </a:r>
            <a:endParaRPr lang="en-US" sz="2200" b="1"/>
          </a:p>
          <a:p>
            <a:pPr algn="just"/>
            <a:endParaRPr lang="en-US" sz="2000" b="1"/>
          </a:p>
          <a:p>
            <a:pPr algn="just">
              <a:spcBef>
                <a:spcPts val="0"/>
              </a:spcBef>
            </a:pPr>
            <a:endParaRPr lang="en-US" sz="2200"/>
          </a:p>
        </p:txBody>
      </p:sp>
      <p:sp>
        <p:nvSpPr>
          <p:cNvPr id="8" name="TextBox 7"/>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19650" y="685800"/>
            <a:ext cx="4057650" cy="5410200"/>
          </a:xfrm>
          <a:prstGeom prst="rect">
            <a:avLst/>
          </a:prstGeom>
        </p:spPr>
      </p:pic>
    </p:spTree>
    <p:extLst>
      <p:ext uri="{BB962C8B-B14F-4D97-AF65-F5344CB8AC3E}">
        <p14:creationId xmlns:p14="http://schemas.microsoft.com/office/powerpoint/2010/main" val="33205996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type="body" idx="1"/>
          </p:nvPr>
        </p:nvSpPr>
        <p:spPr>
          <a:xfrm>
            <a:off x="457200" y="228600"/>
            <a:ext cx="6172200" cy="5257800"/>
          </a:xfrm>
        </p:spPr>
        <p:txBody>
          <a:bodyPr/>
          <a:lstStyle/>
          <a:p>
            <a:pPr marL="0" indent="0" eaLnBrk="1" hangingPunct="1">
              <a:buNone/>
            </a:pPr>
            <a:r>
              <a:rPr lang="en-US"/>
              <a:t>All Living Things </a:t>
            </a:r>
            <a:r>
              <a:rPr lang="en-US" b="1"/>
              <a:t>NEED: </a:t>
            </a:r>
          </a:p>
          <a:p>
            <a:pPr marL="0" indent="0" algn="ctr" eaLnBrk="1" hangingPunct="1">
              <a:buNone/>
            </a:pPr>
            <a:r>
              <a:rPr lang="en-US" sz="5400" b="1"/>
              <a:t>THE ABILITY TO MAINTAIN HOMEOSTASIS</a:t>
            </a:r>
          </a:p>
          <a:p>
            <a:pPr marL="0" indent="0" eaLnBrk="1" hangingPunct="1">
              <a:buNone/>
            </a:pPr>
            <a:r>
              <a:rPr lang="en-US"/>
              <a:t>It allows organisms to:</a:t>
            </a:r>
          </a:p>
          <a:p>
            <a:pPr eaLnBrk="1" hangingPunct="1"/>
            <a:r>
              <a:rPr lang="en-US"/>
              <a:t>maintain stable conditions inside the body</a:t>
            </a:r>
          </a:p>
          <a:p>
            <a:pPr lvl="1" eaLnBrk="1" hangingPunct="1"/>
            <a:r>
              <a:rPr lang="en-US"/>
              <a:t>Control temperature</a:t>
            </a:r>
          </a:p>
          <a:p>
            <a:pPr lvl="1" eaLnBrk="1" hangingPunct="1"/>
            <a:r>
              <a:rPr lang="en-US"/>
              <a:t>Control the amount of water</a:t>
            </a:r>
          </a:p>
          <a:p>
            <a:pPr eaLnBrk="1" hangingPunct="1"/>
            <a:r>
              <a:rPr lang="en-US"/>
              <a:t>maintain cell functions </a:t>
            </a:r>
          </a:p>
        </p:txBody>
      </p:sp>
      <p:pic>
        <p:nvPicPr>
          <p:cNvPr id="7170" name="Picture 2" descr="http://images.clipart.com/thb/thb11/PO/5344_2005020025/001109_0550_00/23649531.thb.jpg?001109_0550_0033_n__p"/>
          <p:cNvPicPr>
            <a:picLocks noChangeAspect="1" noChangeArrowheads="1"/>
          </p:cNvPicPr>
          <p:nvPr/>
        </p:nvPicPr>
        <p:blipFill rotWithShape="1">
          <a:blip r:embed="rId2">
            <a:extLst>
              <a:ext uri="{28A0092B-C50C-407E-A947-70E740481C1C}">
                <a14:useLocalDpi xmlns:a14="http://schemas.microsoft.com/office/drawing/2010/main" val="0"/>
              </a:ext>
            </a:extLst>
          </a:blip>
          <a:srcRect l="20210" r="10611" b="7282"/>
          <a:stretch/>
        </p:blipFill>
        <p:spPr bwMode="auto">
          <a:xfrm>
            <a:off x="6509656" y="762000"/>
            <a:ext cx="2365829" cy="54102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extLst>
      <p:ext uri="{BB962C8B-B14F-4D97-AF65-F5344CB8AC3E}">
        <p14:creationId xmlns:p14="http://schemas.microsoft.com/office/powerpoint/2010/main" val="3378340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483">
                                            <p:txEl>
                                              <p:pRg st="1" end="1"/>
                                            </p:txEl>
                                          </p:spTgt>
                                        </p:tgtEl>
                                        <p:attrNameLst>
                                          <p:attrName>style.visibility</p:attrName>
                                        </p:attrNameLst>
                                      </p:cBhvr>
                                      <p:to>
                                        <p:strVal val="visible"/>
                                      </p:to>
                                    </p:set>
                                    <p:anim calcmode="lin" valueType="num">
                                      <p:cBhvr additive="base">
                                        <p:cTn id="7" dur="500" fill="hold"/>
                                        <p:tgtEl>
                                          <p:spTgt spid="2048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4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483">
                                            <p:txEl>
                                              <p:pRg st="2" end="2"/>
                                            </p:txEl>
                                          </p:spTgt>
                                        </p:tgtEl>
                                        <p:attrNameLst>
                                          <p:attrName>style.visibility</p:attrName>
                                        </p:attrNameLst>
                                      </p:cBhvr>
                                      <p:to>
                                        <p:strVal val="visible"/>
                                      </p:to>
                                    </p:set>
                                    <p:anim calcmode="lin" valueType="num">
                                      <p:cBhvr additive="base">
                                        <p:cTn id="13" dur="500" fill="hold"/>
                                        <p:tgtEl>
                                          <p:spTgt spid="2048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4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483">
                                            <p:txEl>
                                              <p:pRg st="3" end="3"/>
                                            </p:txEl>
                                          </p:spTgt>
                                        </p:tgtEl>
                                        <p:attrNameLst>
                                          <p:attrName>style.visibility</p:attrName>
                                        </p:attrNameLst>
                                      </p:cBhvr>
                                      <p:to>
                                        <p:strVal val="visible"/>
                                      </p:to>
                                    </p:set>
                                    <p:anim calcmode="lin" valueType="num">
                                      <p:cBhvr additive="base">
                                        <p:cTn id="19" dur="500" fill="hold"/>
                                        <p:tgtEl>
                                          <p:spTgt spid="2048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48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0483">
                                            <p:txEl>
                                              <p:pRg st="4" end="4"/>
                                            </p:txEl>
                                          </p:spTgt>
                                        </p:tgtEl>
                                        <p:attrNameLst>
                                          <p:attrName>style.visibility</p:attrName>
                                        </p:attrNameLst>
                                      </p:cBhvr>
                                      <p:to>
                                        <p:strVal val="visible"/>
                                      </p:to>
                                    </p:set>
                                    <p:anim calcmode="lin" valueType="num">
                                      <p:cBhvr additive="base">
                                        <p:cTn id="23" dur="500" fill="hold"/>
                                        <p:tgtEl>
                                          <p:spTgt spid="2048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048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0483">
                                            <p:txEl>
                                              <p:pRg st="5" end="5"/>
                                            </p:txEl>
                                          </p:spTgt>
                                        </p:tgtEl>
                                        <p:attrNameLst>
                                          <p:attrName>style.visibility</p:attrName>
                                        </p:attrNameLst>
                                      </p:cBhvr>
                                      <p:to>
                                        <p:strVal val="visible"/>
                                      </p:to>
                                    </p:set>
                                    <p:anim calcmode="lin" valueType="num">
                                      <p:cBhvr additive="base">
                                        <p:cTn id="27" dur="500" fill="hold"/>
                                        <p:tgtEl>
                                          <p:spTgt spid="2048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048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0483">
                                            <p:txEl>
                                              <p:pRg st="6" end="6"/>
                                            </p:txEl>
                                          </p:spTgt>
                                        </p:tgtEl>
                                        <p:attrNameLst>
                                          <p:attrName>style.visibility</p:attrName>
                                        </p:attrNameLst>
                                      </p:cBhvr>
                                      <p:to>
                                        <p:strVal val="visible"/>
                                      </p:to>
                                    </p:set>
                                    <p:anim calcmode="lin" valueType="num">
                                      <p:cBhvr additive="base">
                                        <p:cTn id="33" dur="500" fill="hold"/>
                                        <p:tgtEl>
                                          <p:spTgt spid="2048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048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subTitle" idx="1"/>
          </p:nvPr>
        </p:nvSpPr>
        <p:spPr>
          <a:xfrm>
            <a:off x="152400" y="1447800"/>
            <a:ext cx="4572000" cy="3886200"/>
          </a:xfrm>
        </p:spPr>
        <p:txBody>
          <a:bodyPr/>
          <a:lstStyle/>
          <a:p>
            <a:pPr eaLnBrk="1" hangingPunct="1">
              <a:lnSpc>
                <a:spcPct val="90000"/>
              </a:lnSpc>
              <a:spcBef>
                <a:spcPts val="0"/>
              </a:spcBef>
            </a:pPr>
            <a:r>
              <a:rPr lang="en-US" sz="3900" b="1"/>
              <a:t>Let Them Eat Cell! </a:t>
            </a:r>
          </a:p>
          <a:p>
            <a:pPr eaLnBrk="1" hangingPunct="1">
              <a:lnSpc>
                <a:spcPct val="90000"/>
              </a:lnSpc>
              <a:spcBef>
                <a:spcPts val="0"/>
              </a:spcBef>
            </a:pPr>
            <a:r>
              <a:rPr lang="en-US" sz="3900" b="1"/>
              <a:t>A Eukaryotic Cell Model</a:t>
            </a:r>
            <a:endParaRPr lang="en-US" sz="3900"/>
          </a:p>
          <a:p>
            <a:r>
              <a:rPr lang="en-US" sz="4400" b="1">
                <a:solidFill>
                  <a:srgbClr val="FF0000"/>
                </a:solidFill>
              </a:rPr>
              <a:t>Here are some examples of WHAT TO DO:</a:t>
            </a:r>
          </a:p>
          <a:p>
            <a:pPr algn="just"/>
            <a:endParaRPr lang="en-US" sz="2000" b="1"/>
          </a:p>
          <a:p>
            <a:pPr algn="just">
              <a:spcBef>
                <a:spcPts val="0"/>
              </a:spcBef>
            </a:pPr>
            <a:endParaRPr lang="en-US" sz="2200"/>
          </a:p>
        </p:txBody>
      </p:sp>
      <p:sp>
        <p:nvSpPr>
          <p:cNvPr id="8" name="TextBox 7"/>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19650" y="685800"/>
            <a:ext cx="4057650" cy="5410200"/>
          </a:xfrm>
          <a:prstGeom prst="rect">
            <a:avLst/>
          </a:prstGeom>
        </p:spPr>
      </p:pic>
    </p:spTree>
    <p:extLst>
      <p:ext uri="{BB962C8B-B14F-4D97-AF65-F5344CB8AC3E}">
        <p14:creationId xmlns:p14="http://schemas.microsoft.com/office/powerpoint/2010/main" val="13162776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2" name="Picture 4" descr="Cell Cookie 2008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04800"/>
            <a:ext cx="8382000" cy="628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4" descr="Cell Cookie 20080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70233"/>
            <a:ext cx="8534400" cy="6344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4" descr="DSC00102"/>
          <p:cNvPicPr>
            <a:picLocks noChangeAspect="1" noChangeArrowheads="1"/>
          </p:cNvPicPr>
          <p:nvPr/>
        </p:nvPicPr>
        <p:blipFill rotWithShape="1">
          <a:blip r:embed="rId2">
            <a:extLst>
              <a:ext uri="{28A0092B-C50C-407E-A947-70E740481C1C}">
                <a14:useLocalDpi xmlns:a14="http://schemas.microsoft.com/office/drawing/2010/main" val="0"/>
              </a:ext>
            </a:extLst>
          </a:blip>
          <a:srcRect l="8573" t="4702" r="11964" b="2440"/>
          <a:stretch/>
        </p:blipFill>
        <p:spPr bwMode="auto">
          <a:xfrm>
            <a:off x="257628" y="347566"/>
            <a:ext cx="8610600" cy="61439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C:\Users\mzaher\Documents\1  Sutton Life Science\Lesson Plans\2 Cells\Cell Cookie and Cell City\Cell Cookie 2011\DSC07861.JPG"/>
          <p:cNvPicPr>
            <a:picLocks noChangeAspect="1" noChangeArrowheads="1"/>
          </p:cNvPicPr>
          <p:nvPr/>
        </p:nvPicPr>
        <p:blipFill rotWithShape="1">
          <a:blip r:embed="rId2">
            <a:extLst>
              <a:ext uri="{28A0092B-C50C-407E-A947-70E740481C1C}">
                <a14:useLocalDpi xmlns:a14="http://schemas.microsoft.com/office/drawing/2010/main" val="0"/>
              </a:ext>
            </a:extLst>
          </a:blip>
          <a:srcRect t="39327"/>
          <a:stretch/>
        </p:blipFill>
        <p:spPr bwMode="auto">
          <a:xfrm>
            <a:off x="286656" y="322944"/>
            <a:ext cx="8534400" cy="6226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endParaRPr lang="en-US"/>
          </a:p>
        </p:txBody>
      </p:sp>
      <p:sp>
        <p:nvSpPr>
          <p:cNvPr id="71683" name="Rectangle 3"/>
          <p:cNvSpPr>
            <a:spLocks noGrp="1" noChangeArrowheads="1"/>
          </p:cNvSpPr>
          <p:nvPr>
            <p:ph type="body" idx="1"/>
          </p:nvPr>
        </p:nvSpPr>
        <p:spPr/>
        <p:txBody>
          <a:bodyPr/>
          <a:lstStyle/>
          <a:p>
            <a:pPr eaLnBrk="1" hangingPunct="1"/>
            <a:endParaRPr lang="en-US"/>
          </a:p>
        </p:txBody>
      </p:sp>
      <p:pic>
        <p:nvPicPr>
          <p:cNvPr id="71684" name="Picture 4" descr="Cell Cookie 1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8534400" cy="640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Cell Cookie 2008057"/>
          <p:cNvPicPr>
            <a:picLocks noChangeAspect="1" noChangeArrowheads="1"/>
          </p:cNvPicPr>
          <p:nvPr/>
        </p:nvPicPr>
        <p:blipFill rotWithShape="1">
          <a:blip r:embed="rId2">
            <a:extLst>
              <a:ext uri="{28A0092B-C50C-407E-A947-70E740481C1C}">
                <a14:useLocalDpi xmlns:a14="http://schemas.microsoft.com/office/drawing/2010/main" val="0"/>
              </a:ext>
            </a:extLst>
          </a:blip>
          <a:srcRect t="36381"/>
          <a:stretch/>
        </p:blipFill>
        <p:spPr bwMode="auto">
          <a:xfrm>
            <a:off x="275771" y="344713"/>
            <a:ext cx="8610601" cy="6155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subTitle" idx="1"/>
          </p:nvPr>
        </p:nvSpPr>
        <p:spPr>
          <a:xfrm>
            <a:off x="152400" y="1066800"/>
            <a:ext cx="4572000" cy="4648200"/>
          </a:xfrm>
        </p:spPr>
        <p:txBody>
          <a:bodyPr/>
          <a:lstStyle/>
          <a:p>
            <a:pPr eaLnBrk="1" hangingPunct="1">
              <a:lnSpc>
                <a:spcPct val="90000"/>
              </a:lnSpc>
              <a:spcBef>
                <a:spcPts val="0"/>
              </a:spcBef>
            </a:pPr>
            <a:r>
              <a:rPr lang="en-US" sz="3900" b="1"/>
              <a:t>Let Them Eat Cell! </a:t>
            </a:r>
          </a:p>
          <a:p>
            <a:pPr eaLnBrk="1" hangingPunct="1">
              <a:lnSpc>
                <a:spcPct val="90000"/>
              </a:lnSpc>
              <a:spcBef>
                <a:spcPts val="0"/>
              </a:spcBef>
            </a:pPr>
            <a:r>
              <a:rPr lang="en-US" sz="3900" b="1"/>
              <a:t>A Eukaryotic Cell Model</a:t>
            </a:r>
            <a:endParaRPr lang="en-US" sz="3900"/>
          </a:p>
          <a:p>
            <a:r>
              <a:rPr lang="en-US" sz="4400" b="1">
                <a:solidFill>
                  <a:srgbClr val="FF0000"/>
                </a:solidFill>
              </a:rPr>
              <a:t>Here are some examples of WHAT </a:t>
            </a:r>
            <a:r>
              <a:rPr lang="en-US" sz="6000" b="1" u="sng">
                <a:solidFill>
                  <a:srgbClr val="FF0000"/>
                </a:solidFill>
              </a:rPr>
              <a:t>NOT</a:t>
            </a:r>
            <a:r>
              <a:rPr lang="en-US" sz="4400" b="1">
                <a:solidFill>
                  <a:srgbClr val="FF0000"/>
                </a:solidFill>
              </a:rPr>
              <a:t> TO DO:</a:t>
            </a:r>
          </a:p>
          <a:p>
            <a:pPr algn="just"/>
            <a:endParaRPr lang="en-US" sz="2000" b="1"/>
          </a:p>
          <a:p>
            <a:pPr algn="just">
              <a:spcBef>
                <a:spcPts val="0"/>
              </a:spcBef>
            </a:pPr>
            <a:endParaRPr lang="en-US" sz="2200"/>
          </a:p>
        </p:txBody>
      </p:sp>
      <p:sp>
        <p:nvSpPr>
          <p:cNvPr id="8" name="TextBox 7"/>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19650" y="685800"/>
            <a:ext cx="4057650" cy="5410200"/>
          </a:xfrm>
          <a:prstGeom prst="rect">
            <a:avLst/>
          </a:prstGeom>
        </p:spPr>
      </p:pic>
    </p:spTree>
    <p:extLst>
      <p:ext uri="{BB962C8B-B14F-4D97-AF65-F5344CB8AC3E}">
        <p14:creationId xmlns:p14="http://schemas.microsoft.com/office/powerpoint/2010/main" val="56088123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9" name="Picture 3" descr="Picture 092"/>
          <p:cNvPicPr>
            <a:picLocks noChangeAspect="1" noChangeArrowheads="1"/>
          </p:cNvPicPr>
          <p:nvPr/>
        </p:nvPicPr>
        <p:blipFill rotWithShape="1">
          <a:blip r:embed="rId2">
            <a:extLst>
              <a:ext uri="{28A0092B-C50C-407E-A947-70E740481C1C}">
                <a14:useLocalDpi xmlns:a14="http://schemas.microsoft.com/office/drawing/2010/main" val="0"/>
              </a:ext>
            </a:extLst>
          </a:blip>
          <a:srcRect l="20492" t="11866" r="24707" b="8197"/>
          <a:stretch/>
        </p:blipFill>
        <p:spPr bwMode="auto">
          <a:xfrm>
            <a:off x="3630810" y="381000"/>
            <a:ext cx="5132190" cy="61019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3"/>
          <p:cNvSpPr txBox="1">
            <a:spLocks noChangeArrowheads="1"/>
          </p:cNvSpPr>
          <p:nvPr/>
        </p:nvSpPr>
        <p:spPr bwMode="auto">
          <a:xfrm>
            <a:off x="159657" y="1752600"/>
            <a:ext cx="3276600" cy="3200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eaLnBrk="1" hangingPunct="1">
              <a:lnSpc>
                <a:spcPct val="90000"/>
              </a:lnSpc>
              <a:spcBef>
                <a:spcPts val="0"/>
              </a:spcBef>
              <a:buNone/>
            </a:pPr>
            <a:r>
              <a:rPr lang="en-US" sz="3900" b="1"/>
              <a:t>Always use ONE BIG cookie or cake rather than several small ones…</a:t>
            </a:r>
            <a:endParaRPr lang="en-US" sz="4400" b="1">
              <a:solidFill>
                <a:srgbClr val="FF0000"/>
              </a:solidFill>
            </a:endParaRPr>
          </a:p>
          <a:p>
            <a:pPr algn="just"/>
            <a:endParaRPr lang="en-US" sz="2000" b="1"/>
          </a:p>
          <a:p>
            <a:pPr algn="just">
              <a:spcBef>
                <a:spcPts val="0"/>
              </a:spcBef>
            </a:pPr>
            <a:endParaRPr lang="en-US" sz="2200"/>
          </a:p>
        </p:txBody>
      </p:sp>
      <p:sp>
        <p:nvSpPr>
          <p:cNvPr id="4" name="TextBox 3"/>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Picture 054"/>
          <p:cNvPicPr>
            <a:picLocks noChangeAspect="1" noChangeArrowheads="1"/>
          </p:cNvPicPr>
          <p:nvPr/>
        </p:nvPicPr>
        <p:blipFill rotWithShape="1">
          <a:blip r:embed="rId2">
            <a:extLst>
              <a:ext uri="{28A0092B-C50C-407E-A947-70E740481C1C}">
                <a14:useLocalDpi xmlns:a14="http://schemas.microsoft.com/office/drawing/2010/main" val="0"/>
              </a:ext>
            </a:extLst>
          </a:blip>
          <a:srcRect l="7207" t="7595" r="6993" b="4935"/>
          <a:stretch/>
        </p:blipFill>
        <p:spPr bwMode="auto">
          <a:xfrm>
            <a:off x="3296387" y="961571"/>
            <a:ext cx="5619013" cy="49820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3"/>
          <p:cNvSpPr txBox="1">
            <a:spLocks noChangeArrowheads="1"/>
          </p:cNvSpPr>
          <p:nvPr/>
        </p:nvSpPr>
        <p:spPr bwMode="auto">
          <a:xfrm>
            <a:off x="74216" y="1600200"/>
            <a:ext cx="3276600" cy="3848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eaLnBrk="1" hangingPunct="1">
              <a:lnSpc>
                <a:spcPct val="90000"/>
              </a:lnSpc>
              <a:spcBef>
                <a:spcPts val="0"/>
              </a:spcBef>
              <a:buNone/>
            </a:pPr>
            <a:r>
              <a:rPr lang="en-US" sz="3900" b="1"/>
              <a:t>Please don’t begin to eat your model until your teacher has checked it off…</a:t>
            </a:r>
            <a:endParaRPr lang="en-US" sz="4400" b="1">
              <a:solidFill>
                <a:srgbClr val="FF0000"/>
              </a:solidFill>
            </a:endParaRPr>
          </a:p>
          <a:p>
            <a:pPr algn="just"/>
            <a:endParaRPr lang="en-US" sz="2000" b="1"/>
          </a:p>
          <a:p>
            <a:pPr algn="just">
              <a:spcBef>
                <a:spcPts val="0"/>
              </a:spcBef>
            </a:pPr>
            <a:endParaRPr lang="en-US" sz="2200"/>
          </a:p>
        </p:txBody>
      </p:sp>
      <p:pic>
        <p:nvPicPr>
          <p:cNvPr id="1027" name="Picture 3" descr="C:\Users\mzaher\AppData\Local\Microsoft\Windows\Temporary Internet Files\Content.IE5\H6H7VG49\MC900297943[1].wmf"/>
          <p:cNvPicPr>
            <a:picLocks noChangeAspect="1" noChangeArrowheads="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8550650">
            <a:off x="2773179" y="198607"/>
            <a:ext cx="791870" cy="1829714"/>
          </a:xfrm>
          <a:prstGeom prst="rect">
            <a:avLst/>
          </a:prstGeom>
          <a:noFill/>
          <a:scene3d>
            <a:camera prst="orthographicFront">
              <a:rot lat="21599969" lon="10799999" rev="10799999"/>
            </a:camera>
            <a:lightRig rig="threePt" dir="t"/>
          </a:scene3d>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0"/>
                                  </p:stCondLst>
                                  <p:childTnLst>
                                    <p:animMotion origin="layout" path="M 2.22222E-6 -3.45816E-6 L 0.12847 0.12645 " pathEditMode="relative" rAng="0" ptsTypes="AA">
                                      <p:cBhvr>
                                        <p:cTn id="6" dur="2000" fill="hold"/>
                                        <p:tgtEl>
                                          <p:spTgt spid="1027"/>
                                        </p:tgtEl>
                                        <p:attrNameLst>
                                          <p:attrName>ppt_x</p:attrName>
                                          <p:attrName>ppt_y</p:attrName>
                                        </p:attrNameLst>
                                      </p:cBhvr>
                                      <p:rCtr x="6424" y="63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(4:3)</PresentationFormat>
  <Slides>172</Slides>
  <Notes>6</Notes>
  <HiddenSlides>0</HiddenSlides>
  <ScaleCrop>false</ScaleCrop>
  <HeadingPairs>
    <vt:vector size="4" baseType="variant">
      <vt:variant>
        <vt:lpstr>Theme</vt:lpstr>
      </vt:variant>
      <vt:variant>
        <vt:i4>2</vt:i4>
      </vt:variant>
      <vt:variant>
        <vt:lpstr>Slide Titles</vt:lpstr>
      </vt:variant>
      <vt:variant>
        <vt:i4>172</vt:i4>
      </vt:variant>
    </vt:vector>
  </HeadingPairs>
  <TitlesOfParts>
    <vt:vector size="174" baseType="lpstr">
      <vt:lpstr>Default Design</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Here’s an example of what it will look like when we’re all done:</vt:lpstr>
      <vt:lpstr>PowerPoint Presentation</vt:lpstr>
      <vt:lpstr>PowerPoint Presentation</vt:lpstr>
      <vt:lpstr>PowerPoint Presentation</vt:lpstr>
      <vt:lpstr>PowerPoint Presentation</vt:lpstr>
      <vt:lpstr>PowerPoint Presentation</vt:lpstr>
      <vt:lpstr>PowerPoint Presentation</vt:lpstr>
      <vt:lpstr>Now, on the outside of each flap, draw a picture of what each characteristic looks like to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Examples of Cells</vt:lpstr>
      <vt:lpstr>PowerPoint Presentation</vt:lpstr>
      <vt:lpstr>PowerPoint Presentation</vt:lpstr>
      <vt:lpstr>Make your own analogy!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Let’s Compare…</vt:lpstr>
      <vt:lpstr>How many can you remember?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Microscope History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Atlanta Public Schools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Levels of Organization</dc:title>
  <dc:creator>gvikingson;mzaher</dc:creator>
  <cp:revision>17</cp:revision>
  <dcterms:created xsi:type="dcterms:W3CDTF">2007-09-10T22:54:38Z</dcterms:created>
  <dcterms:modified xsi:type="dcterms:W3CDTF">2024-08-12T14:04:29Z</dcterms:modified>
  <cp:contentStatus/>
</cp:coreProperties>
</file>